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7" r:id="rId20"/>
    <p:sldId id="276" r:id="rId21"/>
    <p:sldId id="278" r:id="rId22"/>
    <p:sldId id="279" r:id="rId23"/>
    <p:sldId id="25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A40000"/>
    <a:srgbClr val="FFFFCC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7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6.emf"/><Relationship Id="rId4" Type="http://schemas.openxmlformats.org/officeDocument/2006/relationships/package" Target="../embeddings/Dokument_aplikace_Microsoft_Word1.docx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128588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KRÁSY NAŠÍ VLASTI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 VY_32_INOVACE_01_B_18_KRÁSY </a:t>
            </a:r>
            <a:r>
              <a:rPr lang="cs-CZ" sz="2000" dirty="0" smtClean="0">
                <a:solidFill>
                  <a:schemeClr val="tx1"/>
                </a:solidFill>
              </a:rPr>
              <a:t>NAŠÍ VLASTI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OBČANSKÁ VÝCHOVA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42976" y="928670"/>
          <a:ext cx="6834212" cy="41943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 Helena Baculáková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1. dubna 2012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25. dubna 2012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VI.B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společnost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Výchova k občanství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NAŠE VLAST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KRÁSY NAŠÍ VLASTI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Praha, Veveří, Brno, Karlštejn, Trosky, přehrada Les Království, Nové Město nad Metují, Frýdlant, rybník, Svět, Vrchlabí, Český Krumlov, Kost, České Budějovice, Prachovské skály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71604" y="1285860"/>
            <a:ext cx="5942652" cy="830997"/>
          </a:xfrm>
          <a:prstGeom prst="rect">
            <a:avLst/>
          </a:prstGeom>
          <a:solidFill>
            <a:srgbClr val="FFCC99"/>
          </a:solidFill>
          <a:ln w="762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atin typeface="Algerian" pitchFamily="82" charset="0"/>
              </a:rPr>
              <a:t>KRÁSY NAŠÍ VLASTI</a:t>
            </a:r>
            <a:endParaRPr lang="cs-CZ" sz="4800" b="1" dirty="0">
              <a:latin typeface="Algerian" pitchFamily="82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57290" y="2714620"/>
            <a:ext cx="6380273" cy="461665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  <a:latin typeface="Algerian" pitchFamily="82" charset="0"/>
              </a:rPr>
              <a:t>Poznáš, kde byly fotografie pořízeny?</a:t>
            </a:r>
            <a:endParaRPr lang="cs-CZ" sz="2400" dirty="0">
              <a:solidFill>
                <a:srgbClr val="C00000"/>
              </a:solidFill>
              <a:latin typeface="Algerian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85984" y="3357562"/>
            <a:ext cx="458221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U některých fotografií najdeš malou nápovědu.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4876" y="5786454"/>
            <a:ext cx="3803798" cy="461665"/>
          </a:xfrm>
          <a:prstGeom prst="rect">
            <a:avLst/>
          </a:prstGeom>
          <a:solidFill>
            <a:srgbClr val="FFCC99"/>
          </a:solidFill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Přeji hodně úspěchů !</a:t>
            </a:r>
            <a:endParaRPr lang="cs-CZ" sz="24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  <p:bldP spid="3" grpId="0" build="allAtOnce" animBg="1"/>
      <p:bldP spid="4" grpId="0" build="allAtOnce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P2 1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00034" y="357166"/>
            <a:ext cx="492443" cy="461665"/>
          </a:xfrm>
          <a:prstGeom prst="rect">
            <a:avLst/>
          </a:prstGeom>
          <a:ln w="28575"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1.</a:t>
            </a:r>
            <a:endParaRPr lang="cs-CZ" sz="2400" dirty="0">
              <a:latin typeface="Arial Black" pitchFamily="34" charset="0"/>
            </a:endParaRPr>
          </a:p>
        </p:txBody>
      </p:sp>
      <p:pic>
        <p:nvPicPr>
          <p:cNvPr id="4" name="Obrázek 3" descr="P2 0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4500570"/>
            <a:ext cx="3143240" cy="23574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Obrázek 6" descr="P2 0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4768462"/>
            <a:ext cx="2786050" cy="20895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P1 0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0"/>
            <a:ext cx="5143500" cy="685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4282" y="357166"/>
            <a:ext cx="492443" cy="461665"/>
          </a:xfrm>
          <a:prstGeom prst="rect">
            <a:avLst/>
          </a:prstGeom>
          <a:solidFill>
            <a:schemeClr val="accent2"/>
          </a:solidFill>
          <a:ln w="28575">
            <a:noFill/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2.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7" name="Obrázek 6" descr="P1 053.JPG"/>
          <p:cNvPicPr>
            <a:picLocks noChangeAspect="1"/>
          </p:cNvPicPr>
          <p:nvPr/>
        </p:nvPicPr>
        <p:blipFill>
          <a:blip r:embed="rId3" cstate="print"/>
          <a:srcRect l="28906" r="22657"/>
          <a:stretch>
            <a:fillRect/>
          </a:stretch>
        </p:blipFill>
        <p:spPr>
          <a:xfrm>
            <a:off x="6715140" y="3214685"/>
            <a:ext cx="2239879" cy="3468175"/>
          </a:xfrm>
          <a:prstGeom prst="rect">
            <a:avLst/>
          </a:prstGeom>
        </p:spPr>
      </p:pic>
      <p:pic>
        <p:nvPicPr>
          <p:cNvPr id="6" name="Obrázek 5" descr="P1 043.JPG"/>
          <p:cNvPicPr>
            <a:picLocks noChangeAspect="1"/>
          </p:cNvPicPr>
          <p:nvPr/>
        </p:nvPicPr>
        <p:blipFill>
          <a:blip r:embed="rId4" cstate="print"/>
          <a:srcRect l="17968" r="24219"/>
          <a:stretch>
            <a:fillRect/>
          </a:stretch>
        </p:blipFill>
        <p:spPr>
          <a:xfrm>
            <a:off x="5000628" y="142852"/>
            <a:ext cx="2428892" cy="3150973"/>
          </a:xfrm>
          <a:prstGeom prst="rect">
            <a:avLst/>
          </a:prstGeom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P1 063.JPG"/>
          <p:cNvPicPr>
            <a:picLocks noChangeAspect="1"/>
          </p:cNvPicPr>
          <p:nvPr/>
        </p:nvPicPr>
        <p:blipFill>
          <a:blip r:embed="rId2" cstate="print"/>
          <a:srcRect t="21875" b="27083"/>
          <a:stretch>
            <a:fillRect/>
          </a:stretch>
        </p:blipFill>
        <p:spPr>
          <a:xfrm>
            <a:off x="0" y="0"/>
            <a:ext cx="9144000" cy="350046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57158" y="357166"/>
            <a:ext cx="492443" cy="461665"/>
          </a:xfrm>
          <a:prstGeom prst="rect">
            <a:avLst/>
          </a:prstGeom>
          <a:solidFill>
            <a:schemeClr val="accent2"/>
          </a:solidFill>
          <a:ln w="28575">
            <a:noFill/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3.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Obrázek 4" descr="P2 1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2928934"/>
            <a:ext cx="4714876" cy="35361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2 1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3" name="Obrázek 2" descr="P2 1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0"/>
            <a:ext cx="4500562" cy="33754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Obrázek 3" descr="P2 1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3071810"/>
            <a:ext cx="4500562" cy="33754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785786" y="714356"/>
            <a:ext cx="492443" cy="461665"/>
          </a:xfrm>
          <a:prstGeom prst="rect">
            <a:avLst/>
          </a:prstGeom>
          <a:solidFill>
            <a:schemeClr val="accent2"/>
          </a:solidFill>
          <a:ln w="38100">
            <a:noFill/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4.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P2 1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28596" y="642918"/>
            <a:ext cx="492443" cy="461665"/>
          </a:xfrm>
          <a:prstGeom prst="rect">
            <a:avLst/>
          </a:prstGeom>
          <a:solidFill>
            <a:schemeClr val="accent2"/>
          </a:solidFill>
          <a:ln w="28575">
            <a:noFill/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5.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cxnSp>
        <p:nvCxnSpPr>
          <p:cNvPr id="8" name="Přímá spojovací šipka 7"/>
          <p:cNvCxnSpPr>
            <a:stCxn id="6" idx="3"/>
          </p:cNvCxnSpPr>
          <p:nvPr/>
        </p:nvCxnSpPr>
        <p:spPr>
          <a:xfrm>
            <a:off x="921039" y="873751"/>
            <a:ext cx="2579391" cy="2626687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eveří 4.JPG"/>
          <p:cNvPicPr>
            <a:picLocks noChangeAspect="1"/>
          </p:cNvPicPr>
          <p:nvPr/>
        </p:nvPicPr>
        <p:blipFill>
          <a:blip r:embed="rId2" cstate="print"/>
          <a:srcRect t="3571" r="7589" b="5357"/>
          <a:stretch>
            <a:fillRect/>
          </a:stretch>
        </p:blipFill>
        <p:spPr>
          <a:xfrm>
            <a:off x="0" y="3071810"/>
            <a:ext cx="4929190" cy="36433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ázek 3" descr="Veveří 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76748" y="3357562"/>
            <a:ext cx="4667251" cy="3500438"/>
          </a:xfrm>
          <a:prstGeom prst="rect">
            <a:avLst/>
          </a:prstGeom>
        </p:spPr>
      </p:pic>
      <p:pic>
        <p:nvPicPr>
          <p:cNvPr id="3" name="Obrázek 2" descr="Veveří 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428604"/>
            <a:ext cx="4000496" cy="30003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Obrázek 4" descr="Veveří 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142852"/>
            <a:ext cx="3000396" cy="225029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428992" y="857232"/>
            <a:ext cx="492443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6.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4282" y="2714620"/>
            <a:ext cx="4548040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lgerian" pitchFamily="82" charset="0"/>
              </a:rPr>
              <a:t>Hrad  nad  brněnskou  přehradou</a:t>
            </a:r>
            <a:endParaRPr lang="cs-CZ" sz="2000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Brno - Petrov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ázek 4" descr="Brno únor 2012 1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5" y="0"/>
            <a:ext cx="3809995" cy="2857496"/>
          </a:xfrm>
          <a:prstGeom prst="rect">
            <a:avLst/>
          </a:prstGeom>
          <a:solidFill>
            <a:schemeClr val="bg1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357158" y="428604"/>
            <a:ext cx="492443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7.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20" y="6286520"/>
            <a:ext cx="1314784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lgerian" pitchFamily="82" charset="0"/>
              </a:rPr>
              <a:t>Petrov</a:t>
            </a:r>
            <a:endParaRPr lang="cs-CZ" sz="2400" b="1" dirty="0">
              <a:latin typeface="Algerian" pitchFamily="82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643570" y="2428868"/>
            <a:ext cx="124104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lgerian" pitchFamily="82" charset="0"/>
              </a:rPr>
              <a:t>Špilberk</a:t>
            </a:r>
            <a:endParaRPr lang="cs-CZ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8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arlštejn 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pic>
        <p:nvPicPr>
          <p:cNvPr id="3" name="Obrázek 2" descr="Karlštejn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76707">
            <a:off x="468947" y="397088"/>
            <a:ext cx="3588542" cy="26914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Obrázek 3" descr="Karlštejn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3500438"/>
            <a:ext cx="3873499" cy="29051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4643438" y="214290"/>
            <a:ext cx="492443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8.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DSC06549.JPG"/>
          <p:cNvPicPr>
            <a:picLocks noChangeAspect="1"/>
          </p:cNvPicPr>
          <p:nvPr/>
        </p:nvPicPr>
        <p:blipFill>
          <a:blip r:embed="rId2" cstate="print"/>
          <a:srcRect l="7224"/>
          <a:stretch>
            <a:fillRect/>
          </a:stretch>
        </p:blipFill>
        <p:spPr>
          <a:xfrm>
            <a:off x="214282" y="285728"/>
            <a:ext cx="8715404" cy="6262710"/>
          </a:xfrm>
          <a:prstGeom prst="rect">
            <a:avLst/>
          </a:prstGeom>
        </p:spPr>
      </p:pic>
      <p:pic>
        <p:nvPicPr>
          <p:cNvPr id="2" name="Obrázek 1" descr="Trosky2.jpg"/>
          <p:cNvPicPr>
            <a:picLocks noChangeAspect="1"/>
          </p:cNvPicPr>
          <p:nvPr/>
        </p:nvPicPr>
        <p:blipFill>
          <a:blip r:embed="rId3" cstate="print"/>
          <a:srcRect t="34514"/>
          <a:stretch>
            <a:fillRect/>
          </a:stretch>
        </p:blipFill>
        <p:spPr>
          <a:xfrm>
            <a:off x="4071934" y="4429132"/>
            <a:ext cx="4706941" cy="2311806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6786578" y="642918"/>
            <a:ext cx="492443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9.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7158" y="5572140"/>
            <a:ext cx="2420856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latin typeface="Algerian" pitchFamily="82" charset="0"/>
              </a:rPr>
              <a:t>Hrad </a:t>
            </a:r>
          </a:p>
          <a:p>
            <a:pPr algn="ctr"/>
            <a:r>
              <a:rPr lang="cs-CZ" sz="2400" b="1" dirty="0" smtClean="0">
                <a:latin typeface="Algerian" pitchFamily="82" charset="0"/>
              </a:rPr>
              <a:t>v Českém ráji</a:t>
            </a:r>
            <a:endParaRPr lang="cs-CZ" sz="2400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dnes 13.7. 09 - 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7987" y="2285992"/>
            <a:ext cx="6096011" cy="4572008"/>
          </a:xfrm>
          <a:prstGeom prst="rect">
            <a:avLst/>
          </a:prstGeom>
        </p:spPr>
      </p:pic>
      <p:pic>
        <p:nvPicPr>
          <p:cNvPr id="2" name="Obrázek 1" descr="dnes 13.7. 09 - 5.jpg"/>
          <p:cNvPicPr>
            <a:picLocks noChangeAspect="1"/>
          </p:cNvPicPr>
          <p:nvPr/>
        </p:nvPicPr>
        <p:blipFill>
          <a:blip r:embed="rId3" cstate="print"/>
          <a:srcRect r="9524" b="13228"/>
          <a:stretch>
            <a:fillRect/>
          </a:stretch>
        </p:blipFill>
        <p:spPr>
          <a:xfrm>
            <a:off x="0" y="0"/>
            <a:ext cx="4071934" cy="2928934"/>
          </a:xfrm>
          <a:prstGeom prst="rect">
            <a:avLst/>
          </a:prstGeom>
        </p:spPr>
      </p:pic>
      <p:pic>
        <p:nvPicPr>
          <p:cNvPr id="3" name="Obrázek 2" descr="dnes 13.7. 09 -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929066"/>
            <a:ext cx="3643306" cy="273248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858148" y="285728"/>
            <a:ext cx="697627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10.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86314" y="1142984"/>
            <a:ext cx="32047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latin typeface="Algerian" pitchFamily="82" charset="0"/>
              </a:rPr>
              <a:t>naše nejkrásnější </a:t>
            </a:r>
          </a:p>
          <a:p>
            <a:pPr algn="ctr"/>
            <a:r>
              <a:rPr lang="cs-CZ" sz="2400" b="1" dirty="0" smtClean="0">
                <a:latin typeface="Algerian" pitchFamily="82" charset="0"/>
              </a:rPr>
              <a:t>přehrada</a:t>
            </a:r>
            <a:endParaRPr lang="cs-CZ" sz="2400" b="1" dirty="0">
              <a:latin typeface="Algerian" pitchFamily="82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20" y="3214686"/>
            <a:ext cx="24689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lgerian" pitchFamily="82" charset="0"/>
              </a:rPr>
              <a:t>přehrazuje Labe</a:t>
            </a:r>
            <a:endParaRPr lang="cs-CZ" sz="2000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Nové Město nad Metují 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3643314"/>
            <a:ext cx="4064000" cy="3048000"/>
          </a:xfrm>
          <a:prstGeom prst="rect">
            <a:avLst/>
          </a:prstGeom>
        </p:spPr>
      </p:pic>
      <p:pic>
        <p:nvPicPr>
          <p:cNvPr id="6" name="Obrázek 5" descr="Nové Město nad Metují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95746" y="381000"/>
            <a:ext cx="4540253" cy="3405190"/>
          </a:xfrm>
          <a:prstGeom prst="rect">
            <a:avLst/>
          </a:prstGeom>
        </p:spPr>
      </p:pic>
      <p:pic>
        <p:nvPicPr>
          <p:cNvPr id="7" name="Obrázek 6" descr="Nové Město nad Metují 21.jpg"/>
          <p:cNvPicPr>
            <a:picLocks noChangeAspect="1"/>
          </p:cNvPicPr>
          <p:nvPr/>
        </p:nvPicPr>
        <p:blipFill>
          <a:blip r:embed="rId4" cstate="print"/>
          <a:srcRect l="20117" t="20703" r="22754" b="7812"/>
          <a:stretch>
            <a:fillRect/>
          </a:stretch>
        </p:blipFill>
        <p:spPr>
          <a:xfrm>
            <a:off x="785786" y="142852"/>
            <a:ext cx="2928958" cy="27487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Nové Město nad Metují 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3643314"/>
            <a:ext cx="3492496" cy="26193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TextovéPole 7"/>
          <p:cNvSpPr txBox="1"/>
          <p:nvPr/>
        </p:nvSpPr>
        <p:spPr>
          <a:xfrm>
            <a:off x="214282" y="142852"/>
            <a:ext cx="697627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11.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4282" y="3000372"/>
            <a:ext cx="4089581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lgerian" pitchFamily="82" charset="0"/>
              </a:rPr>
              <a:t>město i zámek na říčce Metuje</a:t>
            </a:r>
            <a:endParaRPr lang="cs-CZ" sz="2000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1060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496" y="3000372"/>
            <a:ext cx="5143504" cy="38576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rázek 2" descr="P10601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57166"/>
            <a:ext cx="4476750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Obrázek 4" descr="P10601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4143380"/>
            <a:ext cx="3452805" cy="2589604"/>
          </a:xfrm>
          <a:prstGeom prst="rect">
            <a:avLst/>
          </a:prstGeom>
        </p:spPr>
      </p:pic>
      <p:pic>
        <p:nvPicPr>
          <p:cNvPr id="7" name="Obrázek 6" descr="P106009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628" y="214290"/>
            <a:ext cx="3571868" cy="2678901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42844" y="142852"/>
            <a:ext cx="697627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12.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28926" y="142852"/>
            <a:ext cx="4264309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lgerian" pitchFamily="82" charset="0"/>
              </a:rPr>
              <a:t>Hrad  a zámek na severu Čech</a:t>
            </a:r>
            <a:endParaRPr lang="cs-CZ" sz="2000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Rybník Svě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 descr="dnes 28.7. 09 1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3571876"/>
            <a:ext cx="2196701" cy="29289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Obrázek 3" descr="dnes 28.7. 09 1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143380"/>
            <a:ext cx="3428992" cy="25717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ovéPole 4"/>
          <p:cNvSpPr txBox="1"/>
          <p:nvPr/>
        </p:nvSpPr>
        <p:spPr>
          <a:xfrm>
            <a:off x="928662" y="642918"/>
            <a:ext cx="697627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13.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29190" y="6357958"/>
            <a:ext cx="1706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Arial Black" pitchFamily="34" charset="0"/>
              </a:rPr>
              <a:t>Jakub </a:t>
            </a:r>
            <a:r>
              <a:rPr lang="cs-CZ" dirty="0" err="1" smtClean="0">
                <a:solidFill>
                  <a:schemeClr val="bg1"/>
                </a:solidFill>
                <a:latin typeface="Arial Black" pitchFamily="34" charset="0"/>
              </a:rPr>
              <a:t>Krčín</a:t>
            </a:r>
            <a:endParaRPr lang="cs-CZ" dirty="0">
              <a:solidFill>
                <a:schemeClr val="bg1"/>
              </a:solidFill>
              <a:latin typeface="Arial Black" pitchFamily="34" charset="0"/>
            </a:endParaRPr>
          </a:p>
        </p:txBody>
      </p:sp>
      <p:cxnSp>
        <p:nvCxnSpPr>
          <p:cNvPr id="8" name="Přímá spojovací šipka 7"/>
          <p:cNvCxnSpPr>
            <a:stCxn id="6" idx="0"/>
          </p:cNvCxnSpPr>
          <p:nvPr/>
        </p:nvCxnSpPr>
        <p:spPr>
          <a:xfrm rot="5400000" flipH="1" flipV="1">
            <a:off x="6141695" y="5141572"/>
            <a:ext cx="857256" cy="1575517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85720" y="6357958"/>
            <a:ext cx="339387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>
                <a:latin typeface="Algerian" pitchFamily="82" charset="0"/>
              </a:rPr>
              <a:t>Schwarzenberská</a:t>
            </a:r>
            <a:r>
              <a:rPr lang="cs-CZ" dirty="0" smtClean="0">
                <a:latin typeface="Algerian" pitchFamily="82" charset="0"/>
              </a:rPr>
              <a:t> hrobka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58016" y="285728"/>
            <a:ext cx="1816523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lgerian" pitchFamily="82" charset="0"/>
              </a:rPr>
              <a:t>Rybník  ???</a:t>
            </a:r>
            <a:endParaRPr lang="cs-CZ" sz="2400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9" grpId="0" build="allAtOnce" animBg="1"/>
      <p:bldP spid="10" grpId="0" animBg="1"/>
      <p:bldP spid="10" grpId="1" animBg="1"/>
      <p:bldP spid="10" grpId="2" animBg="1"/>
      <p:bldP spid="10" grpId="3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nes 22.1.2010 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733933">
            <a:off x="4976243" y="3784143"/>
            <a:ext cx="3428992" cy="25717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Obrázek 3" descr="dnes 22.1.2010 005.jpg"/>
          <p:cNvPicPr>
            <a:picLocks noChangeAspect="1"/>
          </p:cNvPicPr>
          <p:nvPr/>
        </p:nvPicPr>
        <p:blipFill>
          <a:blip r:embed="rId3" cstate="print"/>
          <a:srcRect l="19531" b="10416"/>
          <a:stretch>
            <a:fillRect/>
          </a:stretch>
        </p:blipFill>
        <p:spPr>
          <a:xfrm>
            <a:off x="2500298" y="0"/>
            <a:ext cx="5072098" cy="423495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42910" y="928670"/>
            <a:ext cx="697627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14.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3" name="Obrázek 2" descr="dnes 22.1.2010 0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3786190"/>
            <a:ext cx="3809994" cy="28574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dnes 28.7. 09 070.jpg"/>
          <p:cNvPicPr>
            <a:picLocks noChangeAspect="1"/>
          </p:cNvPicPr>
          <p:nvPr/>
        </p:nvPicPr>
        <p:blipFill>
          <a:blip r:embed="rId2" cstate="print"/>
          <a:srcRect l="6410" t="6838" r="6410" b="11111"/>
          <a:stretch>
            <a:fillRect/>
          </a:stretch>
        </p:blipFill>
        <p:spPr>
          <a:xfrm>
            <a:off x="4286216" y="0"/>
            <a:ext cx="4857784" cy="3429024"/>
          </a:xfrm>
          <a:prstGeom prst="rect">
            <a:avLst/>
          </a:prstGeom>
        </p:spPr>
      </p:pic>
      <p:pic>
        <p:nvPicPr>
          <p:cNvPr id="6" name="Obrázek 5" descr="dnes 28.7. 09 021.jpg"/>
          <p:cNvPicPr>
            <a:picLocks noChangeAspect="1"/>
          </p:cNvPicPr>
          <p:nvPr/>
        </p:nvPicPr>
        <p:blipFill>
          <a:blip r:embed="rId3" cstate="print"/>
          <a:srcRect l="23611" r="20833"/>
          <a:stretch>
            <a:fillRect/>
          </a:stretch>
        </p:blipFill>
        <p:spPr>
          <a:xfrm>
            <a:off x="0" y="0"/>
            <a:ext cx="2857520" cy="6858000"/>
          </a:xfrm>
          <a:prstGeom prst="rect">
            <a:avLst/>
          </a:prstGeom>
        </p:spPr>
      </p:pic>
      <p:pic>
        <p:nvPicPr>
          <p:cNvPr id="4" name="Obrázek 3" descr="dnes 28.7. 09 063.jpg"/>
          <p:cNvPicPr>
            <a:picLocks noChangeAspect="1"/>
          </p:cNvPicPr>
          <p:nvPr/>
        </p:nvPicPr>
        <p:blipFill>
          <a:blip r:embed="rId4" cstate="print"/>
          <a:srcRect r="12820"/>
          <a:stretch>
            <a:fillRect/>
          </a:stretch>
        </p:blipFill>
        <p:spPr>
          <a:xfrm>
            <a:off x="2428860" y="2285992"/>
            <a:ext cx="2428892" cy="371475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Obrázek 4" descr="dnes 28.7. 09 0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908905">
            <a:off x="4811887" y="3507583"/>
            <a:ext cx="3861574" cy="28961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3000364" y="928670"/>
            <a:ext cx="11689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lgerian" pitchFamily="82" charset="0"/>
              </a:rPr>
              <a:t>JIŽNÍ</a:t>
            </a:r>
          </a:p>
          <a:p>
            <a:r>
              <a:rPr lang="cs-CZ" sz="2400" b="1" dirty="0" smtClean="0">
                <a:latin typeface="Algerian" pitchFamily="82" charset="0"/>
              </a:rPr>
              <a:t>ČECHY</a:t>
            </a:r>
            <a:endParaRPr lang="cs-CZ" sz="2400" b="1" dirty="0">
              <a:latin typeface="Algerian" pitchFamily="82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8596" y="428604"/>
            <a:ext cx="697627" cy="461665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 Black" pitchFamily="34" charset="0"/>
              </a:rPr>
              <a:t>15.</a:t>
            </a:r>
            <a:endParaRPr lang="cs-CZ" sz="24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29190" y="6143644"/>
            <a:ext cx="214353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lgerian" pitchFamily="82" charset="0"/>
              </a:rPr>
              <a:t>otáčivé hlediště</a:t>
            </a:r>
            <a:endParaRPr lang="cs-CZ" b="1" dirty="0">
              <a:latin typeface="Algerian" pitchFamily="82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4282" y="6357958"/>
            <a:ext cx="270458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lgerian" pitchFamily="82" charset="0"/>
              </a:rPr>
              <a:t>STÁTNÍ HRAD A ZÁMEK</a:t>
            </a:r>
            <a:endParaRPr lang="cs-CZ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9" grpId="0" build="allAtOnce" animBg="1"/>
      <p:bldP spid="10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P7240194.JPG"/>
          <p:cNvPicPr>
            <a:picLocks noChangeAspect="1"/>
          </p:cNvPicPr>
          <p:nvPr/>
        </p:nvPicPr>
        <p:blipFill>
          <a:blip r:embed="rId2" cstate="print"/>
          <a:srcRect b="32292"/>
          <a:stretch>
            <a:fillRect/>
          </a:stretch>
        </p:blipFill>
        <p:spPr>
          <a:xfrm>
            <a:off x="642910" y="142852"/>
            <a:ext cx="5786478" cy="29384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" name="Obrázek 1" descr="DSC065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86124"/>
            <a:ext cx="5000628" cy="33337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ázek 3" descr="P72401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4810" y="2857496"/>
            <a:ext cx="4786314" cy="35897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5572132" y="571480"/>
            <a:ext cx="32864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lgerian" pitchFamily="82" charset="0"/>
              </a:rPr>
              <a:t>Hrad v Českém ráji</a:t>
            </a:r>
            <a:endParaRPr lang="cs-CZ" sz="2400" b="1" dirty="0">
              <a:latin typeface="Algerian" pitchFamily="82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20" y="428604"/>
            <a:ext cx="697627" cy="4616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 Black" pitchFamily="34" charset="0"/>
              </a:rPr>
              <a:t>16.</a:t>
            </a:r>
            <a:endParaRPr lang="cs-CZ" sz="2400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nes 28.7. 09 1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6500826" cy="48756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Obrázek 2" descr="dnes 28.7. 09 1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1972" y="4071942"/>
            <a:ext cx="3452805" cy="2589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Obrázek 3" descr="dnes 28.7. 09 137.jpg"/>
          <p:cNvPicPr>
            <a:picLocks noChangeAspect="1"/>
          </p:cNvPicPr>
          <p:nvPr/>
        </p:nvPicPr>
        <p:blipFill>
          <a:blip r:embed="rId4" cstate="print"/>
          <a:srcRect l="17391" r="13043"/>
          <a:stretch>
            <a:fillRect/>
          </a:stretch>
        </p:blipFill>
        <p:spPr>
          <a:xfrm>
            <a:off x="6215074" y="1000108"/>
            <a:ext cx="2643206" cy="50661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3929058" y="6000768"/>
            <a:ext cx="2710999" cy="70788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latin typeface="Algerian" pitchFamily="82" charset="0"/>
              </a:rPr>
              <a:t>Největší čtvercové</a:t>
            </a:r>
          </a:p>
          <a:p>
            <a:pPr algn="ctr"/>
            <a:r>
              <a:rPr lang="cs-CZ" sz="2000" b="1" dirty="0" smtClean="0">
                <a:latin typeface="Algerian" pitchFamily="82" charset="0"/>
              </a:rPr>
              <a:t> náměstí </a:t>
            </a:r>
            <a:endParaRPr lang="cs-CZ" sz="2000" b="1" dirty="0">
              <a:latin typeface="Algerian" pitchFamily="82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4348" y="571480"/>
            <a:ext cx="697627" cy="4616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 Black" pitchFamily="34" charset="0"/>
              </a:rPr>
              <a:t>17.</a:t>
            </a:r>
            <a:endParaRPr lang="cs-CZ" sz="24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5074" y="5429264"/>
            <a:ext cx="2600392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000" b="1" smtClean="0">
                <a:latin typeface="Algerian" pitchFamily="82" charset="0"/>
              </a:rPr>
              <a:t>Samsonova </a:t>
            </a:r>
            <a:r>
              <a:rPr lang="cs-CZ" sz="2000" b="1" dirty="0" smtClean="0">
                <a:latin typeface="Algerian" pitchFamily="82" charset="0"/>
              </a:rPr>
              <a:t>kašna</a:t>
            </a:r>
            <a:endParaRPr lang="cs-CZ" sz="2000" b="1" dirty="0">
              <a:latin typeface="Algerian" pitchFamily="82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868" y="357166"/>
            <a:ext cx="1983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lgerian" pitchFamily="82" charset="0"/>
              </a:rPr>
              <a:t>JIŽNÍ ČECHY</a:t>
            </a:r>
            <a:endParaRPr lang="cs-CZ" sz="2400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7" grpId="0" build="allAtOnce" animBg="1"/>
      <p:bldP spid="8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dnes 22.1.2010 0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4678" y="1071546"/>
            <a:ext cx="3047989" cy="2285992"/>
          </a:xfrm>
          <a:prstGeom prst="rect">
            <a:avLst/>
          </a:prstGeom>
        </p:spPr>
      </p:pic>
      <p:pic>
        <p:nvPicPr>
          <p:cNvPr id="2" name="Obrázek 1" descr="dnes 22.1.2010 113.jpg"/>
          <p:cNvPicPr>
            <a:picLocks noChangeAspect="1"/>
          </p:cNvPicPr>
          <p:nvPr/>
        </p:nvPicPr>
        <p:blipFill>
          <a:blip r:embed="rId3" cstate="print"/>
          <a:srcRect t="40625"/>
          <a:stretch>
            <a:fillRect/>
          </a:stretch>
        </p:blipFill>
        <p:spPr>
          <a:xfrm>
            <a:off x="0" y="2786058"/>
            <a:ext cx="9144000" cy="407194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Obrázek 2" descr="dnes 22.1.2010 008.jpg"/>
          <p:cNvPicPr>
            <a:picLocks noChangeAspect="1"/>
          </p:cNvPicPr>
          <p:nvPr/>
        </p:nvPicPr>
        <p:blipFill>
          <a:blip r:embed="rId4" cstate="print"/>
          <a:srcRect l="17187" t="9374" b="13541"/>
          <a:stretch>
            <a:fillRect/>
          </a:stretch>
        </p:blipFill>
        <p:spPr>
          <a:xfrm>
            <a:off x="5357818" y="0"/>
            <a:ext cx="3786182" cy="26431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Obrázek 3" descr="dnes 22.1.2010 0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3524243" cy="26431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ovéPole 5"/>
          <p:cNvSpPr txBox="1"/>
          <p:nvPr/>
        </p:nvSpPr>
        <p:spPr>
          <a:xfrm>
            <a:off x="214282" y="214290"/>
            <a:ext cx="697627" cy="4616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 Black" pitchFamily="34" charset="0"/>
              </a:rPr>
              <a:t>18.</a:t>
            </a:r>
            <a:endParaRPr lang="cs-CZ" sz="24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14678" y="214290"/>
            <a:ext cx="2420856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lgerian" pitchFamily="82" charset="0"/>
              </a:rPr>
              <a:t>Skály </a:t>
            </a:r>
          </a:p>
          <a:p>
            <a:r>
              <a:rPr lang="cs-CZ" sz="2400" b="1" dirty="0" smtClean="0">
                <a:latin typeface="Algerian" pitchFamily="82" charset="0"/>
              </a:rPr>
              <a:t>v Českém ráji</a:t>
            </a:r>
            <a:endParaRPr lang="cs-CZ" sz="2400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2246313" y="0"/>
          <a:ext cx="4651375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Dokument" r:id="rId4" imgW="6032250" imgH="8892679" progId="Word.Document.12">
                  <p:embed/>
                </p:oleObj>
              </mc:Choice>
              <mc:Fallback>
                <p:oleObj name="Dokument" r:id="rId4" imgW="6032250" imgH="8892679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6313" y="0"/>
                        <a:ext cx="4651375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090285"/>
              </p:ext>
            </p:extLst>
          </p:nvPr>
        </p:nvGraphicFramePr>
        <p:xfrm>
          <a:off x="857224" y="857232"/>
          <a:ext cx="7358114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>
                    <a:solidFill>
                      <a:srgbClr val="A40000"/>
                    </a:solidFill>
                  </a:tcPr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Cílem hodiny je ukázat žákům, jak krásná je naše vlast, jaká nádherná místa se na jejím území nachází a že není vždy nutné vyjet do zahraničí, abychom poznali krásu.  Každý občan</a:t>
                      </a:r>
                      <a:r>
                        <a:rPr lang="cs-CZ" baseline="0" dirty="0" smtClean="0"/>
                        <a:t> ČR může být na svoji vlast hrdý. </a:t>
                      </a:r>
                      <a:endParaRPr lang="cs-CZ" baseline="0" dirty="0" smtClean="0"/>
                    </a:p>
                    <a:p>
                      <a:pPr marL="342900" indent="-342900">
                        <a:buNone/>
                      </a:pPr>
                      <a:endParaRPr lang="cs-CZ" baseline="0" dirty="0" smtClean="0"/>
                    </a:p>
                    <a:p>
                      <a:pPr marL="342900" indent="-342900">
                        <a:buAutoNum type="arabicParenR"/>
                      </a:pPr>
                      <a:r>
                        <a:rPr lang="cs-CZ" baseline="0" dirty="0" smtClean="0"/>
                        <a:t>Žáci dostanou předem dobrovolný domácí </a:t>
                      </a:r>
                      <a:r>
                        <a:rPr lang="cs-CZ" baseline="0" dirty="0" smtClean="0"/>
                        <a:t>úkol. Na USB disk mohou obdržet překopírovanou prezentaci: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/>
                        <a:t>       </a:t>
                      </a:r>
                      <a:r>
                        <a:rPr lang="cs-CZ" baseline="0" dirty="0" smtClean="0"/>
                        <a:t>Prohlédni si prezentaci a pokud poznáš nebo najdeš, kde byly </a:t>
                      </a:r>
                      <a:r>
                        <a:rPr lang="cs-CZ" baseline="0" dirty="0" smtClean="0"/>
                        <a:t>fotografie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/>
                        <a:t>      pořízeny</a:t>
                      </a:r>
                      <a:r>
                        <a:rPr lang="cs-CZ" baseline="0" dirty="0" smtClean="0"/>
                        <a:t>, zapiš pod příslušné číslo(viz přiložená první tabulka). Poté ji </a:t>
                      </a:r>
                      <a:endParaRPr lang="cs-CZ" baseline="0" dirty="0" smtClean="0"/>
                    </a:p>
                    <a:p>
                      <a:pPr marL="0" indent="0">
                        <a:buNone/>
                      </a:pPr>
                      <a:r>
                        <a:rPr lang="cs-CZ" baseline="0" dirty="0" smtClean="0"/>
                        <a:t>      vyplněnou </a:t>
                      </a:r>
                      <a:r>
                        <a:rPr lang="cs-CZ" baseline="0" dirty="0" smtClean="0"/>
                        <a:t>dones na hodinu občanské výchovy nebo ji můžeš poslat </a:t>
                      </a:r>
                      <a:endParaRPr lang="cs-CZ" baseline="0" dirty="0" smtClean="0"/>
                    </a:p>
                    <a:p>
                      <a:pPr marL="0" indent="0">
                        <a:buNone/>
                      </a:pPr>
                      <a:r>
                        <a:rPr lang="cs-CZ" baseline="0" dirty="0" smtClean="0"/>
                        <a:t>       elektronicky</a:t>
                      </a:r>
                      <a:r>
                        <a:rPr lang="cs-CZ" baseline="0" dirty="0" smtClean="0"/>
                        <a:t>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/>
                        <a:t>2)   Práce </a:t>
                      </a:r>
                      <a:r>
                        <a:rPr lang="cs-CZ" baseline="0" dirty="0" smtClean="0"/>
                        <a:t>v hodině: Beseda nad prezentací, kontrola tabulky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/>
                        <a:t>3)   Žáci </a:t>
                      </a:r>
                      <a:r>
                        <a:rPr lang="cs-CZ" baseline="0" dirty="0" smtClean="0"/>
                        <a:t>mohou donést další zajímavé fotografie</a:t>
                      </a:r>
                      <a:endParaRPr lang="cs-CZ" dirty="0" smtClean="0"/>
                    </a:p>
                  </a:txBody>
                  <a:tcP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047110"/>
              </p:ext>
            </p:extLst>
          </p:nvPr>
        </p:nvGraphicFramePr>
        <p:xfrm>
          <a:off x="899592" y="4941168"/>
          <a:ext cx="7358114" cy="13822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340813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>
                    <a:solidFill>
                      <a:srgbClr val="A40000"/>
                    </a:solidFill>
                  </a:tcPr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smtClean="0"/>
                        <a:t>Všechny</a:t>
                      </a:r>
                      <a:r>
                        <a:rPr lang="cs-CZ" baseline="0" smtClean="0"/>
                        <a:t> </a:t>
                      </a:r>
                      <a:r>
                        <a:rPr lang="cs-CZ" baseline="0" smtClean="0"/>
                        <a:t>fotografie </a:t>
                      </a:r>
                      <a:r>
                        <a:rPr lang="cs-CZ" baseline="0" dirty="0" smtClean="0"/>
                        <a:t>z vlastních zdrojů.</a:t>
                      </a:r>
                    </a:p>
                    <a:p>
                      <a:r>
                        <a:rPr lang="cs-CZ" baseline="0" dirty="0" smtClean="0"/>
                        <a:t>Prezentace obsahuje animace.</a:t>
                      </a:r>
                    </a:p>
                  </a:txBody>
                  <a:tcP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352</Words>
  <Application>Microsoft Office PowerPoint</Application>
  <PresentationFormat>Předvádění na obrazovce (4:3)</PresentationFormat>
  <Paragraphs>83</Paragraphs>
  <Slides>23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Motiv sady Office</vt:lpstr>
      <vt:lpstr>Dokument</vt:lpstr>
      <vt:lpstr>KRÁSY NAŠÍ VLASTI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TÉMA</dc:title>
  <dc:creator>hela</dc:creator>
  <cp:lastModifiedBy>Baculáková Helena</cp:lastModifiedBy>
  <cp:revision>73</cp:revision>
  <dcterms:created xsi:type="dcterms:W3CDTF">2012-01-20T18:34:33Z</dcterms:created>
  <dcterms:modified xsi:type="dcterms:W3CDTF">2012-09-01T08:36:49Z</dcterms:modified>
</cp:coreProperties>
</file>