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smtClean="0"/>
            <a:t>Název: </a:t>
          </a:r>
          <a:r>
            <a:rPr lang="cs-CZ" dirty="0" smtClean="0"/>
            <a:t>VY_32_INOVACE_5A11M3_Slovní úlohy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4D1CE6-50D7-4F1E-B875-6B828244F390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A685623-6147-4394-81BF-A008FD52CEBE}" type="presOf" srcId="{FBBFC3EA-9D9D-4F3A-BEA6-9C2C0E46BF20}" destId="{832BF48F-0145-4429-9E02-8FCA946CCE9E}" srcOrd="1" destOrd="0" presId="urn:microsoft.com/office/officeart/2005/8/layout/target3"/>
    <dgm:cxn modelId="{2826C2ED-941B-4A36-A670-B607FE06EC5E}" type="presOf" srcId="{FBBFC3EA-9D9D-4F3A-BEA6-9C2C0E46BF20}" destId="{643EA938-EDE0-4533-ACCC-D2BD6F3A527C}" srcOrd="0" destOrd="0" presId="urn:microsoft.com/office/officeart/2005/8/layout/target3"/>
    <dgm:cxn modelId="{1C8C5588-0E2A-4127-9666-6D6E1AF4EC38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E69121-DCF4-4983-899B-698D44F1AD79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713381C-C2F9-46DE-B2D6-7FA5964A66A0}" type="presOf" srcId="{EBC41103-E2E5-4D48-9B4B-425520D3D098}" destId="{A27B6496-BF1B-4384-9217-9659064D5D6A}" srcOrd="1" destOrd="0" presId="urn:microsoft.com/office/officeart/2005/8/layout/target3"/>
    <dgm:cxn modelId="{D72C4FD8-CEB0-41E3-BA47-CFA2D53B9D42}" type="presOf" srcId="{C73C7642-F245-4585-8F88-243F9FAEF6CA}" destId="{9A9B6F4F-B6FF-4F2D-B640-A8473E589523}" srcOrd="0" destOrd="0" presId="urn:microsoft.com/office/officeart/2005/8/layout/target3"/>
    <dgm:cxn modelId="{B6880E44-81B7-444F-898B-6E98AE4EE33A}" type="presOf" srcId="{445C7998-7549-48B0-BD68-D4F0167F02E5}" destId="{4D19AB04-24FA-40C2-B203-52AE3D15E171}" srcOrd="1" destOrd="0" presId="urn:microsoft.com/office/officeart/2005/8/layout/target3"/>
    <dgm:cxn modelId="{38F52BA1-EF79-4271-B5A2-DE3E016FD632}" type="presOf" srcId="{39F8B381-5807-488E-AC22-73DD4140ED4A}" destId="{71045F8C-00FA-488E-A7BD-E2E6753D979D}" srcOrd="0" destOrd="0" presId="urn:microsoft.com/office/officeart/2005/8/layout/target3"/>
    <dgm:cxn modelId="{A6D1386F-1A6B-4FE6-8601-4EFDF3EDFE65}" type="presOf" srcId="{019433A1-1324-4DE1-9E6F-32B851095F74}" destId="{A3817367-F2BC-482F-8832-FA00B51DCCF3}" srcOrd="0" destOrd="0" presId="urn:microsoft.com/office/officeart/2005/8/layout/target3"/>
    <dgm:cxn modelId="{AF21AAC1-1B12-4D85-87E6-8A9A0F7B121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1F9B72A-1C14-4A69-A693-AEA614E9744F}" type="presParOf" srcId="{71045F8C-00FA-488E-A7BD-E2E6753D979D}" destId="{3577EC6B-C980-4F34-8C69-4365E7B8FC8C}" srcOrd="0" destOrd="0" presId="urn:microsoft.com/office/officeart/2005/8/layout/target3"/>
    <dgm:cxn modelId="{5BE2F750-1AE2-4617-843D-C9AD0C66578C}" type="presParOf" srcId="{71045F8C-00FA-488E-A7BD-E2E6753D979D}" destId="{6940EB87-DC1D-4BC3-9408-9AC2E1FFC039}" srcOrd="1" destOrd="0" presId="urn:microsoft.com/office/officeart/2005/8/layout/target3"/>
    <dgm:cxn modelId="{01BE652A-641F-40E7-8606-DF669AAEF831}" type="presParOf" srcId="{71045F8C-00FA-488E-A7BD-E2E6753D979D}" destId="{BC35EE03-4121-4EF9-923D-7CB6D30D358D}" srcOrd="2" destOrd="0" presId="urn:microsoft.com/office/officeart/2005/8/layout/target3"/>
    <dgm:cxn modelId="{B99ABB4D-D340-4D35-90D9-548267CC9AF1}" type="presParOf" srcId="{71045F8C-00FA-488E-A7BD-E2E6753D979D}" destId="{C95EEA27-3CBF-4645-A92D-9D8AF5C1CBFC}" srcOrd="3" destOrd="0" presId="urn:microsoft.com/office/officeart/2005/8/layout/target3"/>
    <dgm:cxn modelId="{9E20D679-06CC-42CC-A9F7-D7BD5CC3B925}" type="presParOf" srcId="{71045F8C-00FA-488E-A7BD-E2E6753D979D}" destId="{851BB866-B6AE-4566-893F-4C635BA974FC}" srcOrd="4" destOrd="0" presId="urn:microsoft.com/office/officeart/2005/8/layout/target3"/>
    <dgm:cxn modelId="{2C9411A1-3551-4624-B208-29C5F4AFDD4C}" type="presParOf" srcId="{71045F8C-00FA-488E-A7BD-E2E6753D979D}" destId="{643EA938-EDE0-4533-ACCC-D2BD6F3A527C}" srcOrd="5" destOrd="0" presId="urn:microsoft.com/office/officeart/2005/8/layout/target3"/>
    <dgm:cxn modelId="{385B2DC7-8797-4D9D-B91F-8E5699C42417}" type="presParOf" srcId="{71045F8C-00FA-488E-A7BD-E2E6753D979D}" destId="{92F31B18-D66D-4CC7-89B9-378928DE877D}" srcOrd="6" destOrd="0" presId="urn:microsoft.com/office/officeart/2005/8/layout/target3"/>
    <dgm:cxn modelId="{010C78A1-5D91-4048-A632-455FC423CEC9}" type="presParOf" srcId="{71045F8C-00FA-488E-A7BD-E2E6753D979D}" destId="{902074E1-B931-4618-97F1-FADBE82E9C3C}" srcOrd="7" destOrd="0" presId="urn:microsoft.com/office/officeart/2005/8/layout/target3"/>
    <dgm:cxn modelId="{E2392A86-D283-4E6C-B67B-0B34BD4E5AD7}" type="presParOf" srcId="{71045F8C-00FA-488E-A7BD-E2E6753D979D}" destId="{A3817367-F2BC-482F-8832-FA00B51DCCF3}" srcOrd="8" destOrd="0" presId="urn:microsoft.com/office/officeart/2005/8/layout/target3"/>
    <dgm:cxn modelId="{7524F907-29A0-424C-A505-62BE85AEC0B4}" type="presParOf" srcId="{71045F8C-00FA-488E-A7BD-E2E6753D979D}" destId="{2DD79E57-A63E-47D4-A1AB-6DF333476AD4}" srcOrd="9" destOrd="0" presId="urn:microsoft.com/office/officeart/2005/8/layout/target3"/>
    <dgm:cxn modelId="{0B072788-5284-49EA-BDE0-BEEBB872B8CF}" type="presParOf" srcId="{71045F8C-00FA-488E-A7BD-E2E6753D979D}" destId="{648967D3-ED80-4214-8D87-4E7012561E4A}" srcOrd="10" destOrd="0" presId="urn:microsoft.com/office/officeart/2005/8/layout/target3"/>
    <dgm:cxn modelId="{E67356FE-A1F4-4732-B58C-19C35DADCE1F}" type="presParOf" srcId="{71045F8C-00FA-488E-A7BD-E2E6753D979D}" destId="{9A9B6F4F-B6FF-4F2D-B640-A8473E589523}" srcOrd="11" destOrd="0" presId="urn:microsoft.com/office/officeart/2005/8/layout/target3"/>
    <dgm:cxn modelId="{6FA9D079-163E-4F19-9B6D-3C93AAE140C7}" type="presParOf" srcId="{71045F8C-00FA-488E-A7BD-E2E6753D979D}" destId="{13BD0FAF-9F2C-4708-9E63-A8E8E5252943}" srcOrd="12" destOrd="0" presId="urn:microsoft.com/office/officeart/2005/8/layout/target3"/>
    <dgm:cxn modelId="{2525BC6A-B1D8-4CC5-8438-E20F88479DBC}" type="presParOf" srcId="{71045F8C-00FA-488E-A7BD-E2E6753D979D}" destId="{6821E7C9-5E4B-45FA-8F82-01E6F26FAA25}" srcOrd="13" destOrd="0" presId="urn:microsoft.com/office/officeart/2005/8/layout/target3"/>
    <dgm:cxn modelId="{CD4EF752-83AC-431D-AC30-99618B3EC7C2}" type="presParOf" srcId="{71045F8C-00FA-488E-A7BD-E2E6753D979D}" destId="{3BA01B75-849B-4716-8BCD-084A86FF328F}" srcOrd="14" destOrd="0" presId="urn:microsoft.com/office/officeart/2005/8/layout/target3"/>
    <dgm:cxn modelId="{3EAA633D-EFEC-4877-96BB-84C48956C89B}" type="presParOf" srcId="{71045F8C-00FA-488E-A7BD-E2E6753D979D}" destId="{4D19AB04-24FA-40C2-B203-52AE3D15E171}" srcOrd="15" destOrd="0" presId="urn:microsoft.com/office/officeart/2005/8/layout/target3"/>
    <dgm:cxn modelId="{C12C188A-1C42-4509-972D-C90777360BA1}" type="presParOf" srcId="{71045F8C-00FA-488E-A7BD-E2E6753D979D}" destId="{832BF48F-0145-4429-9E02-8FCA946CCE9E}" srcOrd="16" destOrd="0" presId="urn:microsoft.com/office/officeart/2005/8/layout/target3"/>
    <dgm:cxn modelId="{8532DAF5-2FD8-4C66-86AE-CD08F5201FC2}" type="presParOf" srcId="{71045F8C-00FA-488E-A7BD-E2E6753D979D}" destId="{E7297F21-D4FD-4A41-AE58-814D01A6B5E7}" srcOrd="17" destOrd="0" presId="urn:microsoft.com/office/officeart/2005/8/layout/target3"/>
    <dgm:cxn modelId="{F394D72D-7187-4112-926D-E337EF52DCA1}" type="presParOf" srcId="{71045F8C-00FA-488E-A7BD-E2E6753D979D}" destId="{59F530CB-4999-43B3-A00D-6AB53886BD77}" srcOrd="18" destOrd="0" presId="urn:microsoft.com/office/officeart/2005/8/layout/target3"/>
    <dgm:cxn modelId="{7D65D277-61E3-4D31-83B1-E66BB7B5A3A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Název: </a:t>
          </a:r>
          <a:r>
            <a:rPr lang="cs-CZ" sz="1800" kern="1200" dirty="0" smtClean="0"/>
            <a:t>VY_32_INOVACE_5A11M3_Slovní úlohy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Slovní úlohy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6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16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889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777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69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62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610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430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64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97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487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82658-142B-4BBF-BADF-AD0A790DFB4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F1A6-99BB-4CB6-9CAF-153F2AF58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6221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464355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438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Přiřazování příkladů ke slovním úlohám </a:t>
            </a:r>
            <a:r>
              <a:rPr lang="cs-CZ" sz="2400" dirty="0" smtClean="0"/>
              <a:t>/pracovní </a:t>
            </a:r>
            <a:r>
              <a:rPr lang="cs-CZ" sz="2400" dirty="0" smtClean="0"/>
              <a:t>listy, test/</a:t>
            </a:r>
          </a:p>
          <a:p>
            <a:pPr marL="0" indent="0">
              <a:buNone/>
            </a:pPr>
            <a:r>
              <a:rPr lang="cs-CZ" sz="2400" dirty="0" smtClean="0"/>
              <a:t>Pomůcky: funkce pero v programu PowerPoint, kostky a počítadla pro znázornění</a:t>
            </a:r>
          </a:p>
          <a:p>
            <a:pPr marL="0" indent="0">
              <a:buNone/>
            </a:pPr>
            <a:r>
              <a:rPr lang="cs-CZ" sz="2400" dirty="0" smtClean="0"/>
              <a:t>Inovace: podporuje aktivní zapojení a motivaci žáků při práci na tabuli 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 smtClean="0"/>
              <a:t>výběr a přiřazení pomocí pera správného příkladu ke slovní úloze</a:t>
            </a:r>
          </a:p>
          <a:p>
            <a:pPr marL="514350" indent="-514350">
              <a:buAutoNum type="arabicPeriod"/>
            </a:pPr>
            <a:r>
              <a:rPr lang="cs-CZ" sz="2400" dirty="0"/>
              <a:t>s</a:t>
            </a:r>
            <a:r>
              <a:rPr lang="cs-CZ" sz="2400" dirty="0" smtClean="0"/>
              <a:t>nímek -  výběr a přiřazení pomocí pera správného příkladu ke slovní úloze 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- </a:t>
            </a:r>
            <a:r>
              <a:rPr lang="cs-CZ" sz="2400" dirty="0" smtClean="0"/>
              <a:t>využití úloh jako testu</a:t>
            </a:r>
          </a:p>
          <a:p>
            <a:pPr marL="514350" indent="-514350">
              <a:buAutoNum type="arabicPeriod"/>
            </a:pPr>
            <a:r>
              <a:rPr lang="cs-CZ" sz="2400" dirty="0"/>
              <a:t>s</a:t>
            </a:r>
            <a:r>
              <a:rPr lang="cs-CZ" sz="2400" dirty="0" smtClean="0"/>
              <a:t>nímek – správné řešení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56077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Přiřaď příklady ke slovním úlohám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6131024" cy="4320480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4"/>
                </a:solidFill>
              </a:rPr>
              <a:t>V zahradnictví mají 9 záhonů zelí.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4"/>
                </a:solidFill>
              </a:rPr>
              <a:t>       Na každém záhonu roste 8 hlávek.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4"/>
                </a:solidFill>
              </a:rPr>
              <a:t> </a:t>
            </a:r>
            <a:r>
              <a:rPr lang="cs-CZ" sz="2400" dirty="0" smtClean="0">
                <a:solidFill>
                  <a:schemeClr val="accent4"/>
                </a:solidFill>
              </a:rPr>
              <a:t>      Kolik hlávek zelí pěstují v zahradnictví? 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4"/>
              </a:solidFill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solidFill>
                  <a:srgbClr val="00B050"/>
                </a:solidFill>
              </a:rPr>
              <a:t>V zahradnictví mají 9 záhonů červeného zelí.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Bílého zelí mají o 8 záhonů více.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Kolik záhonů bílého zelí mají v zahradnictví?</a:t>
            </a:r>
          </a:p>
          <a:p>
            <a:pPr marL="0" indent="0"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457200" indent="-457200">
              <a:buAutoNum type="arabicPeriod" startAt="3"/>
            </a:pPr>
            <a:r>
              <a:rPr lang="cs-CZ" sz="2400" dirty="0" smtClean="0">
                <a:solidFill>
                  <a:schemeClr val="accent6"/>
                </a:solidFill>
              </a:rPr>
              <a:t>V zahradnictví vypěstovali 9 hlávek zelí.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/>
                </a:solidFill>
              </a:rPr>
              <a:t> </a:t>
            </a:r>
            <a:r>
              <a:rPr lang="cs-CZ" sz="2400" dirty="0" smtClean="0">
                <a:solidFill>
                  <a:schemeClr val="accent6"/>
                </a:solidFill>
              </a:rPr>
              <a:t>      8 hlávek zelí už prodali.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/>
                </a:solidFill>
              </a:rPr>
              <a:t> </a:t>
            </a:r>
            <a:r>
              <a:rPr lang="cs-CZ" sz="2400" dirty="0" smtClean="0">
                <a:solidFill>
                  <a:schemeClr val="accent6"/>
                </a:solidFill>
              </a:rPr>
              <a:t>      kolik hlávek zelí jim zbylo?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Šipka doleva 5"/>
          <p:cNvSpPr/>
          <p:nvPr/>
        </p:nvSpPr>
        <p:spPr>
          <a:xfrm>
            <a:off x="971600" y="5517232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   :   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3203848" y="5488693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   -   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5118650" y="5517232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9   .   8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7079088" y="5517232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   +   8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803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Přiřaď příklady ke slovním úlohám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6059016" cy="446449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92D050"/>
                </a:solidFill>
              </a:rPr>
              <a:t>32 dětí se rozdělilo do 8 družstev.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      Kolik dětí je v každém družstvu?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 startAt="2"/>
            </a:pPr>
            <a:r>
              <a:rPr lang="cs-CZ" sz="2400" dirty="0" smtClean="0">
                <a:solidFill>
                  <a:srgbClr val="7030A0"/>
                </a:solidFill>
              </a:rPr>
              <a:t>Keramický  kroužek navštěvuje 32 dětí.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Rybářský kroužek navštěvuje o 8 dětí méně.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Kolik dětí navštěvuje rybářský kroužek?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 startAt="3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 9 hodin přišlo do bazénu 32 dětí.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Po 10 minutách přišlo dalších 8 dětí.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Kolik dětí pak bylo v bazénu?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1115616" y="5777880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32  +  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3347864" y="5777880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32  -  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5364088" y="5777880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32  :  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7236296" y="5777880"/>
            <a:ext cx="1626480" cy="1080120"/>
          </a:xfrm>
          <a:prstGeom prst="leftArrow">
            <a:avLst>
              <a:gd name="adj1" fmla="val 50000"/>
              <a:gd name="adj2" fmla="val 23531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32  .   8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115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					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 vert="vert270">
            <a:normAutofit lnSpcReduction="10000"/>
          </a:bodyPr>
          <a:lstStyle/>
          <a:p>
            <a:pPr marL="857250" lvl="1" indent="-457200">
              <a:buAutoNum type="arabicPeriod"/>
            </a:pPr>
            <a:r>
              <a:rPr lang="cs-CZ" sz="1200" b="1" i="1" u="sng" dirty="0" smtClean="0"/>
              <a:t>DOPLŇ PŘÍKLAD, KTERÝM VYPOČÍTÁŠ SLOVNÍ ÚLOHU</a:t>
            </a:r>
          </a:p>
          <a:p>
            <a:pPr marL="857250" lvl="1" indent="-457200">
              <a:buAutoNum type="arabicPeriod"/>
            </a:pPr>
            <a:endParaRPr lang="cs-CZ" sz="1200" dirty="0"/>
          </a:p>
          <a:p>
            <a:pPr marL="457200" indent="-457200">
              <a:buAutoNum type="arabicPeriod"/>
            </a:pPr>
            <a:r>
              <a:rPr lang="cs-CZ" sz="1600" dirty="0" smtClean="0"/>
              <a:t>V zahradnictví mají 9 záhonů zelí. </a:t>
            </a:r>
          </a:p>
          <a:p>
            <a:pPr marL="0" indent="0">
              <a:buNone/>
            </a:pPr>
            <a:r>
              <a:rPr lang="cs-CZ" sz="1600" dirty="0" smtClean="0"/>
              <a:t>       Na každém záhonu roste 8 hlávek.</a:t>
            </a:r>
          </a:p>
          <a:p>
            <a:pPr marL="0" indent="0">
              <a:buNone/>
            </a:pPr>
            <a:r>
              <a:rPr lang="cs-CZ" sz="1600" dirty="0" smtClean="0"/>
              <a:t>       Kolik hlávek zelí pěstují v zahradnictví?  _____________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457200" indent="-457200">
              <a:buAutoNum type="arabicPeriod" startAt="2"/>
            </a:pPr>
            <a:r>
              <a:rPr lang="cs-CZ" sz="1600" dirty="0" smtClean="0"/>
              <a:t>V zahradnictví mají 9 záhonů červeného zelí.</a:t>
            </a:r>
          </a:p>
          <a:p>
            <a:pPr marL="0" indent="0">
              <a:buNone/>
            </a:pPr>
            <a:r>
              <a:rPr lang="cs-CZ" sz="1600" dirty="0" smtClean="0"/>
              <a:t>       Bílého zelí mají o 8 záhonů více.</a:t>
            </a:r>
          </a:p>
          <a:p>
            <a:pPr marL="0" indent="0">
              <a:buNone/>
            </a:pPr>
            <a:r>
              <a:rPr lang="cs-CZ" sz="1600" dirty="0" smtClean="0"/>
              <a:t>       Kolik záhonů bílého zelí mají v zahradnictví? __________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457200" indent="-457200">
              <a:buAutoNum type="arabicPeriod" startAt="3"/>
            </a:pPr>
            <a:r>
              <a:rPr lang="cs-CZ" sz="1600" dirty="0" smtClean="0"/>
              <a:t>V zahradnictví vypěstovali 9 hlávek zelí.</a:t>
            </a:r>
          </a:p>
          <a:p>
            <a:pPr marL="0" indent="0">
              <a:buNone/>
            </a:pPr>
            <a:r>
              <a:rPr lang="cs-CZ" sz="1600" dirty="0" smtClean="0"/>
              <a:t>       8 hlávek zelí už prodali.</a:t>
            </a:r>
          </a:p>
          <a:p>
            <a:pPr marL="0" indent="0">
              <a:buNone/>
            </a:pPr>
            <a:r>
              <a:rPr lang="cs-CZ" sz="1600" dirty="0" smtClean="0"/>
              <a:t>       kolik hlávek zelí jim zbylo? _______________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457200" indent="-457200">
              <a:buAutoNum type="arabicPeriod"/>
            </a:pPr>
            <a:r>
              <a:rPr lang="cs-CZ" sz="1600" dirty="0" smtClean="0"/>
              <a:t>32 dětí se rozdělilo do 8 družstev.</a:t>
            </a:r>
          </a:p>
          <a:p>
            <a:pPr marL="0" indent="0">
              <a:buNone/>
            </a:pPr>
            <a:r>
              <a:rPr lang="cs-CZ" sz="1600" dirty="0" smtClean="0"/>
              <a:t>       Kolik dětí je v každém družstvu? _______________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457200" indent="-457200">
              <a:buAutoNum type="arabicPeriod" startAt="2"/>
            </a:pPr>
            <a:r>
              <a:rPr lang="cs-CZ" sz="1600" dirty="0" smtClean="0"/>
              <a:t>Keramický  kroužek navštěvuje 32 dětí.</a:t>
            </a:r>
          </a:p>
          <a:p>
            <a:pPr marL="0" indent="0">
              <a:buNone/>
            </a:pPr>
            <a:r>
              <a:rPr lang="cs-CZ" sz="1600" dirty="0" smtClean="0"/>
              <a:t>      Rybářský kroužek navštěvuje o 8 dětí méně.</a:t>
            </a:r>
          </a:p>
          <a:p>
            <a:pPr marL="0" indent="0">
              <a:buNone/>
            </a:pPr>
            <a:r>
              <a:rPr lang="cs-CZ" sz="1600" dirty="0" smtClean="0"/>
              <a:t>      Kolik dětí navštěvuje rybářský kroužek? ____________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457200" indent="-457200">
              <a:buAutoNum type="arabicPeriod" startAt="3"/>
            </a:pPr>
            <a:r>
              <a:rPr lang="cs-CZ" sz="1600" dirty="0" smtClean="0"/>
              <a:t>V 9 hodin přišlo do bazénu 32 dětí. </a:t>
            </a:r>
          </a:p>
          <a:p>
            <a:pPr marL="0" indent="0">
              <a:buNone/>
            </a:pPr>
            <a:r>
              <a:rPr lang="cs-CZ" sz="1600" dirty="0" smtClean="0"/>
              <a:t>       Po 10 minutách přišlo dalších 8 dětí.</a:t>
            </a:r>
          </a:p>
          <a:p>
            <a:pPr marL="0" indent="0">
              <a:buNone/>
            </a:pPr>
            <a:r>
              <a:rPr lang="cs-CZ" sz="1600" dirty="0" smtClean="0"/>
              <a:t>       Kolik dětí pak bylo v bazénu? ______________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33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052736"/>
            <a:ext cx="6832640" cy="5574244"/>
          </a:xfrm>
          <a:prstGeom prst="rect">
            <a:avLst/>
          </a:prstGeom>
        </p:spPr>
        <p:txBody>
          <a:bodyPr vert="vert270" wrap="square">
            <a:spAutoFit/>
          </a:bodyPr>
          <a:lstStyle/>
          <a:p>
            <a:pPr marL="857250" lvl="1" indent="-457200">
              <a:buAutoNum type="arabicPeriod"/>
            </a:pPr>
            <a:r>
              <a:rPr lang="cs-CZ" sz="1600" b="1" i="1" u="sng" dirty="0" smtClean="0"/>
              <a:t>DOPLŇ PŘÍKLAD, KTERÝM VYPOČÍTÁŠ SLOVNÍ ÚLOHU</a:t>
            </a:r>
          </a:p>
          <a:p>
            <a:pPr marL="857250" lvl="1" indent="-457200">
              <a:buAutoNum type="arabicPeriod"/>
            </a:pPr>
            <a:endParaRPr lang="cs-CZ" sz="1600" dirty="0" smtClean="0"/>
          </a:p>
          <a:p>
            <a:pPr marL="457200" indent="-457200">
              <a:buAutoNum type="arabicPeriod"/>
            </a:pPr>
            <a:r>
              <a:rPr lang="cs-CZ" sz="1600" dirty="0" smtClean="0"/>
              <a:t>V zahradnictví mají 9 záhonů zelí. </a:t>
            </a:r>
          </a:p>
          <a:p>
            <a:r>
              <a:rPr lang="cs-CZ" sz="1600" dirty="0" smtClean="0"/>
              <a:t>       Na každém záhonu roste 8 hlávek.</a:t>
            </a:r>
          </a:p>
          <a:p>
            <a:r>
              <a:rPr lang="cs-CZ" sz="1600" dirty="0" smtClean="0"/>
              <a:t>       Kolik hlávek zelí pěstují v zahradnictví?         9   .   8   =   72</a:t>
            </a:r>
          </a:p>
          <a:p>
            <a:endParaRPr lang="cs-CZ" sz="1600" dirty="0" smtClean="0"/>
          </a:p>
          <a:p>
            <a:pPr marL="457200" indent="-457200">
              <a:buAutoNum type="arabicPeriod" startAt="2"/>
            </a:pPr>
            <a:r>
              <a:rPr lang="cs-CZ" sz="1600" dirty="0" smtClean="0"/>
              <a:t>V zahradnictví mají 9 záhonů červeného zelí.</a:t>
            </a:r>
          </a:p>
          <a:p>
            <a:r>
              <a:rPr lang="cs-CZ" sz="1600" dirty="0" smtClean="0"/>
              <a:t>       Bílého zelí mají o 8 záhonů více.</a:t>
            </a:r>
          </a:p>
          <a:p>
            <a:r>
              <a:rPr lang="cs-CZ" sz="1600" dirty="0" smtClean="0"/>
              <a:t>       Kolik záhonů bílého zelí mají v zahradnictví?   9   +   8   ´  17</a:t>
            </a:r>
          </a:p>
          <a:p>
            <a:endParaRPr lang="cs-CZ" sz="1600" dirty="0" smtClean="0"/>
          </a:p>
          <a:p>
            <a:pPr marL="457200" indent="-457200">
              <a:buAutoNum type="arabicPeriod" startAt="3"/>
            </a:pPr>
            <a:r>
              <a:rPr lang="cs-CZ" sz="1600" dirty="0" smtClean="0"/>
              <a:t>V zahradnictví vypěstovali 9 hlávek zelí.</a:t>
            </a:r>
          </a:p>
          <a:p>
            <a:r>
              <a:rPr lang="cs-CZ" sz="1600" dirty="0" smtClean="0"/>
              <a:t>       8 hlávek zelí už prodali.</a:t>
            </a:r>
          </a:p>
          <a:p>
            <a:r>
              <a:rPr lang="cs-CZ" sz="1600" dirty="0" smtClean="0"/>
              <a:t>       kolik hlávek zelí jim zbylo?   9   -   8   =   1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marL="457200" indent="-457200">
              <a:buAutoNum type="arabicPeriod"/>
            </a:pPr>
            <a:r>
              <a:rPr lang="cs-CZ" sz="1600" dirty="0" smtClean="0"/>
              <a:t>32 dětí se rozdělilo do 8 družstev.</a:t>
            </a:r>
          </a:p>
          <a:p>
            <a:r>
              <a:rPr lang="cs-CZ" sz="1600" dirty="0" smtClean="0"/>
              <a:t>       Kolik dětí je v každém družstvu?    32   :   8   =   4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marL="457200" indent="-457200">
              <a:buAutoNum type="arabicPeriod" startAt="2"/>
            </a:pPr>
            <a:r>
              <a:rPr lang="cs-CZ" sz="1600" dirty="0" smtClean="0"/>
              <a:t>Keramický  kroužek navštěvuje 32 dětí.</a:t>
            </a:r>
          </a:p>
          <a:p>
            <a:r>
              <a:rPr lang="cs-CZ" sz="1600" dirty="0" smtClean="0"/>
              <a:t>      Rybářský kroužek navštěvuje o 8 dětí méně.</a:t>
            </a:r>
          </a:p>
          <a:p>
            <a:r>
              <a:rPr lang="cs-CZ" sz="1600" dirty="0" smtClean="0"/>
              <a:t>      Kolik dětí navštěvuje rybářský kroužek?    32   -   8   =  24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marL="457200" indent="-457200">
              <a:buAutoNum type="arabicPeriod" startAt="3"/>
            </a:pPr>
            <a:r>
              <a:rPr lang="cs-CZ" sz="1600" dirty="0" smtClean="0"/>
              <a:t>V 9 hodin přišlo do bazénu 32 dětí. </a:t>
            </a:r>
          </a:p>
          <a:p>
            <a:r>
              <a:rPr lang="cs-CZ" sz="1600" dirty="0" smtClean="0"/>
              <a:t>       Po 10 minutách přišlo dalších 8 dětí.</a:t>
            </a:r>
          </a:p>
          <a:p>
            <a:r>
              <a:rPr lang="cs-CZ" sz="1600" dirty="0" smtClean="0"/>
              <a:t>       Kolik dětí pak bylo v bazénu?   32   +   8   =   40</a:t>
            </a:r>
          </a:p>
        </p:txBody>
      </p:sp>
    </p:spTree>
    <p:extLst>
      <p:ext uri="{BB962C8B-B14F-4D97-AF65-F5344CB8AC3E}">
        <p14:creationId xmlns:p14="http://schemas.microsoft.com/office/powerpoint/2010/main" xmlns="" val="213842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598</Words>
  <Application>Microsoft Office PowerPoint</Application>
  <PresentationFormat>Předvádění na obrazovce (4:3)</PresentationFormat>
  <Paragraphs>103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Přiřaď příklady ke slovním úlohám</vt:lpstr>
      <vt:lpstr>Přiřaď příklady ke slovním úlohám</vt:lpstr>
      <vt:lpstr>    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expert</cp:lastModifiedBy>
  <cp:revision>20</cp:revision>
  <dcterms:created xsi:type="dcterms:W3CDTF">2012-01-07T20:51:17Z</dcterms:created>
  <dcterms:modified xsi:type="dcterms:W3CDTF">2012-03-07T18:49:01Z</dcterms:modified>
</cp:coreProperties>
</file>