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8" r:id="rId4"/>
    <p:sldId id="262" r:id="rId5"/>
    <p:sldId id="263" r:id="rId6"/>
    <p:sldId id="257" r:id="rId7"/>
    <p:sldId id="259" r:id="rId8"/>
    <p:sldId id="260" r:id="rId9"/>
    <p:sldId id="261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0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03BA7-2CF4-4649-90EF-B3F4B6C5CB4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DB6AEDE-1918-48F7-B053-9E6E70A2CA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03BA7-2CF4-4649-90EF-B3F4B6C5CB4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DB6AEDE-1918-48F7-B053-9E6E70A2CA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03BA7-2CF4-4649-90EF-B3F4B6C5CB4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AEDE-1918-48F7-B053-9E6E70A2CA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03BA7-2CF4-4649-90EF-B3F4B6C5CB4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AEDE-1918-48F7-B053-9E6E70A2CA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03BA7-2CF4-4649-90EF-B3F4B6C5CB4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DB6AEDE-1918-48F7-B053-9E6E70A2CA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03BA7-2CF4-4649-90EF-B3F4B6C5CB4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AEDE-1918-48F7-B053-9E6E70A2CA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03BA7-2CF4-4649-90EF-B3F4B6C5CB4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AEDE-1918-48F7-B053-9E6E70A2CA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03BA7-2CF4-4649-90EF-B3F4B6C5CB4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AEDE-1918-48F7-B053-9E6E70A2CA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03BA7-2CF4-4649-90EF-B3F4B6C5CB4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AEDE-1918-48F7-B053-9E6E70A2CA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03BA7-2CF4-4649-90EF-B3F4B6C5CB4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AEDE-1918-48F7-B053-9E6E70A2CA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03BA7-2CF4-4649-90EF-B3F4B6C5CB4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AEDE-1918-48F7-B053-9E6E70A2CA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9603BA7-2CF4-4649-90EF-B3F4B6C5CB4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DB6AEDE-1918-48F7-B053-9E6E70A2CA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VY_32_INOVACE_01_Slovní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druhy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Slovní druhy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Slovní druhy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OHEBNÉ</a:t>
            </a:r>
          </a:p>
          <a:p>
            <a:pPr lvl="1"/>
            <a:r>
              <a:rPr lang="cs-CZ" dirty="0" smtClean="0"/>
              <a:t>Podstatná jména</a:t>
            </a:r>
          </a:p>
          <a:p>
            <a:pPr lvl="1"/>
            <a:r>
              <a:rPr lang="cs-CZ" dirty="0" smtClean="0"/>
              <a:t>Přídavná jména</a:t>
            </a:r>
          </a:p>
          <a:p>
            <a:pPr lvl="1"/>
            <a:r>
              <a:rPr lang="cs-CZ" dirty="0" smtClean="0"/>
              <a:t>Zájmena </a:t>
            </a:r>
          </a:p>
          <a:p>
            <a:pPr lvl="1"/>
            <a:r>
              <a:rPr lang="cs-CZ" dirty="0" smtClean="0"/>
              <a:t>Číslovky</a:t>
            </a:r>
          </a:p>
          <a:p>
            <a:pPr lvl="3"/>
            <a:r>
              <a:rPr lang="cs-CZ" dirty="0" smtClean="0"/>
              <a:t>SKLOŇUJEME</a:t>
            </a:r>
          </a:p>
          <a:p>
            <a:pPr lvl="1"/>
            <a:r>
              <a:rPr lang="cs-CZ" dirty="0" smtClean="0"/>
              <a:t>Slovesa</a:t>
            </a:r>
          </a:p>
          <a:p>
            <a:pPr lvl="3"/>
            <a:r>
              <a:rPr lang="cs-CZ" dirty="0" smtClean="0"/>
              <a:t>ČASUJEME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NEOHEBNÉ</a:t>
            </a:r>
          </a:p>
          <a:p>
            <a:pPr lvl="1"/>
            <a:r>
              <a:rPr lang="cs-CZ" dirty="0" smtClean="0"/>
              <a:t>Příslovce</a:t>
            </a:r>
          </a:p>
          <a:p>
            <a:pPr lvl="1"/>
            <a:r>
              <a:rPr lang="cs-CZ" dirty="0" smtClean="0"/>
              <a:t>Předložky</a:t>
            </a:r>
          </a:p>
          <a:p>
            <a:pPr lvl="1"/>
            <a:r>
              <a:rPr lang="cs-CZ" dirty="0" smtClean="0"/>
              <a:t>Spojky</a:t>
            </a:r>
          </a:p>
          <a:p>
            <a:pPr lvl="1"/>
            <a:r>
              <a:rPr lang="cs-CZ" dirty="0" smtClean="0"/>
              <a:t>Částice</a:t>
            </a:r>
          </a:p>
          <a:p>
            <a:pPr lvl="1"/>
            <a:r>
              <a:rPr lang="cs-CZ" dirty="0" smtClean="0"/>
              <a:t>Citoslovce</a:t>
            </a:r>
          </a:p>
          <a:p>
            <a:pPr lvl="1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295400"/>
          </a:xfrm>
        </p:spPr>
        <p:txBody>
          <a:bodyPr>
            <a:noAutofit/>
          </a:bodyPr>
          <a:lstStyle/>
          <a:p>
            <a:r>
              <a:rPr lang="cs-CZ" sz="3200" dirty="0" smtClean="0"/>
              <a:t>Neohebné slovní druhy podtrhněte červeně: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4800" y="1554162"/>
            <a:ext cx="8839200" cy="5303838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4200" dirty="0" err="1" smtClean="0"/>
              <a:t>Klapzuba</a:t>
            </a:r>
            <a:r>
              <a:rPr lang="cs-CZ" sz="4200" dirty="0" smtClean="0"/>
              <a:t> byl chudý člověk. Měl ženu a s ní 11 synů. Dlouho </a:t>
            </a:r>
          </a:p>
          <a:p>
            <a:pPr>
              <a:buNone/>
            </a:pPr>
            <a:r>
              <a:rPr lang="cs-CZ" sz="4200" dirty="0" smtClean="0"/>
              <a:t>přemýšlel, co bude dělat se svými syny, aby nebyli leniví. </a:t>
            </a:r>
          </a:p>
          <a:p>
            <a:pPr>
              <a:buNone/>
            </a:pPr>
            <a:r>
              <a:rPr lang="cs-CZ" sz="4200" dirty="0" smtClean="0"/>
              <a:t>Založil s nimi tedy fotbalové družstvo. Byl velmi přísný - ráno </a:t>
            </a:r>
          </a:p>
          <a:p>
            <a:pPr>
              <a:buNone/>
            </a:pPr>
            <a:r>
              <a:rPr lang="cs-CZ" sz="4200" dirty="0" smtClean="0"/>
              <a:t>museli chlapci vstávat, běhat lesem, potom velký trénink a </a:t>
            </a:r>
          </a:p>
          <a:p>
            <a:pPr>
              <a:buNone/>
            </a:pPr>
            <a:r>
              <a:rPr lang="cs-CZ" sz="4200" dirty="0" smtClean="0"/>
              <a:t>dobrý oběd. Potom měli čas na odpočinek, zase zápas mezi </a:t>
            </a:r>
          </a:p>
          <a:p>
            <a:pPr>
              <a:buNone/>
            </a:pPr>
            <a:r>
              <a:rPr lang="cs-CZ" sz="4200" dirty="0" smtClean="0"/>
              <a:t>sebou a večeře.  </a:t>
            </a:r>
          </a:p>
          <a:p>
            <a:pPr>
              <a:buNone/>
            </a:pPr>
            <a:r>
              <a:rPr lang="cs-CZ" sz="4200" dirty="0" smtClean="0"/>
              <a:t>  </a:t>
            </a:r>
          </a:p>
          <a:p>
            <a:pPr algn="r">
              <a:buNone/>
            </a:pPr>
            <a:r>
              <a:rPr lang="cs-CZ" dirty="0" smtClean="0"/>
              <a:t>(Eduard Bass: </a:t>
            </a:r>
            <a:r>
              <a:rPr lang="cs-CZ" dirty="0" err="1" smtClean="0"/>
              <a:t>Klapzubova</a:t>
            </a:r>
            <a:r>
              <a:rPr lang="cs-CZ" dirty="0" smtClean="0"/>
              <a:t> jedenáctka)</a:t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endParaRPr lang="cs-CZ" sz="4500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5868144" y="1916832"/>
            <a:ext cx="216024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5508104" y="1916832"/>
            <a:ext cx="288032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7668344" y="1916832"/>
            <a:ext cx="1080120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940152" y="2348880"/>
            <a:ext cx="576064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331640" y="2708920"/>
            <a:ext cx="288032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267744" y="2708920"/>
            <a:ext cx="648072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8028384" y="2708920"/>
            <a:ext cx="720080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5580112" y="3068960"/>
            <a:ext cx="864096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8279904" y="3068960"/>
            <a:ext cx="324544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2123728" y="3501008"/>
            <a:ext cx="1008112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4283968" y="3501008"/>
            <a:ext cx="432048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6372200" y="3501008"/>
            <a:ext cx="720080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8028384" y="3501008"/>
            <a:ext cx="720080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1259632" y="3933056"/>
            <a:ext cx="288032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941168"/>
            <a:ext cx="1827886" cy="1504188"/>
          </a:xfrm>
          <a:prstGeom prst="rect">
            <a:avLst/>
          </a:prstGeom>
          <a:noFill/>
        </p:spPr>
      </p:pic>
      <p:cxnSp>
        <p:nvCxnSpPr>
          <p:cNvPr id="19" name="Přímá spojovací čára 18"/>
          <p:cNvCxnSpPr/>
          <p:nvPr/>
        </p:nvCxnSpPr>
        <p:spPr>
          <a:xfrm>
            <a:off x="6156176" y="2708920"/>
            <a:ext cx="792088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Pokuste se použít uvedená slova ve větách jako různé slovní druhy: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Příklad:</a:t>
            </a:r>
          </a:p>
          <a:p>
            <a:pPr>
              <a:buNone/>
            </a:pPr>
            <a:r>
              <a:rPr lang="cs-CZ" sz="2600" dirty="0" smtClean="0"/>
              <a:t>mezi: 	</a:t>
            </a:r>
            <a:r>
              <a:rPr lang="cs-CZ" sz="2600" dirty="0" err="1" smtClean="0"/>
              <a:t>Mezi</a:t>
            </a:r>
            <a:r>
              <a:rPr lang="cs-CZ" sz="2600" dirty="0" smtClean="0"/>
              <a:t> mnou a Petrem byl věkový rozdíl. (předložka)</a:t>
            </a:r>
          </a:p>
          <a:p>
            <a:pPr>
              <a:buNone/>
            </a:pPr>
            <a:r>
              <a:rPr lang="cs-CZ" sz="2600" dirty="0" smtClean="0"/>
              <a:t>		Stál na mezi.	 (podstatné jméno)</a:t>
            </a:r>
          </a:p>
          <a:p>
            <a:pPr algn="ctr">
              <a:buNone/>
            </a:pPr>
            <a:endParaRPr lang="cs-CZ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356992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kolem, jí, zdraví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4509120"/>
            <a:ext cx="8567025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Příklad řešení:</a:t>
            </a:r>
          </a:p>
          <a:p>
            <a:r>
              <a:rPr lang="cs-CZ" sz="2400" dirty="0" smtClean="0"/>
              <a:t>Šel kolem. (příslovce); Kolem domu rostou růže. (předložka)</a:t>
            </a:r>
          </a:p>
          <a:p>
            <a:r>
              <a:rPr lang="cs-CZ" sz="2400" dirty="0" smtClean="0"/>
              <a:t>Jí zdravě. (sloveso);. Řekni jí to. (zájmeno)</a:t>
            </a:r>
          </a:p>
          <a:p>
            <a:r>
              <a:rPr lang="cs-CZ" sz="2400" dirty="0" smtClean="0"/>
              <a:t>Zdraví lidé jedí ovoce a zeleninu. (přídavné jméno); Martin zdraví </a:t>
            </a:r>
          </a:p>
          <a:p>
            <a:r>
              <a:rPr lang="cs-CZ" sz="2400" dirty="0" smtClean="0"/>
              <a:t>Moniku (sloveso); Zdraví je opak nemoci. (podstatné jméno).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Určete všechny slovní druhy: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10000" b="1" i="1" dirty="0" smtClean="0"/>
              <a:t>Ostrov pokladů</a:t>
            </a:r>
            <a:endParaRPr lang="cs-CZ" sz="10000" b="1" dirty="0" smtClean="0"/>
          </a:p>
          <a:p>
            <a:pPr>
              <a:buNone/>
            </a:pPr>
            <a:r>
              <a:rPr lang="cs-CZ" sz="10000" dirty="0" smtClean="0"/>
              <a:t>Houpám se v sedě na jabloni,</a:t>
            </a:r>
          </a:p>
          <a:p>
            <a:pPr>
              <a:buNone/>
            </a:pPr>
            <a:r>
              <a:rPr lang="cs-CZ" sz="10000" dirty="0" smtClean="0"/>
              <a:t>sám jako všichni </a:t>
            </a:r>
            <a:r>
              <a:rPr lang="cs-CZ" sz="10000" dirty="0" err="1" smtClean="0"/>
              <a:t>robinsoni</a:t>
            </a:r>
            <a:r>
              <a:rPr lang="cs-CZ" sz="10000" dirty="0" smtClean="0"/>
              <a:t>.</a:t>
            </a:r>
          </a:p>
          <a:p>
            <a:pPr>
              <a:buNone/>
            </a:pPr>
            <a:r>
              <a:rPr lang="cs-CZ" sz="10000" dirty="0" smtClean="0"/>
              <a:t>Zvedněte kotvy! Kupředu!</a:t>
            </a:r>
          </a:p>
          <a:p>
            <a:pPr>
              <a:buNone/>
            </a:pPr>
            <a:r>
              <a:rPr lang="cs-CZ" sz="10000" dirty="0" smtClean="0"/>
              <a:t>Neznámá země v dohledu! </a:t>
            </a:r>
          </a:p>
          <a:p>
            <a:pPr>
              <a:buNone/>
            </a:pPr>
            <a:endParaRPr lang="cs-CZ" sz="10000" dirty="0" smtClean="0"/>
          </a:p>
          <a:p>
            <a:pPr>
              <a:buNone/>
            </a:pPr>
            <a:r>
              <a:rPr lang="cs-CZ" sz="10000" dirty="0" smtClean="0"/>
              <a:t>Sloni se pasou kolem chalup,</a:t>
            </a:r>
          </a:p>
          <a:p>
            <a:pPr>
              <a:buNone/>
            </a:pPr>
            <a:r>
              <a:rPr lang="cs-CZ" sz="10000" dirty="0" smtClean="0"/>
              <a:t>tygr se plíží džunglí na lup,</a:t>
            </a:r>
          </a:p>
          <a:p>
            <a:pPr>
              <a:buNone/>
            </a:pPr>
            <a:r>
              <a:rPr lang="cs-CZ" sz="10000" dirty="0" smtClean="0"/>
              <a:t>prérií pádí bizoni, </a:t>
            </a:r>
          </a:p>
          <a:p>
            <a:pPr>
              <a:buNone/>
            </a:pPr>
            <a:r>
              <a:rPr lang="cs-CZ" sz="10000" dirty="0" smtClean="0"/>
              <a:t>Indián cválá na koni. </a:t>
            </a:r>
          </a:p>
          <a:p>
            <a:pPr>
              <a:buNone/>
            </a:pPr>
            <a:r>
              <a:rPr lang="cs-CZ" sz="10000" dirty="0" smtClean="0"/>
              <a:t/>
            </a:r>
            <a:br>
              <a:rPr lang="cs-CZ" sz="10000" dirty="0" smtClean="0"/>
            </a:br>
            <a:endParaRPr lang="cs-CZ" sz="10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10000" dirty="0" smtClean="0"/>
              <a:t>Na modrém nebi vyšla duha,</a:t>
            </a:r>
          </a:p>
          <a:p>
            <a:pPr>
              <a:buNone/>
            </a:pPr>
            <a:r>
              <a:rPr lang="cs-CZ" sz="10000" dirty="0" smtClean="0"/>
              <a:t>lehký je život dobrodruha,</a:t>
            </a:r>
          </a:p>
          <a:p>
            <a:pPr>
              <a:buNone/>
            </a:pPr>
            <a:r>
              <a:rPr lang="cs-CZ" sz="10000" dirty="0" smtClean="0"/>
              <a:t>vítr mi hvízdá nad hlavou,</a:t>
            </a:r>
          </a:p>
          <a:p>
            <a:pPr>
              <a:buNone/>
            </a:pPr>
            <a:r>
              <a:rPr lang="cs-CZ" sz="10000" dirty="0" smtClean="0"/>
              <a:t>dálka má barvu modravou. </a:t>
            </a:r>
          </a:p>
          <a:p>
            <a:pPr>
              <a:buNone/>
            </a:pPr>
            <a:endParaRPr lang="cs-CZ" sz="10000" dirty="0" smtClean="0"/>
          </a:p>
          <a:p>
            <a:pPr>
              <a:buNone/>
            </a:pPr>
            <a:r>
              <a:rPr lang="cs-CZ" sz="10000" dirty="0" smtClean="0"/>
              <a:t>Domů se vracím cestou pěší,</a:t>
            </a:r>
          </a:p>
          <a:p>
            <a:pPr>
              <a:buNone/>
            </a:pPr>
            <a:r>
              <a:rPr lang="cs-CZ" sz="10000" dirty="0" smtClean="0"/>
              <a:t>maminka právě prádlo věší</a:t>
            </a:r>
          </a:p>
          <a:p>
            <a:pPr>
              <a:buNone/>
            </a:pPr>
            <a:r>
              <a:rPr lang="cs-CZ" sz="10000" dirty="0" smtClean="0"/>
              <a:t>a slunce zlatí zahradu, </a:t>
            </a:r>
          </a:p>
          <a:p>
            <a:pPr>
              <a:buNone/>
            </a:pPr>
            <a:r>
              <a:rPr lang="cs-CZ" sz="10000" dirty="0" smtClean="0"/>
              <a:t>můj malý ostrov pokladů. </a:t>
            </a:r>
          </a:p>
          <a:p>
            <a:pPr algn="r">
              <a:buNone/>
            </a:pPr>
            <a:endParaRPr lang="cs-CZ" sz="10000" dirty="0" smtClean="0"/>
          </a:p>
          <a:p>
            <a:pPr algn="r">
              <a:buNone/>
            </a:pPr>
            <a:r>
              <a:rPr lang="cs-CZ" sz="10000" dirty="0" smtClean="0"/>
              <a:t>(Jiří Žáček)</a:t>
            </a:r>
          </a:p>
          <a:p>
            <a:pPr>
              <a:buNone/>
            </a:pPr>
            <a:r>
              <a:rPr lang="cs-CZ" sz="10000" dirty="0" smtClean="0"/>
              <a:t/>
            </a:r>
            <a:br>
              <a:rPr lang="cs-CZ" sz="10000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295400"/>
          </a:xfrm>
        </p:spPr>
        <p:txBody>
          <a:bodyPr>
            <a:noAutofit/>
          </a:bodyPr>
          <a:lstStyle/>
          <a:p>
            <a:r>
              <a:rPr lang="cs-CZ" sz="3200" dirty="0" smtClean="0"/>
              <a:t>Vymysli k uvedeným písmenům všech 10 slovních druhů:</a:t>
            </a:r>
            <a:endParaRPr lang="cs-CZ" sz="32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5600"/>
                <a:gridCol w="2895600"/>
                <a:gridCol w="2895600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Podstatná</a:t>
                      </a:r>
                      <a:r>
                        <a:rPr lang="cs-CZ" sz="2400" baseline="0" dirty="0" smtClean="0"/>
                        <a:t> jména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Přídavná jména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Zájmena</a:t>
                      </a:r>
                      <a:r>
                        <a:rPr lang="cs-CZ" sz="2400" baseline="0" dirty="0" smtClean="0"/>
                        <a:t>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Číslovky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Slovesa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Příslovce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Předložky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Spojky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Částice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Citoslovce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95400"/>
          </a:xfrm>
        </p:spPr>
        <p:txBody>
          <a:bodyPr>
            <a:noAutofit/>
          </a:bodyPr>
          <a:lstStyle/>
          <a:p>
            <a:r>
              <a:rPr lang="cs-CZ" sz="3200" dirty="0" smtClean="0"/>
              <a:t>Doplň do uvedených vět místo čísel správné slovní druhy: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1 špatně kynulo.</a:t>
            </a:r>
          </a:p>
          <a:p>
            <a:pPr marL="514350" indent="-514350">
              <a:buAutoNum type="arabicPeriod"/>
            </a:pPr>
            <a:r>
              <a:rPr lang="cs-CZ" dirty="0" smtClean="0"/>
              <a:t>Maminka 5 svetr.</a:t>
            </a:r>
          </a:p>
          <a:p>
            <a:pPr marL="514350" indent="-514350">
              <a:buAutoNum type="arabicPeriod"/>
            </a:pPr>
            <a:r>
              <a:rPr lang="cs-CZ" dirty="0" smtClean="0"/>
              <a:t>Milan 6 zase neměl úkol.</a:t>
            </a:r>
          </a:p>
          <a:p>
            <a:pPr marL="514350" indent="-514350">
              <a:buAutoNum type="arabicPeriod"/>
            </a:pPr>
            <a:r>
              <a:rPr lang="cs-CZ" dirty="0" smtClean="0"/>
              <a:t>Na 1 jsem úplně zapomněl.</a:t>
            </a:r>
          </a:p>
          <a:p>
            <a:pPr marL="514350" indent="-514350">
              <a:buAutoNum type="arabicPeriod"/>
            </a:pPr>
            <a:r>
              <a:rPr lang="cs-CZ" dirty="0" smtClean="0"/>
              <a:t>10, znělo z pokoje.</a:t>
            </a:r>
          </a:p>
          <a:p>
            <a:pPr marL="514350" indent="-514350">
              <a:buAutoNum type="arabicPeriod"/>
            </a:pPr>
            <a:r>
              <a:rPr lang="cs-CZ" dirty="0" smtClean="0"/>
              <a:t>Lidé říkají, 8 nikdo nepřišel.</a:t>
            </a:r>
          </a:p>
          <a:p>
            <a:pPr marL="514350" indent="-514350">
              <a:buAutoNum type="arabicPeriod"/>
            </a:pPr>
            <a:r>
              <a:rPr lang="cs-CZ" dirty="0" smtClean="0"/>
              <a:t>Nechci 3 okrádat o čas.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686800" cy="129844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Vytvořte věty podle zadaného pořadí požadovaných slovních druhů: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5 3 5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2 1 6 5 7 1 2 1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5 3?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10, 5 1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Nezapomeň nám napsat.</a:t>
            </a:r>
          </a:p>
          <a:p>
            <a:endParaRPr lang="cs-CZ" dirty="0" smtClean="0"/>
          </a:p>
          <a:p>
            <a:r>
              <a:rPr lang="cs-CZ" dirty="0" smtClean="0"/>
              <a:t>Malý Jonáš včera dostal ve škole dobrou známku.</a:t>
            </a:r>
          </a:p>
          <a:p>
            <a:r>
              <a:rPr lang="cs-CZ" dirty="0" smtClean="0"/>
              <a:t>Viděl jsi to?</a:t>
            </a:r>
          </a:p>
          <a:p>
            <a:endParaRPr lang="cs-CZ" dirty="0" smtClean="0"/>
          </a:p>
          <a:p>
            <a:r>
              <a:rPr lang="cs-CZ" dirty="0" err="1" smtClean="0"/>
              <a:t>Crr</a:t>
            </a:r>
            <a:r>
              <a:rPr lang="cs-CZ" dirty="0" smtClean="0"/>
              <a:t>, zvoní budík.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Domácí práce: </a:t>
            </a:r>
            <a:r>
              <a:rPr lang="cs-CZ" dirty="0" err="1" smtClean="0"/>
              <a:t>Sudoku</a:t>
            </a:r>
            <a:r>
              <a:rPr lang="cs-CZ" dirty="0" smtClean="0"/>
              <a:t>: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1907703" y="1628802"/>
          <a:ext cx="5760642" cy="4095202"/>
        </p:xfrm>
        <a:graphic>
          <a:graphicData uri="http://schemas.openxmlformats.org/drawingml/2006/table">
            <a:tbl>
              <a:tblPr/>
              <a:tblGrid>
                <a:gridCol w="864097"/>
                <a:gridCol w="1020372"/>
                <a:gridCol w="868727"/>
                <a:gridCol w="200790"/>
                <a:gridCol w="908822"/>
                <a:gridCol w="908822"/>
                <a:gridCol w="989012"/>
              </a:tblGrid>
              <a:tr h="65576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latin typeface="Times New Roman"/>
                          <a:ea typeface="Lucida Sans Unicode"/>
                          <a:cs typeface="Times New Roman"/>
                        </a:rPr>
                        <a:t>  </a:t>
                      </a: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latin typeface="Times New Roman"/>
                          <a:ea typeface="Lucida Sans Unicode"/>
                          <a:cs typeface="Times New Roman"/>
                        </a:rPr>
                        <a:t>  proto</a:t>
                      </a: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latin typeface="Times New Roman"/>
                          <a:ea typeface="Lucida Sans Unicode"/>
                          <a:cs typeface="Times New Roman"/>
                        </a:rPr>
                        <a:t> prudce</a:t>
                      </a: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latin typeface="Times New Roman"/>
                          <a:ea typeface="Lucida Sans Unicode"/>
                          <a:cs typeface="Times New Roman"/>
                        </a:rPr>
                        <a:t> </a:t>
                      </a: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latin typeface="Times New Roman"/>
                          <a:ea typeface="Lucida Sans Unicode"/>
                          <a:cs typeface="Times New Roman"/>
                        </a:rPr>
                        <a:t>   </a:t>
                      </a:r>
                      <a:r>
                        <a:rPr lang="cs-CZ" sz="2000" kern="50" dirty="0" smtClean="0">
                          <a:latin typeface="Times New Roman"/>
                          <a:ea typeface="Lucida Sans Unicode"/>
                          <a:cs typeface="Times New Roman"/>
                        </a:rPr>
                        <a:t>spíte</a:t>
                      </a: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576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>
                        <a:latin typeface="Times New Roman"/>
                        <a:ea typeface="Lucida Sans Unicode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kern="50">
                          <a:latin typeface="Times New Roman"/>
                          <a:ea typeface="Lucida Sans Unicode"/>
                          <a:cs typeface="Times New Roman"/>
                        </a:rPr>
                        <a:t>      </a:t>
                      </a: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latin typeface="Times New Roman"/>
                          <a:ea typeface="Lucida Sans Unicode"/>
                          <a:cs typeface="Times New Roman"/>
                        </a:rPr>
                        <a:t>se</a:t>
                      </a: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latin typeface="Times New Roman"/>
                          <a:ea typeface="Lucida Sans Unicode"/>
                          <a:cs typeface="Times New Roman"/>
                        </a:rPr>
                        <a:t>kniha</a:t>
                      </a: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latin typeface="Times New Roman"/>
                          <a:ea typeface="Lucida Sans Unicode"/>
                          <a:cs typeface="Times New Roman"/>
                        </a:rPr>
                        <a:t>   </a:t>
                      </a:r>
                      <a:r>
                        <a:rPr lang="cs-CZ" sz="2000" kern="50" dirty="0" smtClean="0">
                          <a:latin typeface="Times New Roman"/>
                          <a:ea typeface="Lucida Sans Unicode"/>
                          <a:cs typeface="Times New Roman"/>
                        </a:rPr>
                        <a:t>zimní</a:t>
                      </a: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576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>
                        <a:latin typeface="Times New Roman"/>
                        <a:ea typeface="Lucida Sans Unicode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kern="50">
                          <a:latin typeface="Times New Roman"/>
                          <a:ea typeface="Lucida Sans Unicode"/>
                          <a:cs typeface="Times New Roman"/>
                        </a:rPr>
                        <a:t>    </a:t>
                      </a: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latin typeface="Times New Roman"/>
                          <a:ea typeface="Lucida Sans Unicode"/>
                          <a:cs typeface="Times New Roman"/>
                        </a:rPr>
                        <a:t>  </a:t>
                      </a:r>
                      <a:r>
                        <a:rPr lang="cs-CZ" sz="2000" kern="50" dirty="0" smtClean="0">
                          <a:latin typeface="Times New Roman"/>
                          <a:ea typeface="Lucida Sans Unicode"/>
                          <a:cs typeface="Times New Roman"/>
                        </a:rPr>
                        <a:t>první</a:t>
                      </a: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latin typeface="Times New Roman"/>
                          <a:ea typeface="Lucida Sans Unicode"/>
                          <a:cs typeface="Times New Roman"/>
                        </a:rPr>
                        <a:t>že</a:t>
                      </a: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latin typeface="Times New Roman"/>
                          <a:ea typeface="Lucida Sans Unicode"/>
                          <a:cs typeface="Times New Roman"/>
                        </a:rPr>
                        <a:t>    </a:t>
                      </a: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795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latin typeface="Times New Roman"/>
                          <a:ea typeface="Lucida Sans Unicode"/>
                          <a:cs typeface="Times New Roman"/>
                        </a:rPr>
                        <a:t>křivý</a:t>
                      </a: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latin typeface="Times New Roman"/>
                          <a:ea typeface="Lucida Sans Unicode"/>
                          <a:cs typeface="Times New Roman"/>
                        </a:rPr>
                        <a:t>   </a:t>
                      </a:r>
                      <a:r>
                        <a:rPr lang="cs-CZ" sz="2000" kern="50" dirty="0" smtClean="0">
                          <a:latin typeface="Times New Roman"/>
                          <a:ea typeface="Lucida Sans Unicode"/>
                          <a:cs typeface="Times New Roman"/>
                        </a:rPr>
                        <a:t>tisíc</a:t>
                      </a: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latin typeface="Times New Roman"/>
                          <a:ea typeface="Lucida Sans Unicode"/>
                          <a:cs typeface="Times New Roman"/>
                        </a:rPr>
                        <a:t>  </a:t>
                      </a: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latin typeface="Times New Roman"/>
                          <a:ea typeface="Lucida Sans Unicode"/>
                          <a:cs typeface="Times New Roman"/>
                        </a:rPr>
                        <a:t> </a:t>
                      </a:r>
                      <a:r>
                        <a:rPr lang="cs-CZ" sz="2000" kern="50" dirty="0" smtClean="0">
                          <a:latin typeface="Times New Roman"/>
                          <a:ea typeface="Lucida Sans Unicode"/>
                          <a:cs typeface="Times New Roman"/>
                        </a:rPr>
                        <a:t>zahrada</a:t>
                      </a: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>
                        <a:latin typeface="Times New Roman"/>
                        <a:ea typeface="Lucida Sans Unicode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kern="50">
                          <a:latin typeface="Times New Roman"/>
                          <a:ea typeface="Lucida Sans Unicode"/>
                          <a:cs typeface="Times New Roman"/>
                        </a:rPr>
                        <a:t>  </a:t>
                      </a: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>
                        <a:latin typeface="Times New Roman"/>
                        <a:ea typeface="Lucida Sans Unicode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kern="50">
                          <a:latin typeface="Times New Roman"/>
                          <a:ea typeface="Lucida Sans Unicode"/>
                          <a:cs typeface="Times New Roman"/>
                        </a:rPr>
                        <a:t>  </a:t>
                      </a: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>
                        <a:latin typeface="Times New Roman"/>
                        <a:ea typeface="Lucida Sans Unicode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kern="50">
                          <a:latin typeface="Times New Roman"/>
                          <a:ea typeface="Lucida Sans Unicode"/>
                          <a:cs typeface="Times New Roman"/>
                        </a:rPr>
                        <a:t>    </a:t>
                      </a: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latin typeface="Times New Roman"/>
                          <a:ea typeface="Lucida Sans Unicode"/>
                          <a:cs typeface="Times New Roman"/>
                        </a:rPr>
                        <a:t>      </a:t>
                      </a: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latin typeface="Times New Roman"/>
                          <a:ea typeface="Lucida Sans Unicode"/>
                          <a:cs typeface="Times New Roman"/>
                        </a:rPr>
                        <a:t>     </a:t>
                      </a:r>
                      <a:r>
                        <a:rPr lang="cs-CZ" sz="2000" kern="50" dirty="0" smtClean="0">
                          <a:latin typeface="Times New Roman"/>
                          <a:ea typeface="Lucida Sans Unicode"/>
                          <a:cs typeface="Times New Roman"/>
                        </a:rPr>
                        <a:t>na</a:t>
                      </a: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5576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>
                        <a:latin typeface="Times New Roman"/>
                        <a:ea typeface="Lucida Sans Unicode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kern="50">
                          <a:latin typeface="Times New Roman"/>
                          <a:ea typeface="Lucida Sans Unicode"/>
                          <a:cs typeface="Times New Roman"/>
                        </a:rPr>
                        <a:t>  </a:t>
                      </a: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latin typeface="Times New Roman"/>
                          <a:ea typeface="Lucida Sans Unicode"/>
                          <a:cs typeface="Times New Roman"/>
                        </a:rPr>
                        <a:t>   </a:t>
                      </a:r>
                      <a:r>
                        <a:rPr lang="cs-CZ" sz="2000" kern="50" dirty="0" smtClean="0">
                          <a:latin typeface="Times New Roman"/>
                          <a:ea typeface="Lucida Sans Unicode"/>
                          <a:cs typeface="Times New Roman"/>
                        </a:rPr>
                        <a:t>cukr</a:t>
                      </a: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latin typeface="Times New Roman"/>
                          <a:ea typeface="Lucida Sans Unicode"/>
                          <a:cs typeface="Times New Roman"/>
                        </a:rPr>
                        <a:t>  </a:t>
                      </a:r>
                      <a:r>
                        <a:rPr lang="cs-CZ" sz="2000" kern="50" dirty="0" smtClean="0">
                          <a:latin typeface="Times New Roman"/>
                          <a:ea typeface="Lucida Sans Unicode"/>
                          <a:cs typeface="Times New Roman"/>
                        </a:rPr>
                        <a:t>neboť</a:t>
                      </a: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latin typeface="Times New Roman"/>
                          <a:ea typeface="Lucida Sans Unicode"/>
                          <a:cs typeface="Times New Roman"/>
                        </a:rPr>
                        <a:t> </a:t>
                      </a:r>
                      <a:r>
                        <a:rPr lang="cs-CZ" sz="2000" kern="50" dirty="0" smtClean="0">
                          <a:latin typeface="Times New Roman"/>
                          <a:ea typeface="Lucida Sans Unicode"/>
                          <a:cs typeface="Times New Roman"/>
                        </a:rPr>
                        <a:t>cizí</a:t>
                      </a: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kern="50" dirty="0">
                        <a:latin typeface="Times New Roman"/>
                        <a:ea typeface="Lucida Sans Unicode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latin typeface="Times New Roman"/>
                          <a:ea typeface="Lucida Sans Unicode"/>
                          <a:cs typeface="Times New Roman"/>
                        </a:rPr>
                        <a:t>   </a:t>
                      </a:r>
                    </a:p>
                  </a:txBody>
                  <a:tcPr marL="34925" marR="34925" marT="34925" marB="349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0483" name="Line 3"/>
          <p:cNvSpPr>
            <a:spLocks noChangeShapeType="1"/>
          </p:cNvSpPr>
          <p:nvPr/>
        </p:nvSpPr>
        <p:spPr bwMode="auto">
          <a:xfrm>
            <a:off x="0" y="0"/>
            <a:ext cx="6076950" cy="0"/>
          </a:xfrm>
          <a:prstGeom prst="line">
            <a:avLst/>
          </a:prstGeom>
          <a:noFill/>
          <a:ln w="936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cxnSp>
        <p:nvCxnSpPr>
          <p:cNvPr id="12" name="Přímá spojovací čára 11"/>
          <p:cNvCxnSpPr/>
          <p:nvPr/>
        </p:nvCxnSpPr>
        <p:spPr>
          <a:xfrm rot="5400000">
            <a:off x="5580112" y="3717032"/>
            <a:ext cx="41764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GREPL, Miroslav. </a:t>
            </a:r>
            <a:r>
              <a:rPr lang="cs-CZ" sz="2000" i="1" dirty="0" smtClean="0"/>
              <a:t>Příruční mluvnice češtiny.</a:t>
            </a:r>
            <a:r>
              <a:rPr lang="cs-CZ" sz="2000" dirty="0" smtClean="0"/>
              <a:t> [kolektiv </a:t>
            </a:r>
            <a:r>
              <a:rPr lang="cs-CZ" sz="2000" dirty="0" smtClean="0"/>
              <a:t>autorů] </a:t>
            </a:r>
            <a:r>
              <a:rPr lang="cs-CZ" sz="2000" dirty="0" smtClean="0"/>
              <a:t>; </a:t>
            </a:r>
            <a:r>
              <a:rPr lang="cs-CZ" sz="2000" dirty="0" err="1" smtClean="0"/>
              <a:t>Vyd</a:t>
            </a:r>
            <a:r>
              <a:rPr lang="cs-CZ" sz="2000" dirty="0" smtClean="0"/>
              <a:t>. 2., </a:t>
            </a:r>
            <a:r>
              <a:rPr lang="cs-CZ" sz="2000" dirty="0" err="1" smtClean="0"/>
              <a:t>opr</a:t>
            </a:r>
            <a:r>
              <a:rPr lang="cs-CZ" sz="2000" dirty="0" smtClean="0"/>
              <a:t>. Praha : Lidové noviny, 1996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BASS, Eduard. </a:t>
            </a:r>
            <a:r>
              <a:rPr lang="cs-CZ" sz="2000" dirty="0" err="1" smtClean="0"/>
              <a:t>Klapzubova</a:t>
            </a:r>
            <a:r>
              <a:rPr lang="cs-CZ" sz="2000" dirty="0" smtClean="0"/>
              <a:t> jedenáctka</a:t>
            </a:r>
          </a:p>
          <a:p>
            <a:r>
              <a:rPr lang="cs-CZ" sz="2000" dirty="0" smtClean="0"/>
              <a:t>ŽÁČEK, Jiří. Ostrov pokladů</a:t>
            </a:r>
            <a:endParaRPr lang="cs-CZ" sz="20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90</TotalTime>
  <Words>500</Words>
  <Application>Microsoft Office PowerPoint</Application>
  <PresentationFormat>Předvádění na obrazovce (4:3)</PresentationFormat>
  <Paragraphs>162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Slovní druhy</vt:lpstr>
      <vt:lpstr>Slovní druhy</vt:lpstr>
      <vt:lpstr>Neohebné slovní druhy podtrhněte červeně:</vt:lpstr>
      <vt:lpstr>Pokuste se použít uvedená slova ve větách jako různé slovní druhy: </vt:lpstr>
      <vt:lpstr>Určete všechny slovní druhy:</vt:lpstr>
      <vt:lpstr>Vymysli k uvedeným písmenům všech 10 slovních druhů:</vt:lpstr>
      <vt:lpstr>Doplň do uvedených vět místo čísel správné slovní druhy:</vt:lpstr>
      <vt:lpstr>Vytvořte věty podle zadaného pořadí požadovaných slovních druhů:</vt:lpstr>
      <vt:lpstr>Domácí práce: Sudoku:</vt:lpstr>
      <vt:lpstr>Použitá literatura: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Martina</dc:creator>
  <cp:lastModifiedBy>Martina</cp:lastModifiedBy>
  <cp:revision>15</cp:revision>
  <dcterms:created xsi:type="dcterms:W3CDTF">2010-09-05T14:53:45Z</dcterms:created>
  <dcterms:modified xsi:type="dcterms:W3CDTF">2012-08-06T12:27:26Z</dcterms:modified>
</cp:coreProperties>
</file>