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8"/>
  </p:notesMasterIdLst>
  <p:sldIdLst>
    <p:sldId id="272" r:id="rId2"/>
    <p:sldId id="264" r:id="rId3"/>
    <p:sldId id="256" r:id="rId4"/>
    <p:sldId id="258" r:id="rId5"/>
    <p:sldId id="259" r:id="rId6"/>
    <p:sldId id="260" r:id="rId7"/>
    <p:sldId id="261" r:id="rId8"/>
    <p:sldId id="262" r:id="rId9"/>
    <p:sldId id="263" r:id="rId10"/>
    <p:sldId id="265" r:id="rId11"/>
    <p:sldId id="266" r:id="rId12"/>
    <p:sldId id="267" r:id="rId13"/>
    <p:sldId id="268" r:id="rId14"/>
    <p:sldId id="269" r:id="rId15"/>
    <p:sldId id="270" r:id="rId16"/>
    <p:sldId id="273" r:id="rId1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15620"/>
    <p:restoredTop sz="94660"/>
  </p:normalViewPr>
  <p:slideViewPr>
    <p:cSldViewPr>
      <p:cViewPr>
        <p:scale>
          <a:sx n="84" d="100"/>
          <a:sy n="84" d="100"/>
        </p:scale>
        <p:origin x="-1434" y="-15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4B28AAB-5DED-40CE-A5DA-C5749975AFA7}" type="datetimeFigureOut">
              <a:rPr lang="cs-CZ" smtClean="0"/>
              <a:t>2.9.2012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C09D463-0392-4A26-A3E7-6B4CB800E45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9590060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366C72-EE40-4642-97DD-44F3AC7D7286}" type="slidenum">
              <a:rPr lang="cs-CZ" smtClean="0"/>
              <a:t>16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926864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20"/>
          <p:cNvSpPr>
            <a:spLocks noGrp="1"/>
          </p:cNvSpPr>
          <p:nvPr>
            <p:ph type="ctrTitle"/>
          </p:nvPr>
        </p:nvSpPr>
        <p:spPr>
          <a:xfrm>
            <a:off x="722376" y="2688336"/>
            <a:ext cx="7772400" cy="3108960"/>
          </a:xfrm>
        </p:spPr>
        <p:txBody>
          <a:bodyPr anchor="t" anchorCtr="0">
            <a:noAutofit/>
          </a:bodyPr>
          <a:lstStyle>
            <a:lvl1pPr algn="ctr">
              <a:defRPr lang="en-US" sz="6200" b="1" cap="none" spc="0" dirty="0" smtClean="0">
                <a:ln w="1905"/>
                <a:gradFill>
                  <a:gsLst>
                    <a:gs pos="0">
                      <a:schemeClr val="tx2">
                        <a:shade val="30000"/>
                        <a:satMod val="255000"/>
                      </a:schemeClr>
                    </a:gs>
                    <a:gs pos="58000">
                      <a:schemeClr val="tx2">
                        <a:tint val="90000"/>
                        <a:satMod val="300000"/>
                      </a:schemeClr>
                    </a:gs>
                    <a:gs pos="100000">
                      <a:schemeClr val="tx2">
                        <a:tint val="80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24" name="Rectangle 26"/>
          <p:cNvSpPr>
            <a:spLocks noGrp="1"/>
          </p:cNvSpPr>
          <p:nvPr>
            <p:ph type="subTitle" idx="1"/>
          </p:nvPr>
        </p:nvSpPr>
        <p:spPr>
          <a:xfrm>
            <a:off x="722376" y="1133856"/>
            <a:ext cx="7772400" cy="1508760"/>
          </a:xfrm>
        </p:spPr>
        <p:txBody>
          <a:bodyPr anchor="b">
            <a:normAutofit/>
          </a:bodyPr>
          <a:lstStyle>
            <a:lvl1pPr marL="0" indent="0" algn="ctr">
              <a:buNone/>
              <a:defRPr lang="en-US" sz="2200" b="0">
                <a:solidFill>
                  <a:schemeClr val="tx2">
                    <a:shade val="55000"/>
                  </a:schemeClr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18" name="Rectangl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fld id="{C3A3E9D9-3A2C-4F6F-9E7F-85EE30F222A1}" type="datetimeFigureOut">
              <a:rPr lang="cs-CZ" smtClean="0"/>
              <a:t>2.9.2012</a:t>
            </a:fld>
            <a:endParaRPr lang="cs-CZ"/>
          </a:p>
        </p:txBody>
      </p:sp>
      <p:sp>
        <p:nvSpPr>
          <p:cNvPr id="9" name="Rectangle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fld id="{62A6DAC6-A637-4987-80AD-C8F4266BEAF3}" type="slidenum">
              <a:rPr lang="cs-CZ" smtClean="0"/>
              <a:t>‹#›</a:t>
            </a:fld>
            <a:endParaRPr lang="cs-CZ"/>
          </a:p>
        </p:txBody>
      </p:sp>
      <p:sp>
        <p:nvSpPr>
          <p:cNvPr id="25" name="Rectangle 27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A3E9D9-3A2C-4F6F-9E7F-85EE30F222A1}" type="datetimeFigureOut">
              <a:rPr lang="cs-CZ" smtClean="0"/>
              <a:t>2.9.2012</a:t>
            </a:fld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A6DAC6-A637-4987-80AD-C8F4266BEAF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7"/>
          <p:cNvSpPr/>
          <p:nvPr/>
        </p:nvSpPr>
        <p:spPr>
          <a:xfrm>
            <a:off x="690563" y="491696"/>
            <a:ext cx="7762875" cy="5874608"/>
          </a:xfrm>
          <a:prstGeom prst="roundRect">
            <a:avLst>
              <a:gd name="adj" fmla="val 2238"/>
            </a:avLst>
          </a:prstGeom>
          <a:gradFill rotWithShape="1">
            <a:gsLst>
              <a:gs pos="0">
                <a:schemeClr val="bg1">
                  <a:satMod val="300000"/>
                  <a:alpha val="50000"/>
                </a:schemeClr>
              </a:gs>
              <a:gs pos="35000">
                <a:schemeClr val="bg1">
                  <a:satMod val="300000"/>
                  <a:alpha val="87000"/>
                </a:schemeClr>
              </a:gs>
              <a:gs pos="50000">
                <a:schemeClr val="bg1">
                  <a:satMod val="300000"/>
                  <a:alpha val="92000"/>
                </a:schemeClr>
              </a:gs>
              <a:gs pos="60000">
                <a:schemeClr val="bg1">
                  <a:satMod val="300000"/>
                  <a:alpha val="89000"/>
                </a:schemeClr>
              </a:gs>
              <a:gs pos="100000">
                <a:schemeClr val="bg1">
                  <a:satMod val="300000"/>
                  <a:alpha val="55000"/>
                </a:schemeClr>
              </a:gs>
            </a:gsLst>
            <a:lin ang="5400000" scaled="1"/>
          </a:gradFill>
          <a:ln>
            <a:noFill/>
          </a:ln>
          <a:effectLst>
            <a:outerShdw blurRad="63500" dist="45720" dir="5400000" algn="t" rotWithShape="0">
              <a:schemeClr val="bg2">
                <a:shade val="30000"/>
                <a:satMod val="250000"/>
                <a:alpha val="90000"/>
              </a:scheme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500000"/>
            </a:lightRig>
          </a:scene3d>
          <a:sp3d contourW="6350" prstMaterial="powder">
            <a:bevelT w="50800" h="63500"/>
            <a:contourClr>
              <a:schemeClr val="bg2">
                <a:shade val="90000"/>
                <a:lumMod val="55000"/>
              </a:schemeClr>
            </a:contourClr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orbel"/>
              <a:ea typeface="+mn-ea"/>
              <a:cs typeface="+mn-cs"/>
            </a:endParaRPr>
          </a:p>
        </p:txBody>
      </p:sp>
      <p:sp>
        <p:nvSpPr>
          <p:cNvPr id="2" name="Rectangle 2"/>
          <p:cNvSpPr>
            <a:spLocks noGrp="1"/>
          </p:cNvSpPr>
          <p:nvPr>
            <p:ph type="title"/>
          </p:nvPr>
        </p:nvSpPr>
        <p:spPr>
          <a:xfrm>
            <a:off x="777240" y="795996"/>
            <a:ext cx="7589520" cy="3112843"/>
          </a:xfrm>
        </p:spPr>
        <p:txBody>
          <a:bodyPr anchor="b">
            <a:normAutofit/>
          </a:bodyPr>
          <a:lstStyle>
            <a:lvl1pPr algn="ctr">
              <a:buNone/>
              <a:defRPr lang="en-US" sz="6200" b="1" cap="none" spc="0" dirty="0">
                <a:ln w="1905"/>
                <a:gradFill>
                  <a:gsLst>
                    <a:gs pos="0">
                      <a:schemeClr val="tx2">
                        <a:shade val="30000"/>
                        <a:satMod val="255000"/>
                      </a:schemeClr>
                    </a:gs>
                    <a:gs pos="58000">
                      <a:schemeClr val="tx2">
                        <a:tint val="90000"/>
                        <a:satMod val="300000"/>
                      </a:schemeClr>
                    </a:gs>
                    <a:gs pos="100000">
                      <a:schemeClr val="tx2">
                        <a:tint val="80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>
          <a:xfrm>
            <a:off x="777240" y="3948552"/>
            <a:ext cx="7589520" cy="1509712"/>
          </a:xfrm>
        </p:spPr>
        <p:txBody>
          <a:bodyPr anchor="t">
            <a:normAutofit/>
          </a:bodyPr>
          <a:lstStyle>
            <a:lvl1pPr indent="0" algn="ctr">
              <a:buNone/>
              <a:defRPr lang="en-US" sz="2200" b="0" smtClean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>
          <a:xfrm>
            <a:off x="762000" y="5958840"/>
            <a:ext cx="2133600" cy="365760"/>
          </a:xfrm>
        </p:spPr>
        <p:txBody>
          <a:bodyPr/>
          <a:lstStyle/>
          <a:p>
            <a:fld id="{C3A3E9D9-3A2C-4F6F-9E7F-85EE30F222A1}" type="datetimeFigureOut">
              <a:rPr lang="cs-CZ" smtClean="0"/>
              <a:t>2.9.2012</a:t>
            </a:fld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>
          <a:xfrm>
            <a:off x="3124200" y="5958840"/>
            <a:ext cx="2895600" cy="365760"/>
          </a:xfrm>
        </p:spPr>
        <p:txBody>
          <a:bodyPr/>
          <a:lstStyle/>
          <a:p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>
          <a:xfrm>
            <a:off x="6248400" y="5958840"/>
            <a:ext cx="2133600" cy="365760"/>
          </a:xfrm>
        </p:spPr>
        <p:txBody>
          <a:bodyPr/>
          <a:lstStyle/>
          <a:p>
            <a:fld id="{62A6DAC6-A637-4987-80AD-C8F4266BEAF3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Rectangl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A3E9D9-3A2C-4F6F-9E7F-85EE30F222A1}" type="datetimeFigureOut">
              <a:rPr lang="cs-CZ" smtClean="0"/>
              <a:t>2.9.2012</a:t>
            </a:fld>
            <a:endParaRPr lang="cs-CZ"/>
          </a:p>
        </p:txBody>
      </p:sp>
      <p:sp>
        <p:nvSpPr>
          <p:cNvPr id="6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A6DAC6-A637-4987-80AD-C8F4266BEAF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 rot="16200000">
            <a:off x="-1965960" y="2785402"/>
            <a:ext cx="5760720" cy="914400"/>
          </a:xfrm>
        </p:spPr>
        <p:txBody>
          <a:bodyPr lIns="91440" rIns="91440" anchor="ctr">
            <a:noAutofit/>
          </a:bodyPr>
          <a:lstStyle>
            <a:lvl1pPr algn="ctr">
              <a:defRPr sz="35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2"/>
          <p:cNvSpPr>
            <a:spLocks noGrp="1"/>
          </p:cNvSpPr>
          <p:nvPr>
            <p:ph type="body" idx="1"/>
          </p:nvPr>
        </p:nvSpPr>
        <p:spPr>
          <a:xfrm>
            <a:off x="1600200" y="547468"/>
            <a:ext cx="3383280" cy="639762"/>
          </a:xfrm>
          <a:prstGeom prst="roundRect">
            <a:avLst>
              <a:gd name="adj" fmla="val 6772"/>
            </a:avLst>
          </a:prstGeom>
          <a:solidFill>
            <a:schemeClr val="bg1">
              <a:alpha val="55000"/>
            </a:schemeClr>
          </a:solidFill>
          <a:ln w="12700">
            <a:solidFill>
              <a:schemeClr val="bg1"/>
            </a:solidFill>
          </a:ln>
        </p:spPr>
        <p:txBody>
          <a:bodyPr lIns="91440" tIns="91440" rIns="91440" bIns="91440" anchor="ctr">
            <a:noAutofit/>
          </a:bodyPr>
          <a:lstStyle>
            <a:lvl1pPr marL="0" indent="0" algn="l">
              <a:buNone/>
              <a:defRPr sz="1600" b="1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3"/>
          <p:cNvSpPr>
            <a:spLocks noGrp="1"/>
          </p:cNvSpPr>
          <p:nvPr>
            <p:ph sz="half" idx="2"/>
          </p:nvPr>
        </p:nvSpPr>
        <p:spPr>
          <a:xfrm>
            <a:off x="1600200" y="1322362"/>
            <a:ext cx="3383280" cy="4800600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Rectangle 4"/>
          <p:cNvSpPr>
            <a:spLocks noGrp="1"/>
          </p:cNvSpPr>
          <p:nvPr>
            <p:ph type="body" sz="quarter" idx="3"/>
          </p:nvPr>
        </p:nvSpPr>
        <p:spPr>
          <a:xfrm>
            <a:off x="5128846" y="547468"/>
            <a:ext cx="3383280" cy="639762"/>
          </a:xfrm>
          <a:prstGeom prst="roundRect">
            <a:avLst>
              <a:gd name="adj" fmla="val 5673"/>
            </a:avLst>
          </a:prstGeom>
          <a:solidFill>
            <a:schemeClr val="bg1">
              <a:alpha val="55000"/>
            </a:schemeClr>
          </a:solidFill>
          <a:ln w="12700">
            <a:solidFill>
              <a:schemeClr val="bg1"/>
            </a:solidFill>
          </a:ln>
        </p:spPr>
        <p:txBody>
          <a:bodyPr lIns="91440" tIns="91440" rIns="91440" bIns="91440" anchor="ctr">
            <a:noAutofit/>
          </a:bodyPr>
          <a:lstStyle>
            <a:lvl1pPr marL="0" indent="0" algn="l">
              <a:buNone/>
              <a:defRPr sz="1600" b="1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Rectangle 5"/>
          <p:cNvSpPr>
            <a:spLocks noGrp="1"/>
          </p:cNvSpPr>
          <p:nvPr>
            <p:ph sz="quarter" idx="4"/>
          </p:nvPr>
        </p:nvSpPr>
        <p:spPr>
          <a:xfrm>
            <a:off x="5128846" y="1322362"/>
            <a:ext cx="3383280" cy="4800600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Rectangl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A3E9D9-3A2C-4F6F-9E7F-85EE30F222A1}" type="datetimeFigureOut">
              <a:rPr lang="cs-CZ" smtClean="0"/>
              <a:t>2.9.2012</a:t>
            </a:fld>
            <a:endParaRPr lang="cs-CZ"/>
          </a:p>
        </p:txBody>
      </p:sp>
      <p:sp>
        <p:nvSpPr>
          <p:cNvPr id="8" name="Rectangl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Rectangle 8"/>
          <p:cNvSpPr>
            <a:spLocks noGrp="1"/>
          </p:cNvSpPr>
          <p:nvPr>
            <p:ph type="sldNum" sz="quarter" idx="12"/>
          </p:nvPr>
        </p:nvSpPr>
        <p:spPr>
          <a:xfrm>
            <a:off x="6553200" y="6214404"/>
            <a:ext cx="2133600" cy="365760"/>
          </a:xfrm>
        </p:spPr>
        <p:txBody>
          <a:bodyPr/>
          <a:lstStyle/>
          <a:p>
            <a:fld id="{62A6DAC6-A637-4987-80AD-C8F4266BEAF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lang="en-US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A3E9D9-3A2C-4F6F-9E7F-85EE30F222A1}" type="datetimeFigureOut">
              <a:rPr lang="cs-CZ" smtClean="0"/>
              <a:t>2.9.2012</a:t>
            </a:fld>
            <a:endParaRPr lang="cs-CZ"/>
          </a:p>
        </p:txBody>
      </p:sp>
      <p:sp>
        <p:nvSpPr>
          <p:cNvPr id="4" name="Rectangl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A6DAC6-A637-4987-80AD-C8F4266BEAF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A3E9D9-3A2C-4F6F-9E7F-85EE30F222A1}" type="datetimeFigureOut">
              <a:rPr lang="cs-CZ" smtClean="0"/>
              <a:t>2.9.2012</a:t>
            </a:fld>
            <a:endParaRPr lang="cs-CZ"/>
          </a:p>
        </p:txBody>
      </p:sp>
      <p:sp>
        <p:nvSpPr>
          <p:cNvPr id="3" name="Rectangl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A6DAC6-A637-4987-80AD-C8F4266BEAF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 rot="16200000">
            <a:off x="-1828801" y="2888565"/>
            <a:ext cx="5486400" cy="914400"/>
          </a:xfrm>
        </p:spPr>
        <p:txBody>
          <a:bodyPr anchor="b">
            <a:normAutofit/>
            <a:scene3d>
              <a:camera prst="orthographicFront"/>
              <a:lightRig rig="soft" dir="t">
                <a:rot lat="0" lon="0" rev="2100000"/>
              </a:lightRig>
            </a:scene3d>
            <a:sp3d prstMaterial="matte"/>
          </a:bodyPr>
          <a:lstStyle>
            <a:lvl1pPr algn="l">
              <a:defRPr sz="2800" b="1">
                <a:solidFill>
                  <a:schemeClr val="tx2"/>
                </a:solidFill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2"/>
          <p:cNvSpPr>
            <a:spLocks noGrp="1"/>
          </p:cNvSpPr>
          <p:nvPr>
            <p:ph idx="1"/>
          </p:nvPr>
        </p:nvSpPr>
        <p:spPr>
          <a:xfrm>
            <a:off x="2590800" y="602566"/>
            <a:ext cx="5943600" cy="54864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Rectangle 3"/>
          <p:cNvSpPr>
            <a:spLocks noGrp="1"/>
          </p:cNvSpPr>
          <p:nvPr>
            <p:ph type="body" sz="half" idx="2"/>
          </p:nvPr>
        </p:nvSpPr>
        <p:spPr>
          <a:xfrm rot="16200000">
            <a:off x="-859303" y="2888566"/>
            <a:ext cx="5486400" cy="914400"/>
          </a:xfrm>
        </p:spPr>
        <p:txBody>
          <a:bodyPr lIns="91440" rIns="91440"/>
          <a:lstStyle>
            <a:lvl1pPr marL="0" indent="0" algn="l"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A3E9D9-3A2C-4F6F-9E7F-85EE30F222A1}" type="datetimeFigureOut">
              <a:rPr lang="cs-CZ" smtClean="0"/>
              <a:t>2.9.2012</a:t>
            </a:fld>
            <a:endParaRPr lang="cs-CZ"/>
          </a:p>
        </p:txBody>
      </p:sp>
      <p:sp>
        <p:nvSpPr>
          <p:cNvPr id="6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2"/>
          </p:nvPr>
        </p:nvSpPr>
        <p:spPr>
          <a:xfrm>
            <a:off x="6553200" y="6214404"/>
            <a:ext cx="2133600" cy="365760"/>
          </a:xfrm>
        </p:spPr>
        <p:txBody>
          <a:bodyPr/>
          <a:lstStyle/>
          <a:p>
            <a:fld id="{62A6DAC6-A637-4987-80AD-C8F4266BEAF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7"/>
          <p:cNvSpPr/>
          <p:nvPr/>
        </p:nvSpPr>
        <p:spPr>
          <a:xfrm>
            <a:off x="4740812" y="794822"/>
            <a:ext cx="3960051" cy="5294376"/>
          </a:xfrm>
          <a:prstGeom prst="roundRect">
            <a:avLst>
              <a:gd name="adj" fmla="val 3541"/>
            </a:avLst>
          </a:prstGeom>
          <a:solidFill>
            <a:srgbClr val="FFFFFF">
              <a:alpha val="40000"/>
            </a:srgbClr>
          </a:solidFill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Rectangle 2"/>
          <p:cNvSpPr>
            <a:spLocks noGrp="1"/>
          </p:cNvSpPr>
          <p:nvPr>
            <p:ph type="title"/>
          </p:nvPr>
        </p:nvSpPr>
        <p:spPr>
          <a:xfrm>
            <a:off x="5277728" y="3501743"/>
            <a:ext cx="3200400" cy="1143000"/>
          </a:xfrm>
        </p:spPr>
        <p:txBody>
          <a:bodyPr anchor="t">
            <a:noAutofit/>
            <a:scene3d>
              <a:camera prst="orthographicFront"/>
              <a:lightRig rig="soft" dir="t">
                <a:rot lat="0" lon="0" rev="2100000"/>
              </a:lightRig>
            </a:scene3d>
            <a:sp3d prstMaterial="matte"/>
          </a:bodyPr>
          <a:lstStyle>
            <a:lvl1pPr algn="ctr">
              <a:buNone/>
              <a:defRPr sz="2600" b="1">
                <a:solidFill>
                  <a:schemeClr val="tx2"/>
                </a:solidFill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3"/>
          <p:cNvSpPr>
            <a:spLocks noGrp="1"/>
          </p:cNvSpPr>
          <p:nvPr>
            <p:ph type="pic" idx="1"/>
          </p:nvPr>
        </p:nvSpPr>
        <p:spPr>
          <a:xfrm>
            <a:off x="527537" y="821202"/>
            <a:ext cx="4550899" cy="5215597"/>
          </a:xfrm>
          <a:prstGeom prst="roundRect">
            <a:avLst>
              <a:gd name="adj" fmla="val 622"/>
            </a:avLst>
          </a:prstGeom>
          <a:solidFill>
            <a:schemeClr val="bg1">
              <a:lumMod val="85000"/>
            </a:schemeClr>
          </a:solidFill>
          <a:ln w="101600">
            <a:solidFill>
              <a:srgbClr val="FFFFFF"/>
            </a:solidFill>
            <a:miter lim="800000"/>
          </a:ln>
          <a:effectLst>
            <a:outerShdw blurRad="65000" dist="25000" dir="5400000" algn="t" rotWithShape="0">
              <a:schemeClr val="bg2">
                <a:shade val="30000"/>
                <a:satMod val="250000"/>
                <a:alpha val="85000"/>
              </a:schemeClr>
            </a:outerShdw>
          </a:effectLst>
          <a:scene3d>
            <a:camera prst="orthographicFront"/>
            <a:lightRig rig="soft" dir="t">
              <a:rot lat="0" lon="0" rev="20100000"/>
            </a:lightRig>
          </a:scene3d>
          <a:sp3d contourW="3810">
            <a:bevelT w="95250" h="25400"/>
            <a:contourClr>
              <a:schemeClr val="bg2">
                <a:shade val="45000"/>
                <a:satMod val="145000"/>
              </a:schemeClr>
            </a:contourClr>
          </a:sp3d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/>
          <a:lstStyle>
            <a:lvl1pPr>
              <a:buNone/>
              <a:defRPr sz="3200">
                <a:solidFill>
                  <a:schemeClr val="tx1"/>
                </a:solidFill>
              </a:defRPr>
            </a:lvl1pPr>
          </a:lstStyle>
          <a:p>
            <a:r>
              <a:rPr lang="cs-CZ" sz="2000" smtClean="0"/>
              <a:t>Kliknutím na ikonu přidáte obrázek.</a:t>
            </a:r>
            <a:endParaRPr lang="en-US" sz="2000" dirty="0"/>
          </a:p>
        </p:txBody>
      </p:sp>
      <p:sp>
        <p:nvSpPr>
          <p:cNvPr id="4" name="Rectangle 4"/>
          <p:cNvSpPr>
            <a:spLocks noGrp="1"/>
          </p:cNvSpPr>
          <p:nvPr>
            <p:ph type="body" sz="half" idx="2"/>
          </p:nvPr>
        </p:nvSpPr>
        <p:spPr>
          <a:xfrm>
            <a:off x="5277728" y="1600200"/>
            <a:ext cx="3200400" cy="1825343"/>
          </a:xfrm>
        </p:spPr>
        <p:txBody>
          <a:bodyPr bIns="0" anchor="b">
            <a:normAutofit/>
          </a:bodyPr>
          <a:lstStyle>
            <a:lvl1pPr marL="0" marR="0" indent="0" algn="ctr">
              <a:buFontTx/>
              <a:buNone/>
              <a:defRPr sz="1300">
                <a:solidFill>
                  <a:schemeClr val="tx1">
                    <a:tint val="95000"/>
                  </a:schemeClr>
                </a:solidFill>
              </a:defRPr>
            </a:lvl1pPr>
            <a:lvl2pPr marL="460375" marR="0" indent="-112713">
              <a:buFontTx/>
              <a:buNone/>
              <a:defRPr sz="1200"/>
            </a:lvl2pPr>
            <a:lvl3pPr marL="914400" marR="0" indent="-117475">
              <a:buFontTx/>
              <a:buNone/>
              <a:defRPr sz="1000"/>
            </a:lvl3pPr>
            <a:lvl4pPr marL="1316038" marR="0" indent="-112713">
              <a:buFontTx/>
              <a:buNone/>
              <a:defRPr sz="900"/>
            </a:lvl4pPr>
            <a:lvl5pPr marL="1711325" marR="0" indent="-117475">
              <a:buFontTx/>
              <a:buNone/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A3E9D9-3A2C-4F6F-9E7F-85EE30F222A1}" type="datetimeFigureOut">
              <a:rPr lang="cs-CZ" smtClean="0"/>
              <a:t>2.9.2012</a:t>
            </a:fld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Rectangl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A6DAC6-A637-4987-80AD-C8F4266BEAF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A3E9D9-3A2C-4F6F-9E7F-85EE30F222A1}" type="datetimeFigureOut">
              <a:rPr lang="cs-CZ" smtClean="0"/>
              <a:t>2.9.2012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A6DAC6-A637-4987-80AD-C8F4266BEAF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A3E9D9-3A2C-4F6F-9E7F-85EE30F222A1}" type="datetimeFigureOut">
              <a:rPr lang="cs-CZ" smtClean="0"/>
              <a:t>2.9.2012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A6DAC6-A637-4987-80AD-C8F4266BEAF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unded Rectangle 8"/>
          <p:cNvSpPr/>
          <p:nvPr/>
        </p:nvSpPr>
        <p:spPr>
          <a:xfrm>
            <a:off x="342900" y="228600"/>
            <a:ext cx="8458200" cy="6400800"/>
          </a:xfrm>
          <a:prstGeom prst="roundRect">
            <a:avLst>
              <a:gd name="adj" fmla="val 2238"/>
            </a:avLst>
          </a:prstGeom>
          <a:gradFill rotWithShape="1">
            <a:gsLst>
              <a:gs pos="0">
                <a:schemeClr val="bg1">
                  <a:satMod val="300000"/>
                  <a:alpha val="50000"/>
                </a:schemeClr>
              </a:gs>
              <a:gs pos="35000">
                <a:schemeClr val="bg1">
                  <a:satMod val="300000"/>
                  <a:alpha val="87000"/>
                </a:schemeClr>
              </a:gs>
              <a:gs pos="50000">
                <a:schemeClr val="bg1">
                  <a:satMod val="300000"/>
                  <a:alpha val="92000"/>
                </a:schemeClr>
              </a:gs>
              <a:gs pos="60000">
                <a:schemeClr val="bg1">
                  <a:satMod val="300000"/>
                  <a:alpha val="89000"/>
                </a:schemeClr>
              </a:gs>
              <a:gs pos="100000">
                <a:schemeClr val="bg1">
                  <a:satMod val="300000"/>
                  <a:alpha val="55000"/>
                </a:schemeClr>
              </a:gs>
            </a:gsLst>
            <a:lin ang="5400000" scaled="1"/>
          </a:gradFill>
          <a:ln>
            <a:noFill/>
          </a:ln>
          <a:effectLst>
            <a:outerShdw blurRad="63500" dist="45720" dir="5400000" algn="t" rotWithShape="0">
              <a:schemeClr val="bg2">
                <a:shade val="30000"/>
                <a:satMod val="250000"/>
                <a:alpha val="90000"/>
              </a:scheme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500000"/>
            </a:lightRig>
          </a:scene3d>
          <a:sp3d contourW="6350" prstMaterial="powder">
            <a:bevelT w="50800" h="63500"/>
            <a:contourClr>
              <a:schemeClr val="bg2">
                <a:shade val="90000"/>
                <a:lumMod val="55000"/>
              </a:schemeClr>
            </a:contourClr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orbel"/>
              <a:ea typeface="+mn-ea"/>
              <a:cs typeface="+mn-cs"/>
            </a:endParaRPr>
          </a:p>
        </p:txBody>
      </p:sp>
      <p:sp>
        <p:nvSpPr>
          <p:cNvPr id="2" name="Rectangle 10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1143000"/>
          </a:xfrm>
          <a:prstGeom prst="rect">
            <a:avLst/>
          </a:prstGeom>
        </p:spPr>
        <p:txBody>
          <a:bodyPr anchor="b" anchorCtr="0">
            <a:normAutofit/>
            <a:scene3d>
              <a:camera prst="orthographicFront"/>
              <a:lightRig rig="soft" dir="t">
                <a:rot lat="0" lon="0" rev="2100000"/>
              </a:lightRig>
            </a:scene3d>
            <a:sp3d prstMaterial="matte"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5" name="Rectangle 11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lIns="45720" rIns="45720" anchor="t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27" name="Rectangle 22"/>
          <p:cNvSpPr>
            <a:spLocks noGrp="1"/>
          </p:cNvSpPr>
          <p:nvPr>
            <p:ph type="dt" sz="half" idx="2"/>
          </p:nvPr>
        </p:nvSpPr>
        <p:spPr>
          <a:xfrm>
            <a:off x="457200" y="6214404"/>
            <a:ext cx="2133600" cy="365760"/>
          </a:xfrm>
          <a:prstGeom prst="rect">
            <a:avLst/>
          </a:prstGeom>
        </p:spPr>
        <p:txBody>
          <a:bodyPr anchor="b" anchorCtr="0"/>
          <a:lstStyle>
            <a:lvl1pPr>
              <a:defRPr lang="en-US" sz="1000" b="0" smtClean="0">
                <a:solidFill>
                  <a:schemeClr val="tx2">
                    <a:tint val="75000"/>
                    <a:satMod val="150000"/>
                  </a:schemeClr>
                </a:solidFill>
                <a:latin typeface="+mn-lt"/>
                <a:ea typeface="+mn-lt"/>
                <a:cs typeface="+mn-lt"/>
              </a:defRPr>
            </a:lvl1pPr>
          </a:lstStyle>
          <a:p>
            <a:fld id="{C3A3E9D9-3A2C-4F6F-9E7F-85EE30F222A1}" type="datetimeFigureOut">
              <a:rPr lang="cs-CZ" smtClean="0"/>
              <a:t>2.9.2012</a:t>
            </a:fld>
            <a:endParaRPr lang="cs-CZ"/>
          </a:p>
        </p:txBody>
      </p:sp>
      <p:sp>
        <p:nvSpPr>
          <p:cNvPr id="18" name="Rectangle 18"/>
          <p:cNvSpPr>
            <a:spLocks noGrp="1"/>
          </p:cNvSpPr>
          <p:nvPr>
            <p:ph type="ftr" sz="quarter" idx="3"/>
          </p:nvPr>
        </p:nvSpPr>
        <p:spPr>
          <a:xfrm>
            <a:off x="3124200" y="6214404"/>
            <a:ext cx="2895600" cy="365760"/>
          </a:xfrm>
          <a:prstGeom prst="rect">
            <a:avLst/>
          </a:prstGeom>
        </p:spPr>
        <p:txBody>
          <a:bodyPr anchor="b" anchorCtr="0"/>
          <a:lstStyle>
            <a:lvl1pPr algn="ctr">
              <a:defRPr lang="en-US" sz="1000" b="0" smtClean="0">
                <a:solidFill>
                  <a:schemeClr val="tx2">
                    <a:tint val="75000"/>
                    <a:satMod val="150000"/>
                  </a:schemeClr>
                </a:solidFill>
                <a:latin typeface="+mn-lt"/>
                <a:ea typeface="+mn-lt"/>
                <a:cs typeface="+mn-lt"/>
              </a:defRPr>
            </a:lvl1pPr>
          </a:lstStyle>
          <a:p>
            <a:endParaRPr lang="cs-CZ"/>
          </a:p>
        </p:txBody>
      </p:sp>
      <p:sp>
        <p:nvSpPr>
          <p:cNvPr id="13" name="Rectangle 15"/>
          <p:cNvSpPr>
            <a:spLocks noGrp="1"/>
          </p:cNvSpPr>
          <p:nvPr>
            <p:ph type="sldNum" sz="quarter" idx="4"/>
          </p:nvPr>
        </p:nvSpPr>
        <p:spPr>
          <a:xfrm>
            <a:off x="6553200" y="6214404"/>
            <a:ext cx="2133600" cy="365760"/>
          </a:xfrm>
          <a:prstGeom prst="rect">
            <a:avLst/>
          </a:prstGeom>
        </p:spPr>
        <p:txBody>
          <a:bodyPr anchor="b" anchorCtr="0"/>
          <a:lstStyle>
            <a:lvl1pPr algn="r">
              <a:defRPr lang="en-US" sz="1000" b="0" smtClean="0">
                <a:solidFill>
                  <a:schemeClr val="tx2">
                    <a:tint val="75000"/>
                    <a:satMod val="150000"/>
                  </a:schemeClr>
                </a:solidFill>
                <a:latin typeface="+mn-lt"/>
                <a:ea typeface="+mn-lt"/>
                <a:cs typeface="+mn-lt"/>
              </a:defRPr>
            </a:lvl1pPr>
          </a:lstStyle>
          <a:p>
            <a:fld id="{62A6DAC6-A637-4987-80AD-C8F4266BEAF3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defPPr>
        <a:defRPr sz="4400">
          <a:solidFill>
            <a:schemeClr val="tx2">
              <a:shade val="80000"/>
              <a:satMod val="150000"/>
            </a:schemeClr>
          </a:solidFill>
          <a:latin typeface="+mj-lt"/>
          <a:ea typeface="+mj-ea"/>
          <a:cs typeface="+mj-cs"/>
        </a:defRPr>
      </a:defPPr>
      <a:lvl1pPr algn="ctr" eaLnBrk="1" hangingPunct="1">
        <a:buNone/>
        <a:defRPr lang="en-US" sz="5300" b="1" strike="noStrike" kern="1200" baseline="0" dirty="0" smtClean="0">
          <a:solidFill>
            <a:schemeClr val="tx2">
              <a:shade val="85000"/>
              <a:satMod val="150000"/>
            </a:schemeClr>
          </a:solidFill>
          <a:effectLst/>
          <a:latin typeface="+mj-lt"/>
          <a:ea typeface="+mj-lt"/>
          <a:cs typeface="+mj-lt"/>
        </a:defRPr>
      </a:lvl1pPr>
    </p:titleStyle>
    <p:bodyStyle>
      <a:defPPr>
        <a:defRPr>
          <a:solidFill>
            <a:schemeClr val="tx1"/>
          </a:solidFill>
          <a:latin typeface="+mn-lt"/>
          <a:ea typeface="+mn-ea"/>
          <a:cs typeface="+mn-cs"/>
        </a:defRPr>
      </a:defPPr>
      <a:lvl1pPr marL="457200" indent="-274320" algn="l" eaLnBrk="1" hangingPunct="1">
        <a:buClr>
          <a:schemeClr val="accent1"/>
        </a:buClr>
        <a:buSzPct val="80000"/>
        <a:buFont typeface="Wingdings 2" pitchFamily="18" charset="2"/>
        <a:buChar char="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marL="758952" indent="-228600" algn="l" eaLnBrk="1" hangingPunct="1">
        <a:buClr>
          <a:schemeClr val="accent2"/>
        </a:buClr>
        <a:buFont typeface="Wingdings 2" pitchFamily="18" charset="2"/>
        <a:buChar char=""/>
        <a:defRPr sz="2200">
          <a:solidFill>
            <a:schemeClr val="tx1"/>
          </a:solidFill>
          <a:latin typeface="+mn-lt"/>
          <a:ea typeface="+mn-lt"/>
          <a:cs typeface="+mn-lt"/>
        </a:defRPr>
      </a:lvl2pPr>
      <a:lvl3pPr marL="1033272" indent="-228600" algn="l" eaLnBrk="1" hangingPunct="1">
        <a:buClr>
          <a:schemeClr val="accent3"/>
        </a:buClr>
        <a:buFont typeface="Wingdings 2" pitchFamily="18" charset="2"/>
        <a:buChar char="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marL="1298448" indent="-228600" algn="l" eaLnBrk="1" hangingPunct="1">
        <a:buClr>
          <a:schemeClr val="accent4"/>
        </a:buClr>
        <a:buFont typeface="Wingdings 2" pitchFamily="18" charset="2"/>
        <a:buChar char="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marL="1554480" indent="-228600" algn="l" eaLnBrk="1" hangingPunct="1">
        <a:buClr>
          <a:schemeClr val="accent5"/>
        </a:buClr>
        <a:buFont typeface="Wingdings 2" pitchFamily="18" charset="2"/>
        <a:buChar char="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marL="1810512" indent="-228600" algn="l" eaLnBrk="1" hangingPunct="1">
        <a:buClr>
          <a:schemeClr val="accent6"/>
        </a:buClr>
        <a:buFont typeface="Wingdings 2" pitchFamily="18" charset="2"/>
        <a:buChar char=""/>
        <a:defRPr lang="en-US" sz="1600" baseline="0" smtClean="0">
          <a:latin typeface="+mn-lt"/>
        </a:defRPr>
      </a:lvl6pPr>
      <a:lvl7pPr marL="2075688" indent="-228600" algn="l" eaLnBrk="1" hangingPunct="1">
        <a:buClr>
          <a:schemeClr val="tx2"/>
        </a:buClr>
        <a:buFont typeface="Wingdings 2" pitchFamily="18" charset="2"/>
        <a:buChar char=""/>
        <a:defRPr lang="en-US" sz="1600" baseline="0" smtClean="0">
          <a:latin typeface="+mn-lt"/>
        </a:defRPr>
      </a:lvl7pPr>
      <a:lvl8pPr marL="2340864" indent="-228600" algn="l" eaLnBrk="1" hangingPunct="1">
        <a:buClr>
          <a:schemeClr val="accent2"/>
        </a:buClr>
        <a:buFont typeface="Wingdings 2" pitchFamily="18" charset="2"/>
        <a:buChar char=""/>
        <a:defRPr sz="1600" baseline="0">
          <a:latin typeface="+mn-lt"/>
        </a:defRPr>
      </a:lvl8pPr>
      <a:lvl9pPr marL="2596896" indent="-228600" algn="l" eaLnBrk="1" hangingPunct="1">
        <a:buClr>
          <a:schemeClr val="accent1"/>
        </a:buClr>
        <a:buFont typeface="Wingdings 2" pitchFamily="18" charset="2"/>
        <a:buChar char=""/>
        <a:defRPr sz="1400" baseline="0">
          <a:latin typeface="+mn-lt"/>
        </a:defRPr>
      </a:lvl9pPr>
    </p:bodyStyle>
    <p:otherStyle>
      <a:defPPr>
        <a:defRPr>
          <a:solidFill>
            <a:schemeClr val="tx1"/>
          </a:solidFill>
          <a:latin typeface="+mn-lt"/>
          <a:ea typeface="+mn-ea"/>
          <a:cs typeface="+mn-cs"/>
        </a:defRPr>
      </a:defPPr>
      <a:lvl1pPr marL="0" eaLnBrk="1" hangingPunct="1"/>
      <a:lvl2pPr marL="457200" eaLnBrk="1" hangingPunct="1"/>
      <a:lvl3pPr marL="914400" eaLnBrk="1" hangingPunct="1"/>
      <a:lvl4pPr marL="1371600" eaLnBrk="1" hangingPunct="1"/>
      <a:lvl5pPr marL="1828800" eaLnBrk="1" hangingPunct="1"/>
      <a:lvl6pPr marL="2286000" eaLnBrk="1" hangingPunct="1"/>
      <a:lvl7pPr marL="2743200" eaLnBrk="1" hangingPunct="1"/>
      <a:lvl8pPr marL="3200400" eaLnBrk="1" hangingPunct="1"/>
      <a:lvl9pPr marL="3657600" eaLnBrk="1" hangingPunct="1"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wikipedie.cz/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google.cz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obrázek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7704" y="332656"/>
            <a:ext cx="5600700" cy="104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obrázek 2" descr="C:\Documents and Settings\OEM\Dokumenty\Obrázky\2.ZŠ-panáčci\2zs_logo2-colo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11760" y="1412776"/>
            <a:ext cx="4129841" cy="38016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46415025"/>
              </p:ext>
            </p:extLst>
          </p:nvPr>
        </p:nvGraphicFramePr>
        <p:xfrm>
          <a:off x="683568" y="5229200"/>
          <a:ext cx="7848872" cy="1392584"/>
        </p:xfrm>
        <a:graphic>
          <a:graphicData uri="http://schemas.openxmlformats.org/drawingml/2006/table">
            <a:tbl>
              <a:tblPr/>
              <a:tblGrid>
                <a:gridCol w="2376264"/>
                <a:gridCol w="5472608"/>
              </a:tblGrid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b="0" dirty="0">
                          <a:latin typeface="Times New Roman,Bold"/>
                          <a:ea typeface="Calibri"/>
                          <a:cs typeface="Times New Roman,Bold"/>
                        </a:rPr>
                        <a:t>CZ.1.07/1.4.00/21.1405</a:t>
                      </a:r>
                      <a:endParaRPr lang="cs-CZ" sz="1600" b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latin typeface="Calibri"/>
                          <a:ea typeface="Calibri"/>
                          <a:cs typeface="Times New Roman"/>
                        </a:rPr>
                        <a:t>Název sady materiálů</a:t>
                      </a: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b="1" dirty="0" smtClean="0">
                          <a:latin typeface="Times New Roman"/>
                          <a:ea typeface="Calibri"/>
                          <a:cs typeface="Times New Roman"/>
                        </a:rPr>
                        <a:t>Biologie</a:t>
                      </a:r>
                      <a:r>
                        <a:rPr lang="cs-CZ" sz="1600" b="1" baseline="0" dirty="0" smtClean="0">
                          <a:latin typeface="Times New Roman"/>
                          <a:ea typeface="Calibri"/>
                          <a:cs typeface="Times New Roman"/>
                        </a:rPr>
                        <a:t> člověka pro</a:t>
                      </a:r>
                      <a:r>
                        <a:rPr lang="cs-CZ" sz="1600" b="1" dirty="0" smtClean="0">
                          <a:latin typeface="Times New Roman"/>
                          <a:ea typeface="Calibri"/>
                          <a:cs typeface="Times New Roman"/>
                        </a:rPr>
                        <a:t> 8. ročník</a:t>
                      </a:r>
                      <a:endParaRPr lang="cs-CZ" sz="1600" b="1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latin typeface="Calibri"/>
                          <a:ea typeface="Calibri"/>
                          <a:cs typeface="Times New Roman"/>
                        </a:rPr>
                        <a:t>Název materiálu</a:t>
                      </a: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b="1" smtClean="0">
                          <a:latin typeface="Times New Roman"/>
                          <a:ea typeface="Calibri"/>
                          <a:cs typeface="Times New Roman"/>
                        </a:rPr>
                        <a:t>VY_52_INOVACE_01_Dýchací </a:t>
                      </a:r>
                      <a:r>
                        <a:rPr lang="cs-CZ" sz="1600" b="1" dirty="0" smtClean="0">
                          <a:latin typeface="Times New Roman"/>
                          <a:ea typeface="Calibri"/>
                          <a:cs typeface="Times New Roman"/>
                        </a:rPr>
                        <a:t>soustava - opakování</a:t>
                      </a:r>
                      <a:endParaRPr lang="cs-CZ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latin typeface="Calibri"/>
                          <a:ea typeface="Calibri"/>
                          <a:cs typeface="Times New Roman"/>
                        </a:rPr>
                        <a:t>Autor</a:t>
                      </a: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 smtClean="0">
                          <a:latin typeface="Times New Roman"/>
                          <a:ea typeface="Calibri"/>
                          <a:cs typeface="Times New Roman"/>
                        </a:rPr>
                        <a:t>Mgr.</a:t>
                      </a:r>
                      <a:r>
                        <a:rPr lang="cs-CZ" sz="1600" baseline="0" dirty="0" smtClean="0">
                          <a:latin typeface="Times New Roman"/>
                          <a:ea typeface="Calibri"/>
                          <a:cs typeface="Times New Roman"/>
                        </a:rPr>
                        <a:t> Tereza Pasecká</a:t>
                      </a:r>
                      <a:endParaRPr lang="cs-CZ" sz="16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533800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722376" y="1268760"/>
            <a:ext cx="7772400" cy="4528536"/>
          </a:xfrm>
        </p:spPr>
        <p:txBody>
          <a:bodyPr/>
          <a:lstStyle/>
          <a:p>
            <a:r>
              <a:rPr lang="cs-CZ" sz="2800" u="sng" dirty="0" smtClean="0">
                <a:solidFill>
                  <a:schemeClr val="accent1">
                    <a:lumMod val="50000"/>
                  </a:schemeClr>
                </a:solidFill>
              </a:rPr>
              <a:t>DÝCHACÍ SOUSTAVA</a:t>
            </a:r>
            <a:br>
              <a:rPr lang="cs-CZ" sz="2800" u="sng" dirty="0" smtClean="0">
                <a:solidFill>
                  <a:schemeClr val="accent1">
                    <a:lumMod val="50000"/>
                  </a:schemeClr>
                </a:solidFill>
              </a:rPr>
            </a:br>
            <a:r>
              <a:rPr lang="cs-CZ" sz="2800" u="sng" dirty="0" smtClean="0">
                <a:solidFill>
                  <a:schemeClr val="accent1">
                    <a:lumMod val="50000"/>
                  </a:schemeClr>
                </a:solidFill>
              </a:rPr>
              <a:t/>
            </a:r>
            <a:br>
              <a:rPr lang="cs-CZ" sz="2800" u="sng" dirty="0" smtClean="0">
                <a:solidFill>
                  <a:schemeClr val="accent1">
                    <a:lumMod val="50000"/>
                  </a:schemeClr>
                </a:solidFill>
              </a:rPr>
            </a:br>
            <a:r>
              <a:rPr lang="cs-CZ" sz="2800" dirty="0" smtClean="0">
                <a:solidFill>
                  <a:schemeClr val="accent1">
                    <a:lumMod val="50000"/>
                  </a:schemeClr>
                </a:solidFill>
              </a:rPr>
              <a:t>OPAKOVÁNÍ</a:t>
            </a:r>
            <a:br>
              <a:rPr lang="cs-CZ" sz="2800" dirty="0" smtClean="0">
                <a:solidFill>
                  <a:schemeClr val="accent1">
                    <a:lumMod val="50000"/>
                  </a:schemeClr>
                </a:solidFill>
              </a:rPr>
            </a:br>
            <a:endParaRPr lang="cs-CZ" sz="2800" u="sng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722376" y="1133856"/>
            <a:ext cx="7772400" cy="62896"/>
          </a:xfrm>
        </p:spPr>
        <p:txBody>
          <a:bodyPr>
            <a:normAutofit fontScale="25000" lnSpcReduction="20000"/>
          </a:bodyPr>
          <a:lstStyle/>
          <a:p>
            <a:endParaRPr lang="cs-CZ" dirty="0"/>
          </a:p>
        </p:txBody>
      </p:sp>
      <p:pic>
        <p:nvPicPr>
          <p:cNvPr id="4" name="Picture 2" descr="H:\ŠKOLA DOBŘÍŠ\Prezentace\Dýchací soustav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3140968"/>
            <a:ext cx="2664296" cy="2715890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3563888" y="5856858"/>
            <a:ext cx="2376264" cy="200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cs-CZ" sz="700" dirty="0" smtClean="0"/>
              <a:t>Zdroj: www.anatomie-lidskeho-tela.kvalitne.cz</a:t>
            </a:r>
            <a:endParaRPr lang="cs-CZ" sz="700" dirty="0"/>
          </a:p>
        </p:txBody>
      </p:sp>
    </p:spTree>
    <p:extLst>
      <p:ext uri="{BB962C8B-B14F-4D97-AF65-F5344CB8AC3E}">
        <p14:creationId xmlns:p14="http://schemas.microsoft.com/office/powerpoint/2010/main" val="17742187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1179984"/>
          </a:xfrm>
        </p:spPr>
        <p:txBody>
          <a:bodyPr>
            <a:normAutofit/>
          </a:bodyPr>
          <a:lstStyle/>
          <a:p>
            <a:pPr algn="l"/>
            <a:r>
              <a:rPr lang="cs-CZ" sz="2800" u="sng" dirty="0" smtClean="0">
                <a:solidFill>
                  <a:schemeClr val="accent1">
                    <a:lumMod val="50000"/>
                  </a:schemeClr>
                </a:solidFill>
              </a:rPr>
              <a:t>Očíslujte názvy orgánů dýchací soustavy v pořadí tak, jak jimi při vdechu prochází vzduch:</a:t>
            </a:r>
            <a:endParaRPr lang="cs-CZ" sz="2800" u="sng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57200" y="2132856"/>
            <a:ext cx="8229600" cy="3993307"/>
          </a:xfrm>
        </p:spPr>
        <p:txBody>
          <a:bodyPr>
            <a:normAutofit/>
          </a:bodyPr>
          <a:lstStyle/>
          <a:p>
            <a:r>
              <a:rPr lang="cs-CZ" sz="2000" dirty="0">
                <a:solidFill>
                  <a:schemeClr val="accent1">
                    <a:lumMod val="50000"/>
                  </a:schemeClr>
                </a:solidFill>
              </a:rPr>
              <a:t>p</a:t>
            </a:r>
            <a:r>
              <a:rPr lang="cs-CZ" sz="2000" dirty="0" smtClean="0">
                <a:solidFill>
                  <a:schemeClr val="accent1">
                    <a:lumMod val="50000"/>
                  </a:schemeClr>
                </a:solidFill>
              </a:rPr>
              <a:t>růdušnice</a:t>
            </a:r>
          </a:p>
          <a:p>
            <a:pPr marL="182880" indent="0">
              <a:buNone/>
            </a:pPr>
            <a:endParaRPr lang="cs-CZ" sz="2000" dirty="0">
              <a:solidFill>
                <a:schemeClr val="accent1">
                  <a:lumMod val="50000"/>
                </a:schemeClr>
              </a:solidFill>
            </a:endParaRPr>
          </a:p>
          <a:p>
            <a:r>
              <a:rPr lang="cs-CZ" sz="2000" dirty="0">
                <a:solidFill>
                  <a:schemeClr val="accent1">
                    <a:lumMod val="50000"/>
                  </a:schemeClr>
                </a:solidFill>
              </a:rPr>
              <a:t>d</a:t>
            </a:r>
            <a:r>
              <a:rPr lang="cs-CZ" sz="2000" dirty="0" smtClean="0">
                <a:solidFill>
                  <a:schemeClr val="accent1">
                    <a:lumMod val="50000"/>
                  </a:schemeClr>
                </a:solidFill>
              </a:rPr>
              <a:t>utina nosní</a:t>
            </a:r>
          </a:p>
          <a:p>
            <a:endParaRPr lang="cs-CZ" sz="2000" dirty="0">
              <a:solidFill>
                <a:schemeClr val="accent1">
                  <a:lumMod val="50000"/>
                </a:schemeClr>
              </a:solidFill>
            </a:endParaRPr>
          </a:p>
          <a:p>
            <a:r>
              <a:rPr lang="cs-CZ" sz="2000" dirty="0">
                <a:solidFill>
                  <a:schemeClr val="accent1">
                    <a:lumMod val="50000"/>
                  </a:schemeClr>
                </a:solidFill>
              </a:rPr>
              <a:t>h</a:t>
            </a:r>
            <a:r>
              <a:rPr lang="cs-CZ" sz="2000" dirty="0" smtClean="0">
                <a:solidFill>
                  <a:schemeClr val="accent1">
                    <a:lumMod val="50000"/>
                  </a:schemeClr>
                </a:solidFill>
              </a:rPr>
              <a:t>rtan</a:t>
            </a:r>
          </a:p>
          <a:p>
            <a:endParaRPr lang="cs-CZ" sz="2000" dirty="0">
              <a:solidFill>
                <a:schemeClr val="accent1">
                  <a:lumMod val="50000"/>
                </a:schemeClr>
              </a:solidFill>
            </a:endParaRPr>
          </a:p>
          <a:p>
            <a:r>
              <a:rPr lang="cs-CZ" sz="2000" dirty="0">
                <a:solidFill>
                  <a:schemeClr val="accent1">
                    <a:lumMod val="50000"/>
                  </a:schemeClr>
                </a:solidFill>
              </a:rPr>
              <a:t>p</a:t>
            </a:r>
            <a:r>
              <a:rPr lang="cs-CZ" sz="2000" dirty="0" smtClean="0">
                <a:solidFill>
                  <a:schemeClr val="accent1">
                    <a:lumMod val="50000"/>
                  </a:schemeClr>
                </a:solidFill>
              </a:rPr>
              <a:t>růdušky</a:t>
            </a:r>
          </a:p>
          <a:p>
            <a:endParaRPr lang="cs-CZ" sz="2000" dirty="0">
              <a:solidFill>
                <a:schemeClr val="accent1">
                  <a:lumMod val="50000"/>
                </a:schemeClr>
              </a:solidFill>
            </a:endParaRPr>
          </a:p>
          <a:p>
            <a:r>
              <a:rPr lang="cs-CZ" sz="2000" dirty="0">
                <a:solidFill>
                  <a:schemeClr val="accent1">
                    <a:lumMod val="50000"/>
                  </a:schemeClr>
                </a:solidFill>
              </a:rPr>
              <a:t>p</a:t>
            </a:r>
            <a:r>
              <a:rPr lang="cs-CZ" sz="2000" dirty="0" smtClean="0">
                <a:solidFill>
                  <a:schemeClr val="accent1">
                    <a:lumMod val="50000"/>
                  </a:schemeClr>
                </a:solidFill>
              </a:rPr>
              <a:t>licní sklípky</a:t>
            </a:r>
          </a:p>
          <a:p>
            <a:endParaRPr lang="cs-CZ" sz="2000" dirty="0">
              <a:solidFill>
                <a:schemeClr val="accent1">
                  <a:lumMod val="50000"/>
                </a:schemeClr>
              </a:solidFill>
            </a:endParaRPr>
          </a:p>
          <a:p>
            <a:r>
              <a:rPr lang="cs-CZ" sz="2000" dirty="0" smtClean="0">
                <a:solidFill>
                  <a:schemeClr val="accent1">
                    <a:lumMod val="50000"/>
                  </a:schemeClr>
                </a:solidFill>
              </a:rPr>
              <a:t>průdušinky</a:t>
            </a:r>
            <a:endParaRPr lang="cs-CZ" sz="2000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72284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1179984"/>
          </a:xfrm>
        </p:spPr>
        <p:txBody>
          <a:bodyPr>
            <a:normAutofit/>
          </a:bodyPr>
          <a:lstStyle/>
          <a:p>
            <a:pPr algn="l"/>
            <a:r>
              <a:rPr lang="cs-CZ" sz="2800" u="sng" dirty="0" smtClean="0">
                <a:solidFill>
                  <a:schemeClr val="accent1">
                    <a:lumMod val="50000"/>
                  </a:schemeClr>
                </a:solidFill>
              </a:rPr>
              <a:t>Očíslujte názvy orgánů dýchací soustavy v pořadí tak, jak jimi při vdechu prochází vzduch:</a:t>
            </a:r>
            <a:endParaRPr lang="cs-CZ" sz="2800" u="sng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57200" y="2132856"/>
            <a:ext cx="8229600" cy="3993307"/>
          </a:xfrm>
        </p:spPr>
        <p:txBody>
          <a:bodyPr>
            <a:normAutofit/>
          </a:bodyPr>
          <a:lstStyle/>
          <a:p>
            <a:pPr marL="182880" indent="0">
              <a:buNone/>
            </a:pPr>
            <a:r>
              <a:rPr lang="cs-CZ" sz="2000" dirty="0" smtClean="0">
                <a:solidFill>
                  <a:schemeClr val="accent1">
                    <a:lumMod val="50000"/>
                  </a:schemeClr>
                </a:solidFill>
              </a:rPr>
              <a:t>3… průdušnice</a:t>
            </a:r>
          </a:p>
          <a:p>
            <a:endParaRPr lang="cs-CZ" sz="2000" dirty="0">
              <a:solidFill>
                <a:schemeClr val="accent1">
                  <a:lumMod val="50000"/>
                </a:schemeClr>
              </a:solidFill>
            </a:endParaRPr>
          </a:p>
          <a:p>
            <a:pPr marL="182880" indent="0">
              <a:buNone/>
            </a:pPr>
            <a:r>
              <a:rPr lang="cs-CZ" sz="2000" dirty="0" smtClean="0">
                <a:solidFill>
                  <a:schemeClr val="accent1">
                    <a:lumMod val="50000"/>
                  </a:schemeClr>
                </a:solidFill>
              </a:rPr>
              <a:t>1… dutina nosní</a:t>
            </a:r>
          </a:p>
          <a:p>
            <a:endParaRPr lang="cs-CZ" sz="2000" dirty="0">
              <a:solidFill>
                <a:schemeClr val="accent1">
                  <a:lumMod val="50000"/>
                </a:schemeClr>
              </a:solidFill>
            </a:endParaRPr>
          </a:p>
          <a:p>
            <a:pPr marL="182880" indent="0">
              <a:buNone/>
            </a:pPr>
            <a:r>
              <a:rPr lang="cs-CZ" sz="2000" dirty="0" smtClean="0">
                <a:solidFill>
                  <a:schemeClr val="accent1">
                    <a:lumMod val="50000"/>
                  </a:schemeClr>
                </a:solidFill>
              </a:rPr>
              <a:t>2… hrtan</a:t>
            </a:r>
          </a:p>
          <a:p>
            <a:endParaRPr lang="cs-CZ" sz="2000" dirty="0">
              <a:solidFill>
                <a:schemeClr val="accent1">
                  <a:lumMod val="50000"/>
                </a:schemeClr>
              </a:solidFill>
            </a:endParaRPr>
          </a:p>
          <a:p>
            <a:pPr marL="182880" indent="0">
              <a:buNone/>
            </a:pPr>
            <a:r>
              <a:rPr lang="cs-CZ" sz="2000" dirty="0" smtClean="0">
                <a:solidFill>
                  <a:schemeClr val="accent1">
                    <a:lumMod val="50000"/>
                  </a:schemeClr>
                </a:solidFill>
              </a:rPr>
              <a:t>4… průdušky</a:t>
            </a:r>
          </a:p>
          <a:p>
            <a:endParaRPr lang="cs-CZ" sz="2000" dirty="0">
              <a:solidFill>
                <a:schemeClr val="accent1">
                  <a:lumMod val="50000"/>
                </a:schemeClr>
              </a:solidFill>
            </a:endParaRPr>
          </a:p>
          <a:p>
            <a:pPr marL="182880" indent="0">
              <a:buNone/>
            </a:pPr>
            <a:r>
              <a:rPr lang="cs-CZ" sz="2000" dirty="0" smtClean="0">
                <a:solidFill>
                  <a:schemeClr val="accent1">
                    <a:lumMod val="50000"/>
                  </a:schemeClr>
                </a:solidFill>
              </a:rPr>
              <a:t>6… plicní sklípky</a:t>
            </a:r>
          </a:p>
          <a:p>
            <a:endParaRPr lang="cs-CZ" sz="2000" dirty="0">
              <a:solidFill>
                <a:schemeClr val="accent1">
                  <a:lumMod val="50000"/>
                </a:schemeClr>
              </a:solidFill>
            </a:endParaRPr>
          </a:p>
          <a:p>
            <a:pPr marL="182880" indent="0">
              <a:buNone/>
            </a:pPr>
            <a:r>
              <a:rPr lang="cs-CZ" sz="2000" dirty="0" smtClean="0">
                <a:solidFill>
                  <a:schemeClr val="accent1">
                    <a:lumMod val="50000"/>
                  </a:schemeClr>
                </a:solidFill>
              </a:rPr>
              <a:t>5… průdušinky</a:t>
            </a:r>
            <a:endParaRPr lang="cs-CZ" sz="2000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50327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675928"/>
          </a:xfrm>
        </p:spPr>
        <p:txBody>
          <a:bodyPr>
            <a:normAutofit fontScale="90000"/>
          </a:bodyPr>
          <a:lstStyle/>
          <a:p>
            <a:pPr algn="l"/>
            <a:r>
              <a:rPr lang="cs-CZ" sz="2800" u="sng" dirty="0" smtClean="0">
                <a:solidFill>
                  <a:schemeClr val="accent1">
                    <a:lumMod val="50000"/>
                  </a:schemeClr>
                </a:solidFill>
              </a:rPr>
              <a:t>Výměnu plynů mezi vnějším prostředím a plícemi nazýváme:</a:t>
            </a:r>
            <a:endParaRPr lang="cs-CZ" sz="2800" u="sng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cs-CZ" sz="2000" dirty="0" smtClean="0">
              <a:solidFill>
                <a:schemeClr val="accent1">
                  <a:lumMod val="50000"/>
                </a:schemeClr>
              </a:solidFill>
            </a:endParaRPr>
          </a:p>
          <a:p>
            <a:r>
              <a:rPr lang="cs-CZ" sz="2000" dirty="0" smtClean="0">
                <a:solidFill>
                  <a:schemeClr val="accent1">
                    <a:lumMod val="50000"/>
                  </a:schemeClr>
                </a:solidFill>
              </a:rPr>
              <a:t>vdech</a:t>
            </a:r>
            <a:endParaRPr lang="cs-CZ" sz="2000" dirty="0">
              <a:solidFill>
                <a:schemeClr val="accent1">
                  <a:lumMod val="50000"/>
                </a:schemeClr>
              </a:solidFill>
            </a:endParaRPr>
          </a:p>
          <a:p>
            <a:endParaRPr lang="cs-CZ" sz="2000" dirty="0" smtClean="0">
              <a:solidFill>
                <a:schemeClr val="accent1">
                  <a:lumMod val="50000"/>
                </a:schemeClr>
              </a:solidFill>
            </a:endParaRPr>
          </a:p>
          <a:p>
            <a:r>
              <a:rPr lang="cs-CZ" sz="2000" dirty="0" smtClean="0">
                <a:solidFill>
                  <a:schemeClr val="accent1">
                    <a:lumMod val="50000"/>
                  </a:schemeClr>
                </a:solidFill>
              </a:rPr>
              <a:t>vnější dýchání</a:t>
            </a:r>
          </a:p>
          <a:p>
            <a:endParaRPr lang="cs-CZ" sz="2000" dirty="0">
              <a:solidFill>
                <a:schemeClr val="accent1">
                  <a:lumMod val="50000"/>
                </a:schemeClr>
              </a:solidFill>
            </a:endParaRPr>
          </a:p>
          <a:p>
            <a:r>
              <a:rPr lang="cs-CZ" sz="2000" dirty="0">
                <a:solidFill>
                  <a:schemeClr val="accent1">
                    <a:lumMod val="50000"/>
                  </a:schemeClr>
                </a:solidFill>
              </a:rPr>
              <a:t>v</a:t>
            </a:r>
            <a:r>
              <a:rPr lang="cs-CZ" sz="2000" dirty="0" smtClean="0">
                <a:solidFill>
                  <a:schemeClr val="accent1">
                    <a:lumMod val="50000"/>
                  </a:schemeClr>
                </a:solidFill>
              </a:rPr>
              <a:t>nitřní dýchání</a:t>
            </a:r>
          </a:p>
          <a:p>
            <a:endParaRPr lang="cs-CZ" sz="2000" dirty="0">
              <a:solidFill>
                <a:schemeClr val="accent1">
                  <a:lumMod val="50000"/>
                </a:schemeClr>
              </a:solidFill>
            </a:endParaRPr>
          </a:p>
          <a:p>
            <a:r>
              <a:rPr lang="cs-CZ" sz="2000" dirty="0" smtClean="0">
                <a:solidFill>
                  <a:schemeClr val="accent1">
                    <a:lumMod val="50000"/>
                  </a:schemeClr>
                </a:solidFill>
              </a:rPr>
              <a:t>výdech</a:t>
            </a:r>
            <a:endParaRPr lang="cs-CZ" sz="2000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62120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747936"/>
          </a:xfrm>
        </p:spPr>
        <p:txBody>
          <a:bodyPr>
            <a:normAutofit fontScale="90000"/>
          </a:bodyPr>
          <a:lstStyle/>
          <a:p>
            <a:pPr algn="l"/>
            <a:r>
              <a:rPr lang="cs-CZ" sz="2800" u="sng" dirty="0">
                <a:solidFill>
                  <a:schemeClr val="accent1">
                    <a:lumMod val="50000"/>
                  </a:schemeClr>
                </a:solidFill>
              </a:rPr>
              <a:t>Výměnu plynů mezi vnějším prostředím a plícemi nazýváme: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sz="2000" dirty="0" smtClean="0"/>
          </a:p>
          <a:p>
            <a:endParaRPr lang="cs-CZ" sz="2000" dirty="0"/>
          </a:p>
          <a:p>
            <a:endParaRPr lang="cs-CZ" sz="2000" dirty="0" smtClean="0"/>
          </a:p>
          <a:p>
            <a:r>
              <a:rPr lang="cs-CZ" sz="2000" dirty="0">
                <a:solidFill>
                  <a:schemeClr val="accent1">
                    <a:lumMod val="50000"/>
                  </a:schemeClr>
                </a:solidFill>
              </a:rPr>
              <a:t>v</a:t>
            </a:r>
            <a:r>
              <a:rPr lang="cs-CZ" sz="2000" dirty="0" smtClean="0">
                <a:solidFill>
                  <a:schemeClr val="accent1">
                    <a:lumMod val="50000"/>
                  </a:schemeClr>
                </a:solidFill>
              </a:rPr>
              <a:t>nější dýchání</a:t>
            </a:r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08862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675928"/>
          </a:xfrm>
        </p:spPr>
        <p:txBody>
          <a:bodyPr>
            <a:normAutofit/>
          </a:bodyPr>
          <a:lstStyle/>
          <a:p>
            <a:pPr algn="l"/>
            <a:r>
              <a:rPr lang="cs-CZ" sz="2800" u="sng" dirty="0" smtClean="0">
                <a:solidFill>
                  <a:schemeClr val="accent1">
                    <a:lumMod val="50000"/>
                  </a:schemeClr>
                </a:solidFill>
              </a:rPr>
              <a:t>Hlasové ústrojí je umístěno v:</a:t>
            </a:r>
            <a:endParaRPr lang="cs-CZ" sz="2800" u="sng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cs-CZ" sz="2000" dirty="0" smtClean="0">
              <a:solidFill>
                <a:schemeClr val="accent1">
                  <a:lumMod val="50000"/>
                </a:schemeClr>
              </a:solidFill>
            </a:endParaRPr>
          </a:p>
          <a:p>
            <a:r>
              <a:rPr lang="cs-CZ" sz="2000" dirty="0">
                <a:solidFill>
                  <a:schemeClr val="accent1">
                    <a:lumMod val="50000"/>
                  </a:schemeClr>
                </a:solidFill>
              </a:rPr>
              <a:t>h</a:t>
            </a:r>
            <a:r>
              <a:rPr lang="cs-CZ" sz="2000" dirty="0" smtClean="0">
                <a:solidFill>
                  <a:schemeClr val="accent1">
                    <a:lumMod val="50000"/>
                  </a:schemeClr>
                </a:solidFill>
              </a:rPr>
              <a:t>rtanu</a:t>
            </a:r>
          </a:p>
          <a:p>
            <a:endParaRPr lang="cs-CZ" sz="2000" dirty="0">
              <a:solidFill>
                <a:schemeClr val="accent1">
                  <a:lumMod val="50000"/>
                </a:schemeClr>
              </a:solidFill>
            </a:endParaRPr>
          </a:p>
          <a:p>
            <a:r>
              <a:rPr lang="cs-CZ" sz="2000" dirty="0">
                <a:solidFill>
                  <a:schemeClr val="accent1">
                    <a:lumMod val="50000"/>
                  </a:schemeClr>
                </a:solidFill>
              </a:rPr>
              <a:t>h</a:t>
            </a:r>
            <a:r>
              <a:rPr lang="cs-CZ" sz="2000" dirty="0" smtClean="0">
                <a:solidFill>
                  <a:schemeClr val="accent1">
                    <a:lumMod val="50000"/>
                  </a:schemeClr>
                </a:solidFill>
              </a:rPr>
              <a:t>ltanu</a:t>
            </a:r>
          </a:p>
          <a:p>
            <a:endParaRPr lang="cs-CZ" sz="2000" dirty="0">
              <a:solidFill>
                <a:schemeClr val="accent1">
                  <a:lumMod val="50000"/>
                </a:schemeClr>
              </a:solidFill>
            </a:endParaRPr>
          </a:p>
          <a:p>
            <a:r>
              <a:rPr lang="cs-CZ" sz="2000" dirty="0">
                <a:solidFill>
                  <a:schemeClr val="accent1">
                    <a:lumMod val="50000"/>
                  </a:schemeClr>
                </a:solidFill>
              </a:rPr>
              <a:t>p</a:t>
            </a:r>
            <a:r>
              <a:rPr lang="cs-CZ" sz="2000" dirty="0" smtClean="0">
                <a:solidFill>
                  <a:schemeClr val="accent1">
                    <a:lumMod val="50000"/>
                  </a:schemeClr>
                </a:solidFill>
              </a:rPr>
              <a:t>růdušnici</a:t>
            </a:r>
          </a:p>
          <a:p>
            <a:endParaRPr lang="cs-CZ" sz="2000" dirty="0">
              <a:solidFill>
                <a:schemeClr val="accent1">
                  <a:lumMod val="50000"/>
                </a:schemeClr>
              </a:solidFill>
            </a:endParaRPr>
          </a:p>
          <a:p>
            <a:r>
              <a:rPr lang="cs-CZ" sz="2000" dirty="0">
                <a:solidFill>
                  <a:schemeClr val="accent1">
                    <a:lumMod val="50000"/>
                  </a:schemeClr>
                </a:solidFill>
              </a:rPr>
              <a:t>z</a:t>
            </a:r>
            <a:r>
              <a:rPr lang="cs-CZ" sz="2000" dirty="0" smtClean="0">
                <a:solidFill>
                  <a:schemeClr val="accent1">
                    <a:lumMod val="50000"/>
                  </a:schemeClr>
                </a:solidFill>
              </a:rPr>
              <a:t>adní části dutiny ústní</a:t>
            </a:r>
            <a:endParaRPr lang="cs-CZ" sz="2000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640923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675928"/>
          </a:xfrm>
        </p:spPr>
        <p:txBody>
          <a:bodyPr>
            <a:normAutofit/>
          </a:bodyPr>
          <a:lstStyle/>
          <a:p>
            <a:pPr algn="l"/>
            <a:r>
              <a:rPr lang="cs-CZ" sz="2800" u="sng" dirty="0">
                <a:solidFill>
                  <a:schemeClr val="accent1">
                    <a:lumMod val="50000"/>
                  </a:schemeClr>
                </a:solidFill>
              </a:rPr>
              <a:t>Hlasové ústrojí je umístěno v:</a:t>
            </a:r>
            <a:endParaRPr lang="cs-CZ" sz="28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r>
              <a:rPr lang="cs-CZ" sz="2000" dirty="0" smtClean="0">
                <a:solidFill>
                  <a:schemeClr val="accent1">
                    <a:lumMod val="50000"/>
                  </a:schemeClr>
                </a:solidFill>
              </a:rPr>
              <a:t>hrtanu</a:t>
            </a:r>
            <a:endParaRPr lang="cs-CZ" sz="2000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40252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675928"/>
          </a:xfrm>
        </p:spPr>
        <p:txBody>
          <a:bodyPr>
            <a:normAutofit/>
          </a:bodyPr>
          <a:lstStyle/>
          <a:p>
            <a:pPr algn="l"/>
            <a:r>
              <a:rPr lang="cs-CZ" sz="2800" u="sng" dirty="0" smtClean="0">
                <a:solidFill>
                  <a:schemeClr val="accent1">
                    <a:lumMod val="50000"/>
                  </a:schemeClr>
                </a:solidFill>
              </a:rPr>
              <a:t>Nejdůležitějším dýchacím svalem je…</a:t>
            </a:r>
            <a:endParaRPr lang="cs-CZ" sz="2800" u="sng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r>
              <a:rPr lang="cs-CZ" sz="2000" dirty="0" smtClean="0">
                <a:solidFill>
                  <a:schemeClr val="accent1">
                    <a:lumMod val="50000"/>
                  </a:schemeClr>
                </a:solidFill>
              </a:rPr>
              <a:t>bránice</a:t>
            </a:r>
            <a:endParaRPr lang="cs-CZ" sz="2000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41475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1179984"/>
          </a:xfrm>
        </p:spPr>
        <p:txBody>
          <a:bodyPr>
            <a:normAutofit/>
          </a:bodyPr>
          <a:lstStyle/>
          <a:p>
            <a:pPr algn="l"/>
            <a:r>
              <a:rPr lang="cs-CZ" sz="2800" u="sng" dirty="0" smtClean="0">
                <a:solidFill>
                  <a:schemeClr val="accent1">
                    <a:lumMod val="50000"/>
                  </a:schemeClr>
                </a:solidFill>
              </a:rPr>
              <a:t>Při dýchání v klidu se jedním vdechem a výdechem vymění přibližně:</a:t>
            </a:r>
            <a:endParaRPr lang="cs-CZ" sz="2800" u="sng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r>
              <a:rPr lang="cs-CZ" sz="2000" dirty="0" smtClean="0">
                <a:solidFill>
                  <a:schemeClr val="accent1">
                    <a:lumMod val="50000"/>
                  </a:schemeClr>
                </a:solidFill>
              </a:rPr>
              <a:t>0,1 litru vzduchu</a:t>
            </a:r>
          </a:p>
          <a:p>
            <a:endParaRPr lang="cs-CZ" sz="2000" dirty="0">
              <a:solidFill>
                <a:schemeClr val="accent1">
                  <a:lumMod val="50000"/>
                </a:schemeClr>
              </a:solidFill>
            </a:endParaRPr>
          </a:p>
          <a:p>
            <a:r>
              <a:rPr lang="cs-CZ" sz="2000" dirty="0" smtClean="0">
                <a:solidFill>
                  <a:schemeClr val="accent1">
                    <a:lumMod val="50000"/>
                  </a:schemeClr>
                </a:solidFill>
              </a:rPr>
              <a:t>0,5 litru vzduchu</a:t>
            </a:r>
          </a:p>
          <a:p>
            <a:endParaRPr lang="cs-CZ" sz="2000" dirty="0">
              <a:solidFill>
                <a:schemeClr val="accent1">
                  <a:lumMod val="50000"/>
                </a:schemeClr>
              </a:solidFill>
            </a:endParaRPr>
          </a:p>
          <a:p>
            <a:r>
              <a:rPr lang="cs-CZ" sz="2000" dirty="0" smtClean="0">
                <a:solidFill>
                  <a:schemeClr val="accent1">
                    <a:lumMod val="50000"/>
                  </a:schemeClr>
                </a:solidFill>
              </a:rPr>
              <a:t>1 litr vzduchu</a:t>
            </a:r>
          </a:p>
          <a:p>
            <a:endParaRPr lang="cs-CZ" sz="2000" dirty="0">
              <a:solidFill>
                <a:schemeClr val="accent1">
                  <a:lumMod val="50000"/>
                </a:schemeClr>
              </a:solidFill>
            </a:endParaRPr>
          </a:p>
          <a:p>
            <a:r>
              <a:rPr lang="cs-CZ" sz="2000" dirty="0" smtClean="0">
                <a:solidFill>
                  <a:schemeClr val="accent1">
                    <a:lumMod val="50000"/>
                  </a:schemeClr>
                </a:solidFill>
              </a:rPr>
              <a:t>5 litrů vzduchu</a:t>
            </a:r>
            <a:endParaRPr lang="cs-CZ" sz="2000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50754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891952"/>
          </a:xfrm>
        </p:spPr>
        <p:txBody>
          <a:bodyPr>
            <a:noAutofit/>
          </a:bodyPr>
          <a:lstStyle/>
          <a:p>
            <a:pPr algn="l"/>
            <a:r>
              <a:rPr lang="cs-CZ" sz="2800" u="sng" dirty="0">
                <a:solidFill>
                  <a:schemeClr val="accent1">
                    <a:lumMod val="50000"/>
                  </a:schemeClr>
                </a:solidFill>
              </a:rPr>
              <a:t>Při dýchání v klidu se jedním vdechem a výdechem vymění přibližně: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sz="2000" dirty="0" smtClean="0"/>
          </a:p>
          <a:p>
            <a:endParaRPr lang="cs-CZ" sz="2000" dirty="0"/>
          </a:p>
          <a:p>
            <a:endParaRPr lang="cs-CZ" sz="2000" dirty="0" smtClean="0"/>
          </a:p>
          <a:p>
            <a:r>
              <a:rPr lang="cs-CZ" sz="2000" dirty="0" smtClean="0">
                <a:solidFill>
                  <a:schemeClr val="accent1">
                    <a:lumMod val="50000"/>
                  </a:schemeClr>
                </a:solidFill>
              </a:rPr>
              <a:t>0,5 litru vzduchu</a:t>
            </a:r>
          </a:p>
          <a:p>
            <a:endParaRPr lang="cs-CZ" dirty="0"/>
          </a:p>
          <a:p>
            <a:endParaRPr lang="cs-CZ" dirty="0" smtClean="0"/>
          </a:p>
          <a:p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3569483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675928"/>
          </a:xfrm>
        </p:spPr>
        <p:txBody>
          <a:bodyPr>
            <a:normAutofit/>
          </a:bodyPr>
          <a:lstStyle/>
          <a:p>
            <a:pPr algn="l"/>
            <a:r>
              <a:rPr lang="cs-CZ" sz="2800" u="sng" dirty="0" smtClean="0">
                <a:solidFill>
                  <a:schemeClr val="accent1">
                    <a:lumMod val="50000"/>
                  </a:schemeClr>
                </a:solidFill>
              </a:rPr>
              <a:t>Plíce pokrývá jemná blána, která se nazývá…</a:t>
            </a:r>
            <a:endParaRPr lang="cs-CZ" sz="2800" u="sng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r>
              <a:rPr lang="cs-CZ" sz="2000" dirty="0" smtClean="0">
                <a:solidFill>
                  <a:schemeClr val="accent1">
                    <a:lumMod val="50000"/>
                  </a:schemeClr>
                </a:solidFill>
              </a:rPr>
              <a:t>poplicnice</a:t>
            </a:r>
            <a:endParaRPr lang="cs-CZ" sz="2000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45571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675928"/>
          </a:xfrm>
        </p:spPr>
        <p:txBody>
          <a:bodyPr>
            <a:normAutofit/>
          </a:bodyPr>
          <a:lstStyle/>
          <a:p>
            <a:pPr algn="l"/>
            <a:r>
              <a:rPr lang="cs-CZ" sz="2800" u="sng" dirty="0" smtClean="0">
                <a:solidFill>
                  <a:schemeClr val="accent1">
                    <a:lumMod val="50000"/>
                  </a:schemeClr>
                </a:solidFill>
              </a:rPr>
              <a:t>Bránice při vdechu:</a:t>
            </a:r>
            <a:endParaRPr lang="cs-CZ" sz="2800" u="sng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cs-CZ" sz="2000" dirty="0" smtClean="0">
              <a:solidFill>
                <a:schemeClr val="accent1">
                  <a:lumMod val="50000"/>
                </a:schemeClr>
              </a:solidFill>
            </a:endParaRPr>
          </a:p>
          <a:p>
            <a:r>
              <a:rPr lang="cs-CZ" sz="2000" dirty="0">
                <a:solidFill>
                  <a:schemeClr val="accent1">
                    <a:lumMod val="50000"/>
                  </a:schemeClr>
                </a:solidFill>
              </a:rPr>
              <a:t>n</a:t>
            </a:r>
            <a:r>
              <a:rPr lang="cs-CZ" sz="2000" dirty="0" smtClean="0">
                <a:solidFill>
                  <a:schemeClr val="accent1">
                    <a:lumMod val="50000"/>
                  </a:schemeClr>
                </a:solidFill>
              </a:rPr>
              <a:t>emění svoji polohu</a:t>
            </a:r>
          </a:p>
          <a:p>
            <a:endParaRPr lang="cs-CZ" sz="2000" dirty="0">
              <a:solidFill>
                <a:schemeClr val="accent1">
                  <a:lumMod val="50000"/>
                </a:schemeClr>
              </a:solidFill>
            </a:endParaRPr>
          </a:p>
          <a:p>
            <a:r>
              <a:rPr lang="cs-CZ" sz="2000" dirty="0">
                <a:solidFill>
                  <a:schemeClr val="accent1">
                    <a:lumMod val="50000"/>
                  </a:schemeClr>
                </a:solidFill>
              </a:rPr>
              <a:t>s</a:t>
            </a:r>
            <a:r>
              <a:rPr lang="cs-CZ" sz="2000" dirty="0" smtClean="0">
                <a:solidFill>
                  <a:schemeClr val="accent1">
                    <a:lumMod val="50000"/>
                  </a:schemeClr>
                </a:solidFill>
              </a:rPr>
              <a:t>toupá vzhůru</a:t>
            </a:r>
          </a:p>
          <a:p>
            <a:endParaRPr lang="cs-CZ" sz="2000" dirty="0">
              <a:solidFill>
                <a:schemeClr val="accent1">
                  <a:lumMod val="50000"/>
                </a:schemeClr>
              </a:solidFill>
            </a:endParaRPr>
          </a:p>
          <a:p>
            <a:r>
              <a:rPr lang="cs-CZ" sz="2000" dirty="0">
                <a:solidFill>
                  <a:schemeClr val="accent1">
                    <a:lumMod val="50000"/>
                  </a:schemeClr>
                </a:solidFill>
              </a:rPr>
              <a:t>k</a:t>
            </a:r>
            <a:r>
              <a:rPr lang="cs-CZ" sz="2000" dirty="0" smtClean="0">
                <a:solidFill>
                  <a:schemeClr val="accent1">
                    <a:lumMod val="50000"/>
                  </a:schemeClr>
                </a:solidFill>
              </a:rPr>
              <a:t>lesá dolů</a:t>
            </a:r>
          </a:p>
          <a:p>
            <a:endParaRPr lang="cs-CZ" sz="2000" dirty="0">
              <a:solidFill>
                <a:schemeClr val="accent1">
                  <a:lumMod val="50000"/>
                </a:schemeClr>
              </a:solidFill>
            </a:endParaRPr>
          </a:p>
          <a:p>
            <a:r>
              <a:rPr lang="cs-CZ" sz="2000" dirty="0">
                <a:solidFill>
                  <a:schemeClr val="accent1">
                    <a:lumMod val="50000"/>
                  </a:schemeClr>
                </a:solidFill>
              </a:rPr>
              <a:t>r</a:t>
            </a:r>
            <a:r>
              <a:rPr lang="cs-CZ" sz="2000" dirty="0" smtClean="0">
                <a:solidFill>
                  <a:schemeClr val="accent1">
                    <a:lumMod val="50000"/>
                  </a:schemeClr>
                </a:solidFill>
              </a:rPr>
              <a:t>ozšiřuje se do stran</a:t>
            </a:r>
            <a:endParaRPr lang="cs-CZ" sz="2000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978583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675928"/>
          </a:xfrm>
        </p:spPr>
        <p:txBody>
          <a:bodyPr>
            <a:normAutofit/>
          </a:bodyPr>
          <a:lstStyle/>
          <a:p>
            <a:pPr algn="l"/>
            <a:r>
              <a:rPr lang="cs-CZ" sz="2800" u="sng" dirty="0">
                <a:solidFill>
                  <a:schemeClr val="accent1">
                    <a:lumMod val="50000"/>
                  </a:schemeClr>
                </a:solidFill>
              </a:rPr>
              <a:t>Bránice při vdechu: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cs-CZ" sz="2000" dirty="0" smtClean="0"/>
          </a:p>
          <a:p>
            <a:endParaRPr lang="cs-CZ" sz="2000" dirty="0"/>
          </a:p>
          <a:p>
            <a:endParaRPr lang="cs-CZ" sz="2000" dirty="0" smtClean="0"/>
          </a:p>
          <a:p>
            <a:endParaRPr lang="cs-CZ" sz="2000" dirty="0"/>
          </a:p>
          <a:p>
            <a:endParaRPr lang="cs-CZ" sz="2000" dirty="0" smtClean="0"/>
          </a:p>
          <a:p>
            <a:r>
              <a:rPr lang="cs-CZ" sz="2000" dirty="0">
                <a:solidFill>
                  <a:schemeClr val="accent1">
                    <a:lumMod val="50000"/>
                  </a:schemeClr>
                </a:solidFill>
              </a:rPr>
              <a:t>k</a:t>
            </a:r>
            <a:r>
              <a:rPr lang="cs-CZ" sz="2000" dirty="0" smtClean="0">
                <a:solidFill>
                  <a:schemeClr val="accent1">
                    <a:lumMod val="50000"/>
                  </a:schemeClr>
                </a:solidFill>
              </a:rPr>
              <a:t>lesá dolů</a:t>
            </a:r>
            <a:endParaRPr lang="cs-CZ" sz="2000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09274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675928"/>
          </a:xfrm>
        </p:spPr>
        <p:txBody>
          <a:bodyPr>
            <a:normAutofit/>
          </a:bodyPr>
          <a:lstStyle/>
          <a:p>
            <a:pPr algn="l"/>
            <a:r>
              <a:rPr lang="cs-CZ" sz="2800" u="sng" dirty="0" smtClean="0">
                <a:solidFill>
                  <a:schemeClr val="accent1">
                    <a:lumMod val="50000"/>
                  </a:schemeClr>
                </a:solidFill>
              </a:rPr>
              <a:t>Kde dochází k výměně kyslíku za oxid uhličitý?</a:t>
            </a:r>
            <a:endParaRPr lang="cs-CZ" sz="2800" u="sng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r>
              <a:rPr lang="cs-CZ" sz="2000" dirty="0">
                <a:solidFill>
                  <a:schemeClr val="accent1">
                    <a:lumMod val="50000"/>
                  </a:schemeClr>
                </a:solidFill>
              </a:rPr>
              <a:t>v</a:t>
            </a:r>
            <a:r>
              <a:rPr lang="cs-CZ" sz="2000" dirty="0" smtClean="0">
                <a:solidFill>
                  <a:schemeClr val="accent1">
                    <a:lumMod val="50000"/>
                  </a:schemeClr>
                </a:solidFill>
              </a:rPr>
              <a:t> plicních sklípcích</a:t>
            </a:r>
            <a:endParaRPr lang="cs-CZ" sz="2000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06661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603920"/>
          </a:xfrm>
        </p:spPr>
        <p:txBody>
          <a:bodyPr>
            <a:normAutofit/>
          </a:bodyPr>
          <a:lstStyle/>
          <a:p>
            <a:pPr algn="l"/>
            <a:r>
              <a:rPr lang="cs-CZ" sz="2800" b="0" u="sng" dirty="0" smtClean="0">
                <a:solidFill>
                  <a:schemeClr val="accent1">
                    <a:lumMod val="50000"/>
                  </a:schemeClr>
                </a:solidFill>
              </a:rPr>
              <a:t>Použitá literatura a zdroje:</a:t>
            </a:r>
            <a:endParaRPr lang="cs-CZ" sz="2800" b="0" u="sng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182880" indent="0">
              <a:buNone/>
            </a:pPr>
            <a:r>
              <a:rPr lang="cs-CZ" sz="1200" dirty="0">
                <a:solidFill>
                  <a:schemeClr val="accent1">
                    <a:lumMod val="50000"/>
                  </a:schemeClr>
                </a:solidFill>
              </a:rPr>
              <a:t>KVASNIČKOVÁ, D. a kol. </a:t>
            </a:r>
            <a:r>
              <a:rPr lang="cs-CZ" sz="1200" i="1" dirty="0">
                <a:solidFill>
                  <a:schemeClr val="accent1">
                    <a:lumMod val="50000"/>
                  </a:schemeClr>
                </a:solidFill>
              </a:rPr>
              <a:t>Ekologický přírodopis pro 8. ročník základní školy a nižší ročníky víceletých  </a:t>
            </a:r>
          </a:p>
          <a:p>
            <a:pPr marL="182880" indent="0">
              <a:buNone/>
            </a:pPr>
            <a:r>
              <a:rPr lang="cs-CZ" sz="1200" i="1" dirty="0">
                <a:solidFill>
                  <a:schemeClr val="accent1">
                    <a:lumMod val="50000"/>
                  </a:schemeClr>
                </a:solidFill>
              </a:rPr>
              <a:t>                                    gymnázií.</a:t>
            </a:r>
            <a:r>
              <a:rPr lang="cs-CZ" sz="1200" dirty="0">
                <a:solidFill>
                  <a:schemeClr val="accent1">
                    <a:lumMod val="50000"/>
                  </a:schemeClr>
                </a:solidFill>
              </a:rPr>
              <a:t> Praha : Fortuna, 1999.</a:t>
            </a:r>
          </a:p>
          <a:p>
            <a:pPr marL="182880" indent="0">
              <a:buNone/>
            </a:pPr>
            <a:endParaRPr lang="cs-CZ" sz="1200" dirty="0">
              <a:solidFill>
                <a:schemeClr val="accent1">
                  <a:lumMod val="50000"/>
                </a:schemeClr>
              </a:solidFill>
            </a:endParaRPr>
          </a:p>
          <a:p>
            <a:pPr marL="182880" indent="0">
              <a:buNone/>
            </a:pPr>
            <a:r>
              <a:rPr lang="cs-CZ" sz="1200" dirty="0">
                <a:solidFill>
                  <a:schemeClr val="accent1">
                    <a:lumMod val="50000"/>
                  </a:schemeClr>
                </a:solidFill>
              </a:rPr>
              <a:t>ČERNÍK V. – BIČÍK, V. – MARTINEC, Z. </a:t>
            </a:r>
            <a:r>
              <a:rPr lang="cs-CZ" sz="1200" i="1" dirty="0">
                <a:solidFill>
                  <a:schemeClr val="accent1">
                    <a:lumMod val="50000"/>
                  </a:schemeClr>
                </a:solidFill>
              </a:rPr>
              <a:t>Přírodopis 3. Biologie člověka se základy etologie a genetiky.</a:t>
            </a:r>
            <a:r>
              <a:rPr lang="cs-CZ" sz="1200" dirty="0">
                <a:solidFill>
                  <a:schemeClr val="accent1">
                    <a:lumMod val="50000"/>
                  </a:schemeClr>
                </a:solidFill>
              </a:rPr>
              <a:t> </a:t>
            </a:r>
          </a:p>
          <a:p>
            <a:pPr marL="182880" indent="0">
              <a:buNone/>
            </a:pPr>
            <a:r>
              <a:rPr lang="cs-CZ" sz="1200" i="1" dirty="0">
                <a:solidFill>
                  <a:schemeClr val="accent1">
                    <a:lumMod val="50000"/>
                  </a:schemeClr>
                </a:solidFill>
              </a:rPr>
              <a:t>                                                         </a:t>
            </a:r>
            <a:r>
              <a:rPr lang="cs-CZ" sz="1200" dirty="0">
                <a:solidFill>
                  <a:schemeClr val="accent1">
                    <a:lumMod val="50000"/>
                  </a:schemeClr>
                </a:solidFill>
              </a:rPr>
              <a:t>Praha : SPN, 1998.</a:t>
            </a:r>
            <a:r>
              <a:rPr lang="cs-CZ" sz="1200" i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endParaRPr lang="cs-CZ" sz="1200" dirty="0">
              <a:solidFill>
                <a:schemeClr val="accent1">
                  <a:lumMod val="50000"/>
                </a:schemeClr>
              </a:solidFill>
            </a:endParaRPr>
          </a:p>
          <a:p>
            <a:pPr marL="182880" indent="0">
              <a:buNone/>
            </a:pPr>
            <a:endParaRPr lang="cs-CZ" sz="1200" dirty="0">
              <a:solidFill>
                <a:schemeClr val="accent1">
                  <a:lumMod val="50000"/>
                </a:schemeClr>
              </a:solidFill>
            </a:endParaRPr>
          </a:p>
          <a:p>
            <a:pPr marL="182880" indent="0">
              <a:buNone/>
            </a:pPr>
            <a:r>
              <a:rPr lang="cs-CZ" sz="1200" dirty="0">
                <a:solidFill>
                  <a:schemeClr val="accent1">
                    <a:lumMod val="50000"/>
                  </a:schemeClr>
                </a:solidFill>
              </a:rPr>
              <a:t>JELÍNEK, J. – ZICHÁČEK, V. </a:t>
            </a:r>
            <a:r>
              <a:rPr lang="cs-CZ" sz="1200" i="1" dirty="0">
                <a:solidFill>
                  <a:schemeClr val="accent1">
                    <a:lumMod val="50000"/>
                  </a:schemeClr>
                </a:solidFill>
              </a:rPr>
              <a:t>Biologie pro střední školy gymnazijního typu.</a:t>
            </a:r>
            <a:r>
              <a:rPr lang="cs-CZ" sz="1200" dirty="0">
                <a:solidFill>
                  <a:schemeClr val="accent1">
                    <a:lumMod val="50000"/>
                  </a:schemeClr>
                </a:solidFill>
              </a:rPr>
              <a:t> Olomouc : Fin </a:t>
            </a:r>
          </a:p>
          <a:p>
            <a:pPr marL="182880" indent="0">
              <a:buNone/>
            </a:pPr>
            <a:r>
              <a:rPr lang="cs-CZ" sz="1200" dirty="0">
                <a:solidFill>
                  <a:schemeClr val="accent1">
                    <a:lumMod val="50000"/>
                  </a:schemeClr>
                </a:solidFill>
              </a:rPr>
              <a:t>                                         </a:t>
            </a:r>
            <a:r>
              <a:rPr lang="cs-CZ" sz="1200" dirty="0" err="1">
                <a:solidFill>
                  <a:schemeClr val="accent1">
                    <a:lumMod val="50000"/>
                  </a:schemeClr>
                </a:solidFill>
              </a:rPr>
              <a:t>publishing</a:t>
            </a:r>
            <a:r>
              <a:rPr lang="cs-CZ" sz="1200" dirty="0">
                <a:solidFill>
                  <a:schemeClr val="accent1">
                    <a:lumMod val="50000"/>
                  </a:schemeClr>
                </a:solidFill>
              </a:rPr>
              <a:t>, 1996.</a:t>
            </a:r>
          </a:p>
          <a:p>
            <a:pPr marL="182880" indent="0">
              <a:buNone/>
            </a:pPr>
            <a:endParaRPr lang="cs-CZ" sz="1200" dirty="0">
              <a:solidFill>
                <a:schemeClr val="accent1">
                  <a:lumMod val="50000"/>
                </a:schemeClr>
              </a:solidFill>
            </a:endParaRPr>
          </a:p>
          <a:p>
            <a:pPr marL="182880" indent="0">
              <a:buNone/>
            </a:pPr>
            <a:r>
              <a:rPr lang="cs-CZ" sz="1200" dirty="0">
                <a:solidFill>
                  <a:schemeClr val="accent1">
                    <a:lumMod val="50000"/>
                  </a:schemeClr>
                </a:solidFill>
              </a:rPr>
              <a:t>NOVOTNÝ, I. – HRUŠKA, M. </a:t>
            </a:r>
            <a:r>
              <a:rPr lang="cs-CZ" sz="1200" i="1" dirty="0">
                <a:solidFill>
                  <a:schemeClr val="accent1">
                    <a:lumMod val="50000"/>
                  </a:schemeClr>
                </a:solidFill>
              </a:rPr>
              <a:t>Biologie člověka pro gymnázia. </a:t>
            </a:r>
            <a:r>
              <a:rPr lang="cs-CZ" sz="1200" dirty="0">
                <a:solidFill>
                  <a:schemeClr val="accent1">
                    <a:lumMod val="50000"/>
                  </a:schemeClr>
                </a:solidFill>
              </a:rPr>
              <a:t>Praha : Fortuna, 1995.</a:t>
            </a:r>
          </a:p>
          <a:p>
            <a:pPr marL="182880" indent="0">
              <a:buNone/>
            </a:pPr>
            <a:endParaRPr lang="cs-CZ" sz="1200" dirty="0">
              <a:solidFill>
                <a:schemeClr val="accent1">
                  <a:lumMod val="50000"/>
                </a:schemeClr>
              </a:solidFill>
            </a:endParaRPr>
          </a:p>
          <a:p>
            <a:pPr marL="182880" indent="0">
              <a:buNone/>
            </a:pPr>
            <a:r>
              <a:rPr lang="cs-CZ" sz="1200" dirty="0">
                <a:solidFill>
                  <a:schemeClr val="accent1">
                    <a:lumMod val="50000"/>
                  </a:schemeClr>
                </a:solidFill>
              </a:rPr>
              <a:t>ROSYPAL, S. a kol. </a:t>
            </a:r>
            <a:r>
              <a:rPr lang="cs-CZ" sz="1200" i="1" dirty="0">
                <a:solidFill>
                  <a:schemeClr val="accent1">
                    <a:lumMod val="50000"/>
                  </a:schemeClr>
                </a:solidFill>
              </a:rPr>
              <a:t>Přehled biologie.</a:t>
            </a:r>
            <a:r>
              <a:rPr lang="cs-CZ" sz="1200" dirty="0">
                <a:solidFill>
                  <a:schemeClr val="accent1">
                    <a:lumMod val="50000"/>
                  </a:schemeClr>
                </a:solidFill>
              </a:rPr>
              <a:t> Praha : </a:t>
            </a:r>
            <a:r>
              <a:rPr lang="cs-CZ" sz="1200" dirty="0" err="1">
                <a:solidFill>
                  <a:schemeClr val="accent1">
                    <a:lumMod val="50000"/>
                  </a:schemeClr>
                </a:solidFill>
              </a:rPr>
              <a:t>Scientia</a:t>
            </a:r>
            <a:r>
              <a:rPr lang="cs-CZ" sz="1200" dirty="0">
                <a:solidFill>
                  <a:schemeClr val="accent1">
                    <a:lumMod val="50000"/>
                  </a:schemeClr>
                </a:solidFill>
              </a:rPr>
              <a:t>, 1998.</a:t>
            </a:r>
          </a:p>
          <a:p>
            <a:pPr marL="182880" indent="0">
              <a:buNone/>
            </a:pPr>
            <a:endParaRPr lang="cs-CZ" sz="1200" dirty="0">
              <a:solidFill>
                <a:schemeClr val="accent1">
                  <a:lumMod val="50000"/>
                </a:schemeClr>
              </a:solidFill>
            </a:endParaRPr>
          </a:p>
          <a:p>
            <a:pPr marL="182880" indent="0">
              <a:buNone/>
            </a:pPr>
            <a:r>
              <a:rPr lang="cs-CZ" sz="1200" dirty="0">
                <a:solidFill>
                  <a:schemeClr val="accent1">
                    <a:lumMod val="50000"/>
                  </a:schemeClr>
                </a:solidFill>
                <a:hlinkClick r:id="rId3"/>
              </a:rPr>
              <a:t>www.wikipedie.cz</a:t>
            </a:r>
            <a:endParaRPr lang="cs-CZ" sz="1200" dirty="0">
              <a:solidFill>
                <a:schemeClr val="accent1">
                  <a:lumMod val="50000"/>
                </a:schemeClr>
              </a:solidFill>
            </a:endParaRPr>
          </a:p>
          <a:p>
            <a:pPr marL="182880" indent="0">
              <a:buNone/>
            </a:pPr>
            <a:endParaRPr lang="cs-CZ" sz="1200" dirty="0">
              <a:solidFill>
                <a:schemeClr val="accent1">
                  <a:lumMod val="50000"/>
                </a:schemeClr>
              </a:solidFill>
            </a:endParaRPr>
          </a:p>
          <a:p>
            <a:pPr marL="182880" indent="0">
              <a:buNone/>
            </a:pPr>
            <a:r>
              <a:rPr lang="cs-CZ" sz="1200" smtClean="0">
                <a:solidFill>
                  <a:schemeClr val="accent1">
                    <a:lumMod val="50000"/>
                  </a:schemeClr>
                </a:solidFill>
                <a:hlinkClick r:id="rId4"/>
              </a:rPr>
              <a:t>www.google.cz</a:t>
            </a:r>
            <a:endParaRPr lang="cs-CZ" sz="1200" dirty="0" smtClean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18203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arnival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arnival">
      <a:majorFont>
        <a:latin typeface="Bodoni MT"/>
        <a:ea typeface=""/>
        <a:cs typeface=""/>
        <a:font script="Cyrl" typeface="Times New Roman"/>
        <a:font script="Grek" typeface="Times New Roman"/>
        <a:font script="Jpan" typeface="HG明朝E"/>
        <a:font script="Hang" typeface="HY목각파임B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Verdana"/>
        <a:ea typeface=""/>
        <a:cs typeface=""/>
        <a:font script="Jpan" typeface="ＭＳ Ｐゴシック"/>
        <a:font script="Hang" typeface="맑은 고딕"/>
        <a:font script="Hans" typeface="华文楷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Carnival">
      <a:fillStyleLst>
        <a:solidFill>
          <a:schemeClr val="phClr">
            <a:tint val="100000"/>
          </a:schemeClr>
        </a:solidFill>
        <a:gradFill rotWithShape="1">
          <a:gsLst>
            <a:gs pos="0">
              <a:schemeClr val="phClr">
                <a:tint val="75000"/>
                <a:satMod val="170000"/>
              </a:schemeClr>
            </a:gs>
            <a:gs pos="37000">
              <a:schemeClr val="phClr">
                <a:tint val="50000"/>
                <a:satMod val="180000"/>
              </a:schemeClr>
            </a:gs>
            <a:gs pos="50000">
              <a:schemeClr val="phClr">
                <a:tint val="46000"/>
                <a:satMod val="180000"/>
              </a:schemeClr>
            </a:gs>
            <a:gs pos="64000">
              <a:schemeClr val="phClr">
                <a:tint val="50000"/>
                <a:satMod val="180000"/>
              </a:schemeClr>
            </a:gs>
            <a:gs pos="100000">
              <a:schemeClr val="phClr">
                <a:tint val="75000"/>
                <a:satMod val="17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hade val="35000"/>
                <a:satMod val="190000"/>
              </a:schemeClr>
            </a:gs>
            <a:gs pos="30000">
              <a:schemeClr val="phClr">
                <a:shade val="64000"/>
                <a:satMod val="165000"/>
              </a:schemeClr>
            </a:gs>
            <a:gs pos="46000">
              <a:schemeClr val="phClr">
                <a:shade val="74000"/>
                <a:satMod val="165000"/>
              </a:schemeClr>
            </a:gs>
            <a:gs pos="56000">
              <a:schemeClr val="phClr">
                <a:shade val="74000"/>
                <a:satMod val="165000"/>
              </a:schemeClr>
            </a:gs>
            <a:gs pos="70000">
              <a:schemeClr val="phClr">
                <a:shade val="64000"/>
                <a:satMod val="165000"/>
              </a:schemeClr>
            </a:gs>
            <a:gs pos="100000">
              <a:schemeClr val="phClr">
                <a:shade val="35000"/>
                <a:satMod val="190000"/>
              </a:schemeClr>
            </a:gs>
          </a:gsLst>
          <a:lin ang="5400000" scaled="0"/>
        </a:gradFill>
      </a:fillStyleLst>
      <a:lnStyleLst>
        <a:ln w="5000">
          <a:solidFill>
            <a:schemeClr val="phClr"/>
          </a:solidFill>
          <a:prstDash val="solid"/>
        </a:ln>
        <a:ln w="12700">
          <a:solidFill>
            <a:schemeClr val="phClr"/>
          </a:solidFill>
          <a:prstDash val="solid"/>
        </a:ln>
        <a:ln w="28100">
          <a:solidFill>
            <a:schemeClr val="phClr"/>
          </a:solidFill>
          <a:prstDash val="solid"/>
        </a:ln>
      </a:lnStyleLst>
      <a:effectStyleLst>
        <a:effectStyle>
          <a:effectLst>
            <a:outerShdw blurRad="39000" dist="25400" dir="5400000">
              <a:srgbClr val="1A0000">
                <a:alpha val="35000"/>
              </a:srgbClr>
            </a:outerShdw>
          </a:effectLst>
        </a:effectStyle>
        <a:effectStyle>
          <a:effectLst>
            <a:outerShdw blurRad="39000" dist="25000" dir="5400000">
              <a:srgbClr val="1A0000">
                <a:alpha val="40000"/>
              </a:srgbClr>
            </a:outerShdw>
          </a:effectLst>
        </a:effectStyle>
        <a:effectStyle>
          <a:effectLst>
            <a:outerShdw blurRad="39000" dist="25000" dir="540000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contrasting" dir="tr">
              <a:rot lat="0" lon="0" rev="7000000"/>
            </a:lightRig>
          </a:scene3d>
          <a:sp3d prstMaterial="powder">
            <a:bevelT w="110000" h="50000"/>
          </a:sp3d>
        </a:effectStyle>
      </a:effectStyleLst>
      <a:bgFillStyleLst>
        <a:solidFill>
          <a:schemeClr val="phClr">
            <a:tint val="100000"/>
          </a:schemeClr>
        </a:solidFill>
        <a:gradFill rotWithShape="1">
          <a:gsLst>
            <a:gs pos="0">
              <a:schemeClr val="phClr">
                <a:shade val="68000"/>
                <a:satMod val="150000"/>
              </a:schemeClr>
            </a:gs>
            <a:gs pos="40000">
              <a:schemeClr val="phClr">
                <a:tint val="90000"/>
                <a:satMod val="220000"/>
              </a:schemeClr>
            </a:gs>
            <a:gs pos="50000">
              <a:schemeClr val="phClr">
                <a:tint val="86500"/>
                <a:satMod val="255000"/>
              </a:schemeClr>
            </a:gs>
            <a:gs pos="53000">
              <a:schemeClr val="phClr">
                <a:tint val="86500"/>
                <a:satMod val="255000"/>
              </a:schemeClr>
            </a:gs>
            <a:gs pos="62000">
              <a:schemeClr val="phClr">
                <a:tint val="90000"/>
                <a:satMod val="220000"/>
              </a:schemeClr>
            </a:gs>
            <a:gs pos="100000">
              <a:schemeClr val="phClr">
                <a:shade val="68000"/>
                <a:satMod val="15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190000"/>
              </a:schemeClr>
              <a:schemeClr val="phClr">
                <a:shade val="78000"/>
                <a:satMod val="18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Karnevalový motiv</Template>
  <TotalTime>35</TotalTime>
  <Words>349</Words>
  <Application>Microsoft Office PowerPoint</Application>
  <PresentationFormat>Předvádění na obrazovce (4:3)</PresentationFormat>
  <Paragraphs>119</Paragraphs>
  <Slides>16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16</vt:i4>
      </vt:variant>
    </vt:vector>
  </HeadingPairs>
  <TitlesOfParts>
    <vt:vector size="17" baseType="lpstr">
      <vt:lpstr>Carnival</vt:lpstr>
      <vt:lpstr>Prezentace aplikace PowerPoint</vt:lpstr>
      <vt:lpstr>DÝCHACÍ SOUSTAVA  OPAKOVÁNÍ </vt:lpstr>
      <vt:lpstr>Očíslujte názvy orgánů dýchací soustavy v pořadí tak, jak jimi při vdechu prochází vzduch:</vt:lpstr>
      <vt:lpstr>Očíslujte názvy orgánů dýchací soustavy v pořadí tak, jak jimi při vdechu prochází vzduch:</vt:lpstr>
      <vt:lpstr>Výměnu plynů mezi vnějším prostředím a plícemi nazýváme:</vt:lpstr>
      <vt:lpstr>Výměnu plynů mezi vnějším prostředím a plícemi nazýváme:</vt:lpstr>
      <vt:lpstr>Hlasové ústrojí je umístěno v:</vt:lpstr>
      <vt:lpstr>Hlasové ústrojí je umístěno v:</vt:lpstr>
      <vt:lpstr>Nejdůležitějším dýchacím svalem je…</vt:lpstr>
      <vt:lpstr>Při dýchání v klidu se jedním vdechem a výdechem vymění přibližně:</vt:lpstr>
      <vt:lpstr>Při dýchání v klidu se jedním vdechem a výdechem vymění přibližně:</vt:lpstr>
      <vt:lpstr>Plíce pokrývá jemná blána, která se nazývá…</vt:lpstr>
      <vt:lpstr>Bránice při vdechu:</vt:lpstr>
      <vt:lpstr>Bránice při vdechu:</vt:lpstr>
      <vt:lpstr>Kde dochází k výměně kyslíku za oxid uhličitý?</vt:lpstr>
      <vt:lpstr>Použitá literatura a 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OEM</dc:creator>
  <cp:lastModifiedBy>OEM</cp:lastModifiedBy>
  <cp:revision>18</cp:revision>
  <dcterms:created xsi:type="dcterms:W3CDTF">2011-08-29T17:58:50Z</dcterms:created>
  <dcterms:modified xsi:type="dcterms:W3CDTF">2012-09-02T19:52:21Z</dcterms:modified>
</cp:coreProperties>
</file>