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  <p:sldId id="268" r:id="rId4"/>
    <p:sldId id="269" r:id="rId5"/>
    <p:sldId id="27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Marie Hrbková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VY_32_INOVACE_5A15M3_Čísla </a:t>
          </a:r>
          <a:r>
            <a:rPr lang="cs-CZ" dirty="0" smtClean="0"/>
            <a:t>do </a:t>
          </a:r>
          <a:r>
            <a:rPr lang="cs-CZ" dirty="0" smtClean="0"/>
            <a:t>tisíce - porovnávání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Čísla do </a:t>
          </a:r>
          <a:r>
            <a:rPr lang="cs-CZ" dirty="0" smtClean="0"/>
            <a:t>tisíce - porovnávání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C8C5588-0E2A-4127-9666-6D6E1AF4EC38}" type="presOf" srcId="{C73C7642-F245-4585-8F88-243F9FAEF6CA}" destId="{59F530CB-4999-43B3-A00D-6AB53886BD77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AF21AAC1-1B12-4D85-87E6-8A9A0F7B1217}" type="presOf" srcId="{019433A1-1324-4DE1-9E6F-32B851095F74}" destId="{E7297F21-D4FD-4A41-AE58-814D01A6B5E7}" srcOrd="1" destOrd="0" presId="urn:microsoft.com/office/officeart/2005/8/layout/target3"/>
    <dgm:cxn modelId="{38F52BA1-EF79-4271-B5A2-DE3E016FD632}" type="presOf" srcId="{39F8B381-5807-488E-AC22-73DD4140ED4A}" destId="{71045F8C-00FA-488E-A7BD-E2E6753D979D}" srcOrd="0" destOrd="0" presId="urn:microsoft.com/office/officeart/2005/8/layout/target3"/>
    <dgm:cxn modelId="{054D1CE6-50D7-4F1E-B875-6B828244F390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72C4FD8-CEB0-41E3-BA47-CFA2D53B9D42}" type="presOf" srcId="{C73C7642-F245-4585-8F88-243F9FAEF6CA}" destId="{9A9B6F4F-B6FF-4F2D-B640-A8473E589523}" srcOrd="0" destOrd="0" presId="urn:microsoft.com/office/officeart/2005/8/layout/target3"/>
    <dgm:cxn modelId="{A6D1386F-1A6B-4FE6-8601-4EFDF3EDFE65}" type="presOf" srcId="{019433A1-1324-4DE1-9E6F-32B851095F74}" destId="{A3817367-F2BC-482F-8832-FA00B51DCCF3}" srcOrd="0" destOrd="0" presId="urn:microsoft.com/office/officeart/2005/8/layout/target3"/>
    <dgm:cxn modelId="{2826C2ED-941B-4A36-A670-B607FE06EC5E}" type="presOf" srcId="{FBBFC3EA-9D9D-4F3A-BEA6-9C2C0E46BF20}" destId="{643EA938-EDE0-4533-ACCC-D2BD6F3A527C}" srcOrd="0" destOrd="0" presId="urn:microsoft.com/office/officeart/2005/8/layout/target3"/>
    <dgm:cxn modelId="{6AE69121-DCF4-4983-899B-698D44F1AD79}" type="presOf" srcId="{EBC41103-E2E5-4D48-9B4B-425520D3D098}" destId="{3BA01B75-849B-4716-8BCD-084A86FF328F}" srcOrd="0" destOrd="0" presId="urn:microsoft.com/office/officeart/2005/8/layout/target3"/>
    <dgm:cxn modelId="{4A685623-6147-4394-81BF-A008FD52CEBE}" type="presOf" srcId="{FBBFC3EA-9D9D-4F3A-BEA6-9C2C0E46BF20}" destId="{832BF48F-0145-4429-9E02-8FCA946CCE9E}" srcOrd="1" destOrd="0" presId="urn:microsoft.com/office/officeart/2005/8/layout/target3"/>
    <dgm:cxn modelId="{B6880E44-81B7-444F-898B-6E98AE4EE33A}" type="presOf" srcId="{445C7998-7549-48B0-BD68-D4F0167F02E5}" destId="{4D19AB04-24FA-40C2-B203-52AE3D15E171}" srcOrd="1" destOrd="0" presId="urn:microsoft.com/office/officeart/2005/8/layout/target3"/>
    <dgm:cxn modelId="{D713381C-C2F9-46DE-B2D6-7FA5964A66A0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1F9B72A-1C14-4A69-A693-AEA614E9744F}" type="presParOf" srcId="{71045F8C-00FA-488E-A7BD-E2E6753D979D}" destId="{3577EC6B-C980-4F34-8C69-4365E7B8FC8C}" srcOrd="0" destOrd="0" presId="urn:microsoft.com/office/officeart/2005/8/layout/target3"/>
    <dgm:cxn modelId="{5BE2F750-1AE2-4617-843D-C9AD0C66578C}" type="presParOf" srcId="{71045F8C-00FA-488E-A7BD-E2E6753D979D}" destId="{6940EB87-DC1D-4BC3-9408-9AC2E1FFC039}" srcOrd="1" destOrd="0" presId="urn:microsoft.com/office/officeart/2005/8/layout/target3"/>
    <dgm:cxn modelId="{01BE652A-641F-40E7-8606-DF669AAEF831}" type="presParOf" srcId="{71045F8C-00FA-488E-A7BD-E2E6753D979D}" destId="{BC35EE03-4121-4EF9-923D-7CB6D30D358D}" srcOrd="2" destOrd="0" presId="urn:microsoft.com/office/officeart/2005/8/layout/target3"/>
    <dgm:cxn modelId="{B99ABB4D-D340-4D35-90D9-548267CC9AF1}" type="presParOf" srcId="{71045F8C-00FA-488E-A7BD-E2E6753D979D}" destId="{C95EEA27-3CBF-4645-A92D-9D8AF5C1CBFC}" srcOrd="3" destOrd="0" presId="urn:microsoft.com/office/officeart/2005/8/layout/target3"/>
    <dgm:cxn modelId="{9E20D679-06CC-42CC-A9F7-D7BD5CC3B925}" type="presParOf" srcId="{71045F8C-00FA-488E-A7BD-E2E6753D979D}" destId="{851BB866-B6AE-4566-893F-4C635BA974FC}" srcOrd="4" destOrd="0" presId="urn:microsoft.com/office/officeart/2005/8/layout/target3"/>
    <dgm:cxn modelId="{2C9411A1-3551-4624-B208-29C5F4AFDD4C}" type="presParOf" srcId="{71045F8C-00FA-488E-A7BD-E2E6753D979D}" destId="{643EA938-EDE0-4533-ACCC-D2BD6F3A527C}" srcOrd="5" destOrd="0" presId="urn:microsoft.com/office/officeart/2005/8/layout/target3"/>
    <dgm:cxn modelId="{385B2DC7-8797-4D9D-B91F-8E5699C42417}" type="presParOf" srcId="{71045F8C-00FA-488E-A7BD-E2E6753D979D}" destId="{92F31B18-D66D-4CC7-89B9-378928DE877D}" srcOrd="6" destOrd="0" presId="urn:microsoft.com/office/officeart/2005/8/layout/target3"/>
    <dgm:cxn modelId="{010C78A1-5D91-4048-A632-455FC423CEC9}" type="presParOf" srcId="{71045F8C-00FA-488E-A7BD-E2E6753D979D}" destId="{902074E1-B931-4618-97F1-FADBE82E9C3C}" srcOrd="7" destOrd="0" presId="urn:microsoft.com/office/officeart/2005/8/layout/target3"/>
    <dgm:cxn modelId="{E2392A86-D283-4E6C-B67B-0B34BD4E5AD7}" type="presParOf" srcId="{71045F8C-00FA-488E-A7BD-E2E6753D979D}" destId="{A3817367-F2BC-482F-8832-FA00B51DCCF3}" srcOrd="8" destOrd="0" presId="urn:microsoft.com/office/officeart/2005/8/layout/target3"/>
    <dgm:cxn modelId="{7524F907-29A0-424C-A505-62BE85AEC0B4}" type="presParOf" srcId="{71045F8C-00FA-488E-A7BD-E2E6753D979D}" destId="{2DD79E57-A63E-47D4-A1AB-6DF333476AD4}" srcOrd="9" destOrd="0" presId="urn:microsoft.com/office/officeart/2005/8/layout/target3"/>
    <dgm:cxn modelId="{0B072788-5284-49EA-BDE0-BEEBB872B8CF}" type="presParOf" srcId="{71045F8C-00FA-488E-A7BD-E2E6753D979D}" destId="{648967D3-ED80-4214-8D87-4E7012561E4A}" srcOrd="10" destOrd="0" presId="urn:microsoft.com/office/officeart/2005/8/layout/target3"/>
    <dgm:cxn modelId="{E67356FE-A1F4-4732-B58C-19C35DADCE1F}" type="presParOf" srcId="{71045F8C-00FA-488E-A7BD-E2E6753D979D}" destId="{9A9B6F4F-B6FF-4F2D-B640-A8473E589523}" srcOrd="11" destOrd="0" presId="urn:microsoft.com/office/officeart/2005/8/layout/target3"/>
    <dgm:cxn modelId="{6FA9D079-163E-4F19-9B6D-3C93AAE140C7}" type="presParOf" srcId="{71045F8C-00FA-488E-A7BD-E2E6753D979D}" destId="{13BD0FAF-9F2C-4708-9E63-A8E8E5252943}" srcOrd="12" destOrd="0" presId="urn:microsoft.com/office/officeart/2005/8/layout/target3"/>
    <dgm:cxn modelId="{2525BC6A-B1D8-4CC5-8438-E20F88479DBC}" type="presParOf" srcId="{71045F8C-00FA-488E-A7BD-E2E6753D979D}" destId="{6821E7C9-5E4B-45FA-8F82-01E6F26FAA25}" srcOrd="13" destOrd="0" presId="urn:microsoft.com/office/officeart/2005/8/layout/target3"/>
    <dgm:cxn modelId="{CD4EF752-83AC-431D-AC30-99618B3EC7C2}" type="presParOf" srcId="{71045F8C-00FA-488E-A7BD-E2E6753D979D}" destId="{3BA01B75-849B-4716-8BCD-084A86FF328F}" srcOrd="14" destOrd="0" presId="urn:microsoft.com/office/officeart/2005/8/layout/target3"/>
    <dgm:cxn modelId="{3EAA633D-EFEC-4877-96BB-84C48956C89B}" type="presParOf" srcId="{71045F8C-00FA-488E-A7BD-E2E6753D979D}" destId="{4D19AB04-24FA-40C2-B203-52AE3D15E171}" srcOrd="15" destOrd="0" presId="urn:microsoft.com/office/officeart/2005/8/layout/target3"/>
    <dgm:cxn modelId="{C12C188A-1C42-4509-972D-C90777360BA1}" type="presParOf" srcId="{71045F8C-00FA-488E-A7BD-E2E6753D979D}" destId="{832BF48F-0145-4429-9E02-8FCA946CCE9E}" srcOrd="16" destOrd="0" presId="urn:microsoft.com/office/officeart/2005/8/layout/target3"/>
    <dgm:cxn modelId="{8532DAF5-2FD8-4C66-86AE-CD08F5201FC2}" type="presParOf" srcId="{71045F8C-00FA-488E-A7BD-E2E6753D979D}" destId="{E7297F21-D4FD-4A41-AE58-814D01A6B5E7}" srcOrd="17" destOrd="0" presId="urn:microsoft.com/office/officeart/2005/8/layout/target3"/>
    <dgm:cxn modelId="{F394D72D-7187-4112-926D-E337EF52DCA1}" type="presParOf" srcId="{71045F8C-00FA-488E-A7BD-E2E6753D979D}" destId="{59F530CB-4999-43B3-A00D-6AB53886BD77}" srcOrd="18" destOrd="0" presId="urn:microsoft.com/office/officeart/2005/8/layout/target3"/>
    <dgm:cxn modelId="{7D65D277-61E3-4D31-83B1-E66BB7B5A3A0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Marie Hrbková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VY_32_INOVACE_5A15M3_Čísla </a:t>
          </a:r>
          <a:r>
            <a:rPr lang="cs-CZ" sz="1800" kern="1200" dirty="0" smtClean="0"/>
            <a:t>do </a:t>
          </a:r>
          <a:r>
            <a:rPr lang="cs-CZ" sz="1800" kern="1200" dirty="0" smtClean="0"/>
            <a:t>tisíce - porovnávání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Čísla do </a:t>
          </a:r>
          <a:r>
            <a:rPr lang="cs-CZ" sz="1800" kern="1200" dirty="0" smtClean="0"/>
            <a:t>tisíce - porovnávání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46560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21662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88897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77792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6927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622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6103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43079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64716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09735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487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B82658-142B-4BBF-BADF-AD0A790DFB40}" type="datetimeFigureOut">
              <a:rPr lang="cs-CZ" smtClean="0"/>
              <a:t>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62216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9193600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4389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Pro 3. ročník základní školy</a:t>
            </a:r>
          </a:p>
          <a:p>
            <a:pPr marL="0" indent="0">
              <a:buNone/>
            </a:pPr>
            <a:r>
              <a:rPr lang="cs-CZ" sz="2400" dirty="0" smtClean="0"/>
              <a:t>Porovnávání </a:t>
            </a:r>
            <a:r>
              <a:rPr lang="cs-CZ" sz="2400" dirty="0" smtClean="0"/>
              <a:t>čísel do tisíce </a:t>
            </a:r>
            <a:r>
              <a:rPr lang="cs-CZ" sz="2400" dirty="0" smtClean="0"/>
              <a:t>/prezentace a </a:t>
            </a:r>
            <a:r>
              <a:rPr lang="cs-CZ" sz="2400" dirty="0" smtClean="0"/>
              <a:t>pracovní listy/</a:t>
            </a:r>
          </a:p>
          <a:p>
            <a:pPr marL="0" indent="0">
              <a:buNone/>
            </a:pPr>
            <a:r>
              <a:rPr lang="cs-CZ" sz="2400" dirty="0" smtClean="0"/>
              <a:t>Pomůcky: funkce pero v programu PowerPoint, fixy a řádová počítadla pro znázornění jednotlivých řádů</a:t>
            </a:r>
          </a:p>
          <a:p>
            <a:pPr marL="0" indent="0">
              <a:buNone/>
            </a:pPr>
            <a:r>
              <a:rPr lang="cs-CZ" sz="2400" dirty="0" smtClean="0"/>
              <a:t>Inovace: </a:t>
            </a:r>
            <a:r>
              <a:rPr lang="cs-CZ" sz="2400" dirty="0" smtClean="0"/>
              <a:t>vede žáky k postupnému pochopení učiva, podporuje </a:t>
            </a:r>
            <a:r>
              <a:rPr lang="cs-CZ" sz="2400" dirty="0" smtClean="0"/>
              <a:t>aktivní </a:t>
            </a:r>
            <a:r>
              <a:rPr lang="cs-CZ" sz="2400" dirty="0" smtClean="0"/>
              <a:t>zapojení, rychlá </a:t>
            </a:r>
            <a:r>
              <a:rPr lang="cs-CZ" sz="2400" smtClean="0"/>
              <a:t>kontrola správnosti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Metodické pokyny: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snímek </a:t>
            </a:r>
            <a:r>
              <a:rPr lang="cs-CZ" sz="2400" dirty="0" smtClean="0"/>
              <a:t>–názorná ukázka porovnávání čísel</a:t>
            </a:r>
            <a:endParaRPr lang="cs-CZ" sz="2400" dirty="0" smtClean="0"/>
          </a:p>
          <a:p>
            <a:pPr marL="514350" indent="-514350">
              <a:buFont typeface="Arial" pitchFamily="34" charset="0"/>
              <a:buAutoNum type="arabicPeriod"/>
            </a:pPr>
            <a:r>
              <a:rPr lang="cs-CZ" sz="2400" dirty="0" smtClean="0"/>
              <a:t>snímek- postupné barevné vyznačování čísla v řádu, který rozhoduje a doplňování znaménka nerovnosti</a:t>
            </a:r>
            <a:endParaRPr lang="cs-CZ" sz="2400" dirty="0"/>
          </a:p>
          <a:p>
            <a:pPr marL="514350" indent="-514350">
              <a:buFont typeface="Arial" pitchFamily="34" charset="0"/>
              <a:buAutoNum type="arabicPeriod"/>
            </a:pPr>
            <a:r>
              <a:rPr lang="cs-CZ" sz="2400" dirty="0" smtClean="0"/>
              <a:t>snímek</a:t>
            </a:r>
            <a:r>
              <a:rPr lang="cs-CZ" sz="2400" dirty="0"/>
              <a:t>– pomocí funkce pera </a:t>
            </a:r>
            <a:r>
              <a:rPr lang="cs-CZ" sz="2400" dirty="0" smtClean="0"/>
              <a:t>posunuj čísla na schody od největšího po nejmenší, po odsunutí se objeví pořadí čísla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56077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3200" b="1" i="1" dirty="0" smtClean="0"/>
              <a:t>Porovnávání čísel</a:t>
            </a:r>
            <a:endParaRPr lang="cs-CZ" sz="32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AutoNum type="arabicPeriod"/>
            </a:pPr>
            <a:r>
              <a:rPr lang="cs-CZ" sz="2400" u="sng" dirty="0" smtClean="0">
                <a:solidFill>
                  <a:srgbClr val="FF0000"/>
                </a:solidFill>
              </a:rPr>
              <a:t>POROVNÁVÁME ČÍSLICI V ŘÁDU STOVEK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	</a:t>
            </a:r>
            <a:r>
              <a:rPr lang="cs-CZ" sz="2600" dirty="0" smtClean="0">
                <a:solidFill>
                  <a:srgbClr val="FF0000"/>
                </a:solidFill>
              </a:rPr>
              <a:t>7</a:t>
            </a:r>
            <a:r>
              <a:rPr lang="cs-CZ" sz="2600" dirty="0" smtClean="0"/>
              <a:t>24      		</a:t>
            </a:r>
            <a:r>
              <a:rPr lang="cs-CZ" sz="2600" dirty="0" smtClean="0">
                <a:solidFill>
                  <a:srgbClr val="FF0000"/>
                </a:solidFill>
              </a:rPr>
              <a:t>5</a:t>
            </a:r>
            <a:r>
              <a:rPr lang="cs-CZ" sz="2600" dirty="0" smtClean="0"/>
              <a:t>67,              </a:t>
            </a:r>
            <a:r>
              <a:rPr lang="cs-CZ" sz="2600" dirty="0" smtClean="0">
                <a:solidFill>
                  <a:srgbClr val="FF0000"/>
                </a:solidFill>
              </a:rPr>
              <a:t>2</a:t>
            </a:r>
            <a:r>
              <a:rPr lang="cs-CZ" sz="2600" dirty="0" smtClean="0"/>
              <a:t>96                  </a:t>
            </a:r>
            <a:r>
              <a:rPr lang="cs-CZ" sz="2600" dirty="0" smtClean="0">
                <a:solidFill>
                  <a:srgbClr val="FF0000"/>
                </a:solidFill>
              </a:rPr>
              <a:t>6</a:t>
            </a:r>
            <a:r>
              <a:rPr lang="cs-CZ" sz="2600" dirty="0" smtClean="0"/>
              <a:t>43	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Pokud jsou číslice v řádu stovek stejné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>
                <a:solidFill>
                  <a:srgbClr val="FF0000"/>
                </a:solidFill>
              </a:rPr>
              <a:t>9</a:t>
            </a:r>
            <a:r>
              <a:rPr lang="cs-CZ" sz="2400" dirty="0" smtClean="0"/>
              <a:t>26                    </a:t>
            </a:r>
            <a:r>
              <a:rPr lang="cs-CZ" sz="2400" dirty="0" smtClean="0">
                <a:solidFill>
                  <a:srgbClr val="FF0000"/>
                </a:solidFill>
              </a:rPr>
              <a:t>9</a:t>
            </a:r>
            <a:r>
              <a:rPr lang="cs-CZ" sz="2400" dirty="0" smtClean="0"/>
              <a:t>51</a:t>
            </a:r>
            <a:endParaRPr lang="cs-CZ" sz="2400" dirty="0">
              <a:solidFill>
                <a:srgbClr val="FF0000"/>
              </a:solidFill>
            </a:endParaRPr>
          </a:p>
          <a:p>
            <a:pPr marL="457200" indent="-457200">
              <a:buAutoNum type="arabicPeriod" startAt="2"/>
            </a:pPr>
            <a:r>
              <a:rPr lang="cs-CZ" sz="2400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POROVNÁVÁME ČÍSLICI V ŘÁDU DESÍTEK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	</a:t>
            </a:r>
            <a:r>
              <a:rPr lang="cs-CZ" sz="2400" dirty="0" smtClean="0"/>
              <a:t>9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2</a:t>
            </a:r>
            <a:r>
              <a:rPr lang="cs-CZ" sz="2400" dirty="0" smtClean="0"/>
              <a:t>6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	</a:t>
            </a:r>
            <a:r>
              <a:rPr lang="cs-CZ" sz="2400" dirty="0" smtClean="0"/>
              <a:t>9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5</a:t>
            </a:r>
            <a:r>
              <a:rPr lang="cs-CZ" sz="2400" dirty="0" smtClean="0"/>
              <a:t>1,	         4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5</a:t>
            </a:r>
            <a:r>
              <a:rPr lang="cs-CZ" sz="2400" dirty="0" smtClean="0"/>
              <a:t>7	      4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2</a:t>
            </a:r>
            <a:r>
              <a:rPr lang="cs-CZ" sz="2400" dirty="0" smtClean="0"/>
              <a:t>9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      Pokud jsou číslice v řádu stovek i desítek stejné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>
                <a:solidFill>
                  <a:srgbClr val="FF0000"/>
                </a:solidFill>
              </a:rPr>
              <a:t>5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7</a:t>
            </a:r>
            <a:r>
              <a:rPr lang="cs-CZ" sz="2400" dirty="0" smtClean="0"/>
              <a:t>2		</a:t>
            </a:r>
            <a:r>
              <a:rPr lang="cs-CZ" sz="2400" dirty="0" smtClean="0">
                <a:solidFill>
                  <a:srgbClr val="FF0000"/>
                </a:solidFill>
              </a:rPr>
              <a:t>5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7</a:t>
            </a:r>
            <a:r>
              <a:rPr lang="cs-CZ" sz="2400" dirty="0" smtClean="0"/>
              <a:t>5</a:t>
            </a:r>
          </a:p>
          <a:p>
            <a:pPr marL="457200" indent="-457200">
              <a:buAutoNum type="arabicPeriod" startAt="3"/>
            </a:pPr>
            <a:r>
              <a:rPr lang="cs-CZ" sz="2400" u="sng" dirty="0" smtClean="0">
                <a:solidFill>
                  <a:srgbClr val="00B050"/>
                </a:solidFill>
              </a:rPr>
              <a:t>POROVNÁVÁME ČÍSLICI V ŘÁDU JEDNOTEK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00B050"/>
                </a:solidFill>
              </a:rPr>
              <a:t>	</a:t>
            </a:r>
            <a:r>
              <a:rPr lang="cs-CZ" sz="2400" dirty="0" smtClean="0"/>
              <a:t>57</a:t>
            </a:r>
            <a:r>
              <a:rPr lang="cs-CZ" sz="2400" dirty="0" smtClean="0">
                <a:solidFill>
                  <a:srgbClr val="00B050"/>
                </a:solidFill>
              </a:rPr>
              <a:t>2		</a:t>
            </a:r>
            <a:r>
              <a:rPr lang="cs-CZ" sz="2400" dirty="0" smtClean="0"/>
              <a:t>57</a:t>
            </a:r>
            <a:r>
              <a:rPr lang="cs-CZ" sz="2400" dirty="0" smtClean="0">
                <a:solidFill>
                  <a:srgbClr val="00B050"/>
                </a:solidFill>
              </a:rPr>
              <a:t>5	         </a:t>
            </a:r>
            <a:r>
              <a:rPr lang="cs-CZ" sz="2400" dirty="0" smtClean="0"/>
              <a:t>84</a:t>
            </a:r>
            <a:r>
              <a:rPr lang="cs-CZ" sz="2400" dirty="0" smtClean="0">
                <a:solidFill>
                  <a:srgbClr val="00B050"/>
                </a:solidFill>
              </a:rPr>
              <a:t>7	     </a:t>
            </a:r>
            <a:r>
              <a:rPr lang="cs-CZ" sz="2400" dirty="0" smtClean="0"/>
              <a:t>84</a:t>
            </a:r>
            <a:r>
              <a:rPr lang="cs-CZ" sz="2400" dirty="0" smtClean="0">
                <a:solidFill>
                  <a:srgbClr val="00B050"/>
                </a:solidFill>
              </a:rPr>
              <a:t>0</a:t>
            </a:r>
            <a:r>
              <a:rPr lang="cs-CZ" sz="2400" dirty="0" smtClean="0"/>
              <a:t>		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	</a:t>
            </a:r>
          </a:p>
        </p:txBody>
      </p:sp>
      <p:cxnSp>
        <p:nvCxnSpPr>
          <p:cNvPr id="5" name="Přímá spojnice 4"/>
          <p:cNvCxnSpPr/>
          <p:nvPr/>
        </p:nvCxnSpPr>
        <p:spPr>
          <a:xfrm flipH="1" flipV="1">
            <a:off x="2483768" y="1484784"/>
            <a:ext cx="288032" cy="14401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2483768" y="1628800"/>
            <a:ext cx="288032" cy="14401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5652120" y="1484784"/>
            <a:ext cx="288032" cy="14401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652120" y="1628800"/>
            <a:ext cx="288032" cy="7200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2467940" y="3289256"/>
            <a:ext cx="288032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467940" y="3361264"/>
            <a:ext cx="288032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652120" y="375303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5652120" y="3293363"/>
            <a:ext cx="288032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5681199" y="3361264"/>
            <a:ext cx="288032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V="1">
            <a:off x="2483768" y="5157192"/>
            <a:ext cx="288032" cy="72008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2483768" y="5229200"/>
            <a:ext cx="288032" cy="144016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652120" y="5157192"/>
            <a:ext cx="288032" cy="72008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>
            <a:off x="5681199" y="5229200"/>
            <a:ext cx="258953" cy="144016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07288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/>
              <a:t>Barevně vyznačuj ve dvojicích číslice, které rozhodují </a:t>
            </a:r>
            <a:r>
              <a:rPr lang="cs-CZ" sz="3200" i="1" dirty="0" smtClean="0">
                <a:solidFill>
                  <a:srgbClr val="FF0000"/>
                </a:solidFill>
              </a:rPr>
              <a:t>stovky  </a:t>
            </a:r>
            <a:r>
              <a:rPr lang="cs-CZ" sz="32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desítky  </a:t>
            </a:r>
            <a:r>
              <a:rPr lang="cs-CZ" sz="3200" i="1" dirty="0" smtClean="0">
                <a:solidFill>
                  <a:srgbClr val="00B050"/>
                </a:solidFill>
              </a:rPr>
              <a:t>jednotky </a:t>
            </a:r>
            <a:r>
              <a:rPr lang="cs-CZ" sz="3200" i="1" dirty="0" smtClean="0"/>
              <a:t>a doplňuj znaménko nerovnosti</a:t>
            </a:r>
            <a:endParaRPr lang="cs-CZ" sz="32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425355"/>
          </a:xfrm>
        </p:spPr>
        <p:txBody>
          <a:bodyPr>
            <a:normAutofit lnSpcReduction="10000"/>
          </a:bodyPr>
          <a:lstStyle/>
          <a:p>
            <a:pPr marL="457200" indent="-457200">
              <a:buAutoNum type="arabicPlain" startAt="628"/>
            </a:pPr>
            <a:endParaRPr lang="cs-CZ" sz="2400" dirty="0" smtClean="0"/>
          </a:p>
          <a:p>
            <a:pPr marL="457200" indent="-457200">
              <a:buAutoNum type="arabicPlain" startAt="628"/>
            </a:pPr>
            <a:r>
              <a:rPr lang="cs-CZ" sz="2400" dirty="0" smtClean="0"/>
              <a:t>      734		554	872		493	287</a:t>
            </a:r>
          </a:p>
          <a:p>
            <a:pPr marL="457200" indent="-457200">
              <a:buAutoNum type="arabicPlain" startAt="628"/>
            </a:pPr>
            <a:endParaRPr lang="cs-CZ" sz="2400" dirty="0" smtClean="0"/>
          </a:p>
          <a:p>
            <a:pPr marL="457200" indent="-457200">
              <a:buAutoNum type="arabicPlain" startAt="863"/>
            </a:pPr>
            <a:r>
              <a:rPr lang="cs-CZ" sz="2400" dirty="0" smtClean="0"/>
              <a:t>      512		358	324		954	914</a:t>
            </a:r>
          </a:p>
          <a:p>
            <a:pPr marL="457200" indent="-457200">
              <a:buAutoNum type="arabicPlain" startAt="863"/>
            </a:pPr>
            <a:endParaRPr lang="cs-CZ" sz="2400" dirty="0" smtClean="0"/>
          </a:p>
          <a:p>
            <a:pPr marL="457200" indent="-457200">
              <a:buAutoNum type="arabicPlain" startAt="549"/>
            </a:pPr>
            <a:r>
              <a:rPr lang="cs-CZ" sz="2400" dirty="0" smtClean="0"/>
              <a:t>      543		384	169		872	875</a:t>
            </a:r>
          </a:p>
          <a:p>
            <a:pPr marL="457200" indent="-457200">
              <a:buAutoNum type="arabicPlain" startAt="549"/>
            </a:pPr>
            <a:endParaRPr lang="cs-CZ" sz="2400" dirty="0" smtClean="0"/>
          </a:p>
          <a:p>
            <a:pPr marL="457200" indent="-457200">
              <a:buAutoNum type="arabicPlain" startAt="728"/>
            </a:pPr>
            <a:r>
              <a:rPr lang="cs-CZ" sz="2400" dirty="0" smtClean="0"/>
              <a:t>      746		645	649		254	523</a:t>
            </a:r>
          </a:p>
          <a:p>
            <a:pPr marL="457200" indent="-457200">
              <a:buAutoNum type="arabicPlain" startAt="728"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325	289		804	793		630	603		</a:t>
            </a:r>
            <a:r>
              <a:rPr lang="cs-CZ" sz="2000" dirty="0" smtClean="0"/>
              <a:t>	</a:t>
            </a:r>
          </a:p>
          <a:p>
            <a:pPr marL="457200" indent="-457200">
              <a:buAutoNum type="arabicPlain" startAt="728"/>
            </a:pPr>
            <a:endParaRPr lang="cs-CZ" sz="2400" dirty="0" smtClean="0"/>
          </a:p>
          <a:p>
            <a:pPr marL="457200" indent="-457200">
              <a:buAutoNum type="arabicPlain" startAt="628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68324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i="1" dirty="0" smtClean="0"/>
              <a:t>Řaď čísla podle velikosti od největšího po nejmenší</a:t>
            </a:r>
            <a:endParaRPr lang="cs-CZ" sz="3200" b="1" i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6576241"/>
              </p:ext>
            </p:extLst>
          </p:nvPr>
        </p:nvGraphicFramePr>
        <p:xfrm>
          <a:off x="457200" y="1052513"/>
          <a:ext cx="8229600" cy="376983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22960"/>
                <a:gridCol w="843568"/>
                <a:gridCol w="802352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</a:tblGrid>
              <a:tr h="432271"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9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>
                      <a:noFill/>
                    </a:lnR>
                  </a:tcPr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8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gridSpan="7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gridSpan="6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6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7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>
                      <a:noFill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rowSpan="2" gridSpan="8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8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 gridSpan="10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7740713" y="6292158"/>
          <a:ext cx="208280" cy="365760"/>
        </p:xfrm>
        <a:graphic>
          <a:graphicData uri="http://schemas.openxmlformats.org/drawingml/2006/table">
            <a:tbl>
              <a:tblPr/>
              <a:tblGrid>
                <a:gridCol w="208280"/>
              </a:tblGrid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rgbClr val="FF0000"/>
                      </a:solidFill>
                      <a:prstDash val="solid"/>
                    </a:lnL>
                    <a:lnR w="12700" cmpd="sng">
                      <a:solidFill>
                        <a:srgbClr val="FF0000"/>
                      </a:solidFill>
                      <a:prstDash val="solid"/>
                    </a:lnR>
                    <a:lnT w="12700" cmpd="sng">
                      <a:solidFill>
                        <a:srgbClr val="FF0000"/>
                      </a:solidFill>
                      <a:prstDash val="solid"/>
                    </a:lnT>
                    <a:lnB w="12700" cmpd="sng">
                      <a:solidFill>
                        <a:srgbClr val="FF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cxnSp>
        <p:nvCxnSpPr>
          <p:cNvPr id="7" name="Přímá spojnice se šipkou 6"/>
          <p:cNvCxnSpPr/>
          <p:nvPr/>
        </p:nvCxnSpPr>
        <p:spPr>
          <a:xfrm>
            <a:off x="1115616" y="2060848"/>
            <a:ext cx="6408712" cy="273630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827584" y="3892114"/>
            <a:ext cx="720080" cy="360040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</a:rPr>
              <a:t>4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989206" y="4486946"/>
            <a:ext cx="720080" cy="360040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</a:rPr>
              <a:t>7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347250" y="5331001"/>
            <a:ext cx="720080" cy="360040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</a:rPr>
              <a:t>8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105608" y="4442715"/>
            <a:ext cx="720080" cy="360040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</a:rPr>
              <a:t>3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966120" y="5013176"/>
            <a:ext cx="720080" cy="360040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</a:rPr>
              <a:t>1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580112" y="5212456"/>
            <a:ext cx="720080" cy="360040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</a:rPr>
              <a:t>2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555776" y="5925124"/>
            <a:ext cx="720080" cy="360040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</a:rPr>
              <a:t>5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820496" y="5565084"/>
            <a:ext cx="720080" cy="360040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</a:rPr>
              <a:t>6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242361" y="5691041"/>
            <a:ext cx="720080" cy="360040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</a:rPr>
              <a:t>9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974934" y="5013176"/>
            <a:ext cx="720080" cy="360040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</a:rPr>
              <a:t>894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580112" y="5212456"/>
            <a:ext cx="720080" cy="360040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</a:rPr>
              <a:t>849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105608" y="4437112"/>
            <a:ext cx="720080" cy="360040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</a:rPr>
              <a:t>698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827584" y="3892114"/>
            <a:ext cx="720080" cy="360040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</a:rPr>
              <a:t>682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555776" y="5925124"/>
            <a:ext cx="720080" cy="360040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</a:rPr>
              <a:t>680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804248" y="5560999"/>
            <a:ext cx="720080" cy="360040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</a:rPr>
              <a:t>505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989206" y="4486946"/>
            <a:ext cx="720080" cy="360040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</a:rPr>
              <a:t>495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1356064" y="5331001"/>
            <a:ext cx="720080" cy="360040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</a:rPr>
              <a:t>278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4242361" y="5691041"/>
            <a:ext cx="720080" cy="360040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</a:rPr>
              <a:t>259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092228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305</TotalTime>
  <Words>181</Words>
  <Application>Microsoft Office PowerPoint</Application>
  <PresentationFormat>Předvádění na obrazovce (4:3)</PresentationFormat>
  <Paragraphs>58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Porovnávání čísel</vt:lpstr>
      <vt:lpstr>Barevně vyznačuj ve dvojicích číslice, které rozhodují stovky  desítky  jednotky a doplňuj znaménko nerovnosti</vt:lpstr>
      <vt:lpstr>Řaď čísla podle velikosti od největšího po nejmenší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</dc:creator>
  <cp:lastModifiedBy>Libor</cp:lastModifiedBy>
  <cp:revision>62</cp:revision>
  <dcterms:created xsi:type="dcterms:W3CDTF">2012-01-07T20:51:17Z</dcterms:created>
  <dcterms:modified xsi:type="dcterms:W3CDTF">2012-02-09T20:22:39Z</dcterms:modified>
</cp:coreProperties>
</file>