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handoutMasterIdLst>
    <p:handoutMasterId r:id="rId15"/>
  </p:handoutMasterIdLst>
  <p:sldIdLst>
    <p:sldId id="426" r:id="rId2"/>
    <p:sldId id="441" r:id="rId3"/>
    <p:sldId id="417" r:id="rId4"/>
    <p:sldId id="436" r:id="rId5"/>
    <p:sldId id="442" r:id="rId6"/>
    <p:sldId id="443" r:id="rId7"/>
    <p:sldId id="437" r:id="rId8"/>
    <p:sldId id="444" r:id="rId9"/>
    <p:sldId id="439" r:id="rId10"/>
    <p:sldId id="440" r:id="rId11"/>
    <p:sldId id="445" r:id="rId12"/>
    <p:sldId id="41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38" autoAdjust="0"/>
    <p:restoredTop sz="89343" autoAdjust="0"/>
  </p:normalViewPr>
  <p:slideViewPr>
    <p:cSldViewPr>
      <p:cViewPr>
        <p:scale>
          <a:sx n="75" d="100"/>
          <a:sy n="75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27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04664"/>
            <a:ext cx="7239000" cy="6051072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840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84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VY_52_INOVACE_24_Středověk_ad2</a:t>
            </a:r>
            <a:endParaRPr lang="cs-CZ" sz="8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10.04. </a:t>
            </a: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oblast/obor: Člověk a jeho svět</a:t>
            </a:r>
            <a:endParaRPr lang="cs-CZ" sz="8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Středověk, hrady, města, vesnice, řemesla, cechy </a:t>
            </a:r>
            <a:endParaRPr lang="cs-CZ" sz="8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 Tato </a:t>
            </a: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slouží k názornému výkladu </a:t>
            </a:r>
            <a:r>
              <a:rPr lang="cs-CZ" sz="8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učiva o Středověku</a:t>
            </a:r>
            <a:endParaRPr lang="cs-CZ" sz="8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Algerian" pitchFamily="82" charset="0"/>
              </a:rPr>
              <a:t>Středověké VESNICE</a:t>
            </a:r>
            <a:endParaRPr lang="cs-CZ" sz="4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Většina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obyvatelstva středověké Evropy žila na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venkově.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Dům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venkově tvořily tři místnosti - jizba, síň a komora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Centrem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společenského života byl kostel, kde se vesničané scházeli k pravidelným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bohoslužbám 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čele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každé vesnice stál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rychtář. Rychtář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pověření místního pána trestal drobné přestupky, vybíral pokuty a feudální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dávky.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Rolníci museli pracovat na panském pozemku, tomu se říkalo „robota“ a odvádět vrchnosti dávky.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Dnešní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hospodě se ve středověku říkalo krčma.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vesnici žili nejen poddaní sedláci, řemeslníci a bezzemci, ale i drobná šlechta -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zemani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a kněží, pro každého však platily různé právní předpisy. </a:t>
            </a:r>
          </a:p>
        </p:txBody>
      </p:sp>
    </p:spTree>
    <p:extLst>
      <p:ext uri="{BB962C8B-B14F-4D97-AF65-F5344CB8AC3E}">
        <p14:creationId xmlns:p14="http://schemas.microsoft.com/office/powerpoint/2010/main" val="117988191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60648"/>
            <a:ext cx="6624736" cy="100811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 </a:t>
            </a:r>
            <a:r>
              <a:rPr lang="cs-CZ" sz="4000" dirty="0" smtClean="0">
                <a:latin typeface="Algerian" pitchFamily="82" charset="0"/>
              </a:rPr>
              <a:t>středověká města</a:t>
            </a:r>
            <a:endParaRPr lang="cs-CZ" sz="4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239000" cy="53503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Město i hrad byly obehnané dlouhými ochozy kolem hradeb, které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bránily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ozbrojení vojáci a vstupní brány mohly být uzavřeny těžkými, železnými kovanými padacími mřížemi.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Skrz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úzké střílny ve zdech vystřelovali obránci šípy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většině měst v podhradí se jednou či dvakrát týdně konal trh. Tehdy se náměstí zaplnilo prodavači s různým zbožím. Koupit bylo možné cokoli.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Několikrát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 roka se konal jarmark, jenž byl větší než běžný trh a prodávalo se tu mnohem více zboží.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Měšťanské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domy měly dřevěnou konstrukci. Volné plochy mezi trámy byly vyplněné zdí z propletených tyčí a větví omazaných jílem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484784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Ulice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byly špinavé a zablácené, kanalizaci nahrazovaly jen otevřené stoky, kudy tekla voda a splašky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Odpadky se vyhazovaly z oken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ulici, proto se také především v létě, hodně šířily nemoci ze špíny, nejvíce mezi chudými lidmi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419872" y="332656"/>
            <a:ext cx="1749968" cy="84124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lgerian" pitchFamily="82" charset="0"/>
              </a:rPr>
              <a:t>ulice</a:t>
            </a:r>
            <a:endParaRPr lang="cs-CZ" sz="4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48416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74888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Málo lidí umělo číst, a tak před krámky visely zvláštní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štíty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aby každý věděl, co se kde prodává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Tak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třeba nůžky označovaly krejčovství a zelený keř hospodu.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Nejpočetnějších skupinu obyvatel tvořili řemeslníci, mlynáři, pekaři, řezníci, krejčí, hrnčíři, truhláři, bednáři, řemenáři…a patřili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 spolků zvaných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cechy.</a:t>
            </a:r>
          </a:p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Cechy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dohlížely na ceny a jakost zboží a organizovaly výchovu učňů a tovaryšů.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zvonu ohlašoval zavírání městské brány. Až do rána nemohl nikdo do města ani z města ven. Zvon byl také znamením pro obyvatele města, aby než půjdou spát, přikryli ohně v domech zvláštními baňatými poklicemi z pálené hlíny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15816" y="404664"/>
            <a:ext cx="2614064" cy="84124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lgerian" pitchFamily="82" charset="0"/>
              </a:rPr>
              <a:t>Řemesla</a:t>
            </a:r>
            <a:endParaRPr lang="cs-CZ" sz="4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65715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44824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Šlechta se dělila na pány a zemany.</a:t>
            </a:r>
          </a:p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Páni žili v pevných hradech, byli majiteli rozsáhlých panství.</a:t>
            </a:r>
          </a:p>
          <a:p>
            <a:pPr marL="342900" indent="-342900">
              <a:buClr>
                <a:schemeClr val="accent1"/>
              </a:buCl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Zemané často vlastnili jen jednu vesnici, žili v nevelkých tvrzích a mnohdy se od sedláků lišili jen tím, že byli svobodní.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71800" y="332656"/>
            <a:ext cx="2902096" cy="84124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lgerian" pitchFamily="82" charset="0"/>
              </a:rPr>
              <a:t>Šlechtici</a:t>
            </a:r>
            <a:endParaRPr lang="cs-CZ" sz="4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10688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136815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latin typeface="Algerian" pitchFamily="82" charset="0"/>
              </a:rPr>
              <a:t>JAK SE ŽILO NA STŘEDOVĚKÉM HRADU</a:t>
            </a:r>
            <a:endParaRPr lang="cs-CZ" sz="44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04864"/>
            <a:ext cx="86868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mírových dobách chránila hrad jen malá posádka.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Majitel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několika hradů strávil na každém z nich ročně jen pár měsíců.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Zbytek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času pobýval buď u královského dvora, nebo na bitevním poli.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Během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pobytu na svém sídle zkontroloval pán pozemky, promluvil s hejtmanem a jeho úředníky, aby se ujistil, že vše probíhá jak má.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Pořádal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 své hosty hony, slavnosti a případně i turnaje.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58124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latin typeface="Algerian" pitchFamily="82" charset="0"/>
              </a:rPr>
              <a:t>Středověké opevnění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340" y="1554163"/>
            <a:ext cx="4713720" cy="4525962"/>
          </a:xfrm>
        </p:spPr>
      </p:pic>
    </p:spTree>
    <p:extLst>
      <p:ext uri="{BB962C8B-B14F-4D97-AF65-F5344CB8AC3E}">
        <p14:creationId xmlns:p14="http://schemas.microsoft.com/office/powerpoint/2010/main" val="213036468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Algerian" pitchFamily="82" charset="0"/>
              </a:rPr>
              <a:t>JÍDLO A PITÍ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475515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většině hradů se běžně přechovávala jen malá zásoba potravin. Maso se většinou udilo či nasolovalo, aby vydrželo přes zimu. Také se nakládalo do sudů a prokládalo se zeleninou a ovocem.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Ovocná 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šťáva se nasákla do masa a pomáhala je konzervovat.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Některé 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hrady pěstovaly včely. Med se používal ke slazení pokrmů a nápojů. Používal se také pro výrobu nápojů – medoviny silného alkoholického nápoje oblíbeného ve středověku.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Každý 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 potřeboval vlastní zdroj pitné vody. Proto byly vykopány hluboké, kamenem obezděné studny a džbery s vodou se nahoru tahaly rumpálem. Někdy vedla šachta ze studně přímo do kuchyně.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Některé </a:t>
            </a:r>
            <a:r>
              <a:rPr lang="cs-CZ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hrady měly vlastní rybníky, sady a zelinářské zahrady. Na přilehlých farmách se choval hovězí dobytek, ovce a prasata.</a:t>
            </a:r>
          </a:p>
        </p:txBody>
      </p:sp>
    </p:spTree>
    <p:extLst>
      <p:ext uri="{BB962C8B-B14F-4D97-AF65-F5344CB8AC3E}">
        <p14:creationId xmlns:p14="http://schemas.microsoft.com/office/powerpoint/2010/main" val="262035428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838200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latin typeface="Algerian" pitchFamily="82" charset="0"/>
              </a:rPr>
              <a:t>KUCHYNĚ HRADU</a:t>
            </a:r>
            <a:endParaRPr lang="cs-CZ" sz="54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30383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3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době pánovy nepřítomnosti kuchyně ztichla. Ožila opět v době, kdy pán přijel na hrad. </a:t>
            </a:r>
            <a:endParaRPr lang="cs-CZ" sz="23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Nejteplejší </a:t>
            </a:r>
            <a:r>
              <a:rPr lang="cs-CZ" sz="23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část kuchyně byla před sálajícím ohništěm. Na velkém rožni se opékalo maso. Z boku ohniště byla obvykle zbudována klenutá chlebová pec. Roztápěla se otýpkami chrastí a vydržela horká dlouhé hodiny</a:t>
            </a:r>
            <a:r>
              <a:rPr lang="cs-CZ" sz="23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3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nejdůležitějšímu kuchyňskému náčiní patřil hmoždíř s paličkou na drcení koření a bylin, kopist na míchání, tlouk na naklepávání masa, železná sběračka na polévky a různé nože na krájení zeleniny a masa</a:t>
            </a:r>
            <a:r>
              <a:rPr lang="cs-CZ" sz="23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Jídlo </a:t>
            </a:r>
            <a:r>
              <a:rPr lang="cs-CZ" sz="23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bývalo často silně okořeněné, čímž se přebíjela chuť kazícího se masa. </a:t>
            </a:r>
            <a:endParaRPr lang="cs-CZ" sz="23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3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3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každé kuchyni byl nejméně jeden velký železný kotel, zavěšený na háku nad ohněm. Kotle se používaly pro přípravu dušených pokrmů, polévek omáček.</a:t>
            </a:r>
          </a:p>
        </p:txBody>
      </p:sp>
    </p:spTree>
    <p:extLst>
      <p:ext uri="{BB962C8B-B14F-4D97-AF65-F5344CB8AC3E}">
        <p14:creationId xmlns:p14="http://schemas.microsoft.com/office/powerpoint/2010/main" val="235863539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60648"/>
            <a:ext cx="4320480" cy="864096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Algerian" pitchFamily="82" charset="0"/>
              </a:rPr>
              <a:t>církev</a:t>
            </a:r>
            <a:endParaRPr lang="cs-CZ" sz="6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686800" cy="38190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Vlastnila kostely, kláštery, rybníky, pole, lesy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Vesnice s poddanými i některá města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Nesmírně bohatla díky štědrým darům některých šlechticů, až někteří hodnostáři zapomínali na příkaz křesťanské chudoby a žili v přepychu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Usilovali i o moc a účast na vládě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27496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ilustrace byla čerpána z internetových stránek: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hradkrasov.sweb.cz/hrad_13s.gif, 10.4.2012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2299</TotalTime>
  <Words>900</Words>
  <Application>Microsoft Office PowerPoint</Application>
  <PresentationFormat>Předvádění na obrazovce (4:3)</PresentationFormat>
  <Paragraphs>65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Středověké VESNICE</vt:lpstr>
      <vt:lpstr> středověká města</vt:lpstr>
      <vt:lpstr>ulice</vt:lpstr>
      <vt:lpstr>Řemesla</vt:lpstr>
      <vt:lpstr>Šlechtici</vt:lpstr>
      <vt:lpstr>JAK SE ŽILO NA STŘEDOVĚKÉM HRADU</vt:lpstr>
      <vt:lpstr>Středověké opevnění </vt:lpstr>
      <vt:lpstr>JÍDLO A PITÍ</vt:lpstr>
      <vt:lpstr>KUCHYNĚ HRADU</vt:lpstr>
      <vt:lpstr>církev</vt:lpstr>
      <vt:lpstr>ilustrace byla čerpána z internetových stránek: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učitel</cp:lastModifiedBy>
  <cp:revision>167</cp:revision>
  <dcterms:created xsi:type="dcterms:W3CDTF">2003-11-26T11:59:29Z</dcterms:created>
  <dcterms:modified xsi:type="dcterms:W3CDTF">2012-08-02T16:32:55Z</dcterms:modified>
</cp:coreProperties>
</file>