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handoutMasterIdLst>
    <p:handoutMasterId r:id="rId19"/>
  </p:handoutMasterIdLst>
  <p:sldIdLst>
    <p:sldId id="426" r:id="rId2"/>
    <p:sldId id="427" r:id="rId3"/>
    <p:sldId id="428" r:id="rId4"/>
    <p:sldId id="429" r:id="rId5"/>
    <p:sldId id="430" r:id="rId6"/>
    <p:sldId id="431" r:id="rId7"/>
    <p:sldId id="432" r:id="rId8"/>
    <p:sldId id="433" r:id="rId9"/>
    <p:sldId id="434" r:id="rId10"/>
    <p:sldId id="435" r:id="rId11"/>
    <p:sldId id="436" r:id="rId12"/>
    <p:sldId id="437" r:id="rId13"/>
    <p:sldId id="438" r:id="rId14"/>
    <p:sldId id="439" r:id="rId15"/>
    <p:sldId id="440" r:id="rId16"/>
    <p:sldId id="44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38" autoAdjust="0"/>
    <p:restoredTop sz="89343" autoAdjust="0"/>
  </p:normalViewPr>
  <p:slideViewPr>
    <p:cSldViewPr>
      <p:cViewPr>
        <p:scale>
          <a:sx n="75" d="100"/>
          <a:sy n="75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266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324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547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892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522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100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6632"/>
            <a:ext cx="7632848" cy="590465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800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80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VY_52_INOVACE_25_Karel_IV_</a:t>
            </a:r>
            <a:r>
              <a:rPr lang="cs-CZ" sz="80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ad2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22.03.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Karel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IV., Karlštejn, Karlův Most, korunovační klenoty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 Tato prezentace slouží k názornému výkladu učiva o vládě krále KARLA IV.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lnSpc>
                <a:spcPct val="170000"/>
              </a:lnSpc>
              <a:buNone/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67544" y="6029086"/>
            <a:ext cx="4104456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je Mgr. Angela Doubravová.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i="1" dirty="0">
                <a:solidFill>
                  <a:schemeClr val="tx1"/>
                </a:solidFill>
              </a:rPr>
              <a:t>Financováno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042714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6">
                    <a:lumMod val="50000"/>
                  </a:schemeClr>
                </a:solidFill>
                <a:effectLst/>
                <a:latin typeface="Algerian" pitchFamily="82" charset="0"/>
              </a:rPr>
              <a:t>Karel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  <a:effectLst/>
                <a:latin typeface="Algerian" pitchFamily="82" charset="0"/>
              </a:rPr>
              <a:t>iv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effectLst/>
                <a:latin typeface="Algerian" pitchFamily="82" charset="0"/>
              </a:rPr>
              <a:t>. (Otec vlasti)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544616"/>
          </a:xfrm>
        </p:spPr>
        <p:txBody>
          <a:bodyPr>
            <a:no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Nejstarší syn Jana Lucemburského a Elišky Přemyslovny, při křtu dostal jméno obvyklé v přemyslovském rodě Václav. 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Ve třech letech byl odtržen od matky a izolován nejprve na Lokti a pak na Křivoklátě.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roce 1323 ho otec odvezl na francouzský dvůr k vychování.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 Zde studoval Václav umění na pařížské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univerzitě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a připravoval se na státnické poslání. Naučil se nejen číst a psát, což nebylo u panovníků jeho doby právě obvyklé, ale osvojil si i cizí jazyky, takže kromě češtiny, kterou považoval za svou mateřštinu, ovládal také latinu, francouzštinu, němčinu a italštinu.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 Po svém kmotru, francouzském králi Karlu IV., přijal při biřmování jméno Karel. Ve Francii byl také domluven jeho první sňatek s Blankou z </a:t>
            </a:r>
            <a:r>
              <a:rPr lang="cs-CZ" sz="2300" dirty="0" err="1">
                <a:latin typeface="Times New Roman" pitchFamily="18" charset="0"/>
                <a:cs typeface="Times New Roman" pitchFamily="18" charset="0"/>
              </a:rPr>
              <a:t>Valois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 v době, kdy oba snoubenci byli ještě dětmi. </a:t>
            </a:r>
          </a:p>
          <a:p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1648301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052736"/>
            <a:ext cx="4032448" cy="540999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161731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PORTRÉT KARLA IV.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1065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624736" cy="841248"/>
          </a:xfrm>
        </p:spPr>
        <p:txBody>
          <a:bodyPr>
            <a:noAutofit/>
          </a:bodyPr>
          <a:lstStyle/>
          <a:p>
            <a:r>
              <a:rPr lang="cs-CZ" dirty="0" smtClean="0">
                <a:effectLst/>
                <a:latin typeface="Algerian" pitchFamily="82" charset="0"/>
              </a:rPr>
              <a:t>Počátek vlády </a:t>
            </a:r>
            <a:r>
              <a:rPr lang="cs-CZ" dirty="0" err="1" smtClean="0">
                <a:effectLst/>
                <a:latin typeface="Algerian" pitchFamily="82" charset="0"/>
              </a:rPr>
              <a:t>karla</a:t>
            </a:r>
            <a:r>
              <a:rPr lang="cs-CZ" dirty="0" smtClean="0">
                <a:effectLst/>
                <a:latin typeface="Algerian" pitchFamily="82" charset="0"/>
              </a:rPr>
              <a:t> </a:t>
            </a:r>
            <a:r>
              <a:rPr lang="cs-CZ" dirty="0" err="1" smtClean="0">
                <a:effectLst/>
                <a:latin typeface="Algerian" pitchFamily="82" charset="0"/>
              </a:rPr>
              <a:t>iv</a:t>
            </a:r>
            <a:r>
              <a:rPr lang="cs-CZ" dirty="0" smtClean="0">
                <a:effectLst/>
                <a:latin typeface="Algerian" pitchFamily="82" charset="0"/>
              </a:rPr>
              <a:t>.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 návratu z Francie působil Karel jako správce severoitalských držav svého otce.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roce 1333 mu Jan Lucemburský udělil titul markraběte moravského a svěřil zprávu země.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Karel po příchodu do Čech našel celé království v zuboženém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stavu 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Pražský hrad neobyvatelný. Nesetkal se zde již ani s matkou, kterou od dětských let neviděl, protože mezitím zemřela.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Role panovníka se ujal roku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1346,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když Jan Lucemburský zahynul v bitvě u Kresčaku.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422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260648"/>
            <a:ext cx="4846312" cy="841248"/>
          </a:xfrm>
        </p:spPr>
        <p:txBody>
          <a:bodyPr/>
          <a:lstStyle/>
          <a:p>
            <a:r>
              <a:rPr lang="cs-CZ" dirty="0" smtClean="0">
                <a:effectLst/>
                <a:latin typeface="Algerian" pitchFamily="82" charset="0"/>
              </a:rPr>
              <a:t>Císař </a:t>
            </a:r>
            <a:r>
              <a:rPr lang="cs-CZ" dirty="0" err="1" smtClean="0">
                <a:effectLst/>
                <a:latin typeface="Algerian" pitchFamily="82" charset="0"/>
              </a:rPr>
              <a:t>karel</a:t>
            </a:r>
            <a:r>
              <a:rPr lang="cs-CZ" dirty="0" smtClean="0">
                <a:effectLst/>
                <a:latin typeface="Algerian" pitchFamily="82" charset="0"/>
              </a:rPr>
              <a:t> </a:t>
            </a:r>
            <a:r>
              <a:rPr lang="cs-CZ" dirty="0" err="1" smtClean="0">
                <a:effectLst/>
                <a:latin typeface="Algerian" pitchFamily="82" charset="0"/>
              </a:rPr>
              <a:t>iv</a:t>
            </a:r>
            <a:r>
              <a:rPr lang="cs-CZ" dirty="0" smtClean="0">
                <a:effectLst/>
                <a:latin typeface="Algerian" pitchFamily="82" charset="0"/>
              </a:rPr>
              <a:t>.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390830" cy="532787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 rok později proběhla  korunovace. Pro tuto příležitost nechal Karel  zhotovit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Svatováclavskou </a:t>
            </a: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korunu. Již předtím, v červenci 1346, byl Karel  zvolen za německého krále  a  později podnikl korunovační jízdu do Říma a byl korunován římským císařem.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Čechách navazoval Karel IV. téměř ve všech oblastech na přemyslovské dědictví.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1344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založil pražské </a:t>
            </a: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arcibiskupství, tím vymanil českou církev z německého područí a pozdvihl zejména prestiž Prahy jako sídelního města a centra českého království.  Pražskému arcibiskupovi byla podřízena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Olomoucká </a:t>
            </a: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Litomyšlská </a:t>
            </a:r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diecéze. </a:t>
            </a:r>
          </a:p>
          <a:p>
            <a:pPr>
              <a:lnSpc>
                <a:spcPct val="150000"/>
              </a:lnSpc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855738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  <a:latin typeface="Algerian" pitchFamily="82" charset="0"/>
              </a:rPr>
              <a:t>Svatováclavská koruna, jablko a žezlo</a:t>
            </a:r>
            <a:endParaRPr lang="cs-CZ" dirty="0">
              <a:effectLst/>
              <a:latin typeface="Algerian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7367176" cy="489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8491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  <a:latin typeface="Algerian" pitchFamily="82" charset="0"/>
              </a:rPr>
              <a:t>Manželky Karla IV.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1125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Karel IV. měl celkem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4 manželky: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Blanka z </a:t>
            </a:r>
            <a:r>
              <a:rPr lang="cs-CZ" sz="3400" b="1" dirty="0" err="1">
                <a:latin typeface="Times New Roman" pitchFamily="18" charset="0"/>
                <a:cs typeface="Times New Roman" pitchFamily="18" charset="0"/>
              </a:rPr>
              <a:t>Valois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byla Karlova první manželka. Porodila dvě dcery. Vdala se za sedmiletého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Kara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IV., ale jako manželé spolu začali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žít,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když se Blanka přestěhovala do Prahy. Její smrt znamenala pro Karla IV. citelnou ztrátu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Anna Falcká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Porodila Karlovi jediného syna, který do dvou let zemřel.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Anna Svídnická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 23 let mladší než Karel IV. Za své doby byla považována za nejkrásnější ženu v Evropě.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Eliška Pomořanská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Alžběta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porodila Karlovi 4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děti - dva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syny a dvě dcery . Eliška byla zdatná a uměla lámat meče. Jako jediná z Karlových manželek byla korunována na římskou císařovnu.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7654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effectLst/>
                <a:latin typeface="Algerian" pitchFamily="82" charset="0"/>
                <a:cs typeface="Times New Roman" pitchFamily="18" charset="0"/>
              </a:rPr>
              <a:t>Významné stavby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31696" cy="5187206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Karlova univerzita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zařadila Prahu mezi evropská střediska vzdělanosti. Tato první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univerzita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 střední Evropě byla vytvořena podle univerzit italských a francouzských. </a:t>
            </a:r>
          </a:p>
          <a:p>
            <a:pPr>
              <a:lnSpc>
                <a:spcPct val="17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Vydal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zakládací listinu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Nového Města pražského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Říká se, že Karel sám vyměřoval ulice a všem, kdo by se tu chtěli usadit, udělil mnohé výhody a svobody. Středem Nového Města se stalo dnešní Karlovo náměstí, kde byly každoročně v "den svátostí" vystavovány korunovační klenoty a ostatky svatých.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624550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27784" y="332656"/>
            <a:ext cx="3694184" cy="841248"/>
          </a:xfrm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Pražský hrad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Velké změny se dotkly také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Pražského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hradu.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Nechal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upravit královský palác a pokračoval ve stavbě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Svatovítské katedrály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 kaplí sv. Václava. 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Do nově vybudované královské hrobky byly převezeny ostatky českých králů i církevních hodnostářů.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9012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effectLst/>
                <a:latin typeface="Algerian" pitchFamily="82" charset="0"/>
                <a:cs typeface="Times New Roman" pitchFamily="18" charset="0"/>
              </a:rPr>
              <a:t>Chrám svatého </a:t>
            </a:r>
            <a:r>
              <a:rPr lang="cs-CZ" dirty="0" err="1">
                <a:effectLst/>
                <a:latin typeface="Algerian" pitchFamily="82" charset="0"/>
                <a:cs typeface="Times New Roman" pitchFamily="18" charset="0"/>
              </a:rPr>
              <a:t>víta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Katedrála sv. Víta je největším a nejvýznamnějším pražským chrámem. Kromě bohoslužeb se zde odehrávaly i korunovace českých králů a královen. Je místem uložení ostatků svatých zemských patronů, panovníků, šlechticů a arcibiskupů. Bronzové dveře této nádherné památky jsou zdobeny reliéfy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výjevy z minulosti chrámu a ze života sv. Víta.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7338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3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88840"/>
            <a:ext cx="4848709" cy="323247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412776"/>
            <a:ext cx="3123393" cy="441721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90872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lgerian" pitchFamily="82" charset="0"/>
              </a:rPr>
              <a:t>Chrám Svatého Víta</a:t>
            </a:r>
            <a:endParaRPr lang="cs-CZ" sz="28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1225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267744" y="332656"/>
            <a:ext cx="4824536" cy="838200"/>
          </a:xfrm>
        </p:spPr>
        <p:txBody>
          <a:bodyPr>
            <a:normAutofit/>
          </a:bodyPr>
          <a:lstStyle/>
          <a:p>
            <a:pPr algn="ctr"/>
            <a:r>
              <a:rPr lang="cs-CZ" dirty="0">
                <a:effectLst/>
                <a:latin typeface="Algerian" pitchFamily="82" charset="0"/>
                <a:cs typeface="Times New Roman" pitchFamily="18" charset="0"/>
              </a:rPr>
              <a:t>Karlštejn</a:t>
            </a:r>
            <a:endParaRPr lang="cs-CZ" dirty="0">
              <a:effectLst/>
              <a:latin typeface="Algerian" pitchFamily="82" charset="0"/>
            </a:endParaRPr>
          </a:p>
        </p:txBody>
      </p:sp>
      <p:pic>
        <p:nvPicPr>
          <p:cNvPr id="1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44824"/>
            <a:ext cx="6395940" cy="4338116"/>
          </a:xfrm>
        </p:spPr>
      </p:pic>
    </p:spTree>
    <p:extLst>
      <p:ext uri="{BB962C8B-B14F-4D97-AF65-F5344CB8AC3E}">
        <p14:creationId xmlns:p14="http://schemas.microsoft.com/office/powerpoint/2010/main" val="10254622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841248"/>
          </a:xfrm>
        </p:spPr>
        <p:txBody>
          <a:bodyPr/>
          <a:lstStyle/>
          <a:p>
            <a:pPr algn="ctr"/>
            <a:r>
              <a:rPr lang="cs-CZ" dirty="0" smtClean="0">
                <a:effectLst/>
                <a:latin typeface="Algerian" pitchFamily="82" charset="0"/>
                <a:cs typeface="Times New Roman" pitchFamily="18" charset="0"/>
              </a:rPr>
              <a:t>Karlův </a:t>
            </a:r>
            <a:r>
              <a:rPr lang="cs-CZ" dirty="0">
                <a:effectLst/>
                <a:latin typeface="Algerian" pitchFamily="82" charset="0"/>
                <a:cs typeface="Times New Roman" pitchFamily="18" charset="0"/>
              </a:rPr>
              <a:t>most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34752" y="1628800"/>
            <a:ext cx="4191000" cy="3052936"/>
          </a:xfrm>
        </p:spPr>
        <p:txBody>
          <a:bodyPr>
            <a:noAutofit/>
          </a:bodyPr>
          <a:lstStyle/>
          <a:p>
            <a:pPr>
              <a:buClrTx/>
              <a:buSzPct val="100000"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místě bývalého Juditina mostu, spojujícího Staré a Menší Město pražské, byl postaven nový kamenný most se dvěma věžemi; na Staroměstské jsou dodnes k vidění sochy Karla IV. a jeho syna Václava IV. v nadživotní velikosti. </a:t>
            </a:r>
          </a:p>
          <a:p>
            <a:pPr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200" dirty="0"/>
          </a:p>
        </p:txBody>
      </p:sp>
      <p:pic>
        <p:nvPicPr>
          <p:cNvPr id="6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992" y="1196752"/>
            <a:ext cx="4343400" cy="3269395"/>
          </a:xfrm>
        </p:spPr>
      </p:pic>
      <p:sp>
        <p:nvSpPr>
          <p:cNvPr id="7" name="TextovéPole 6"/>
          <p:cNvSpPr txBox="1"/>
          <p:nvPr/>
        </p:nvSpPr>
        <p:spPr>
          <a:xfrm>
            <a:off x="0" y="4581128"/>
            <a:ext cx="882047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Základní kámen byl údajně na radu astrologů položen roku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1357.  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července v 5.31 ráno. 135797531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 asi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úžasně astrologicky výhodné číslo. Po obou jeho stranách je rozmístěno 30 soch a sousoší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světců.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1578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0"/>
            <a:ext cx="604867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548680"/>
            <a:ext cx="14686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KARLŮV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MOST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281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87824" y="260648"/>
            <a:ext cx="3312368" cy="841248"/>
          </a:xfrm>
        </p:spPr>
        <p:txBody>
          <a:bodyPr/>
          <a:lstStyle/>
          <a:p>
            <a:r>
              <a:rPr lang="cs-CZ" dirty="0" smtClean="0">
                <a:effectLst/>
                <a:latin typeface="Algerian" pitchFamily="82" charset="0"/>
              </a:rPr>
              <a:t>Otec vlasti</a:t>
            </a:r>
            <a:endParaRPr lang="cs-CZ" dirty="0">
              <a:effectLst/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457200" y="1125538"/>
            <a:ext cx="8686800" cy="547211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Neobvyklou stavbou z této doby je tzv. hladová zeď na Petříně, kterou prý dal Karel stavět proto, aby zajistil v době hladomoru práci lidem, kteří neměli jiné prostředky ke své obživě.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zřejmé, že Karel věnoval Českému království, které považoval za jádro svého rodového panství, stěžejní pozornost, a proto mu bývá někdy vytýkáno z německé strany, že byl "Čechům otcem, svaté Římské říši otčímem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".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4430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24744"/>
            <a:ext cx="8686800" cy="8382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ILUSTRACE </a:t>
            </a:r>
            <a:r>
              <a:rPr lang="cs-CZ" sz="2800" dirty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byly čerpány z internetových stránek:</a:t>
            </a:r>
            <a:endParaRPr lang="cs-CZ" sz="28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32037"/>
            <a:ext cx="8712968" cy="426531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solidFill>
                  <a:schemeClr val="tx1"/>
                </a:solidFill>
              </a:rPr>
              <a:t>http://</a:t>
            </a:r>
            <a:r>
              <a:rPr lang="cs-CZ" sz="2400" dirty="0" smtClean="0">
                <a:solidFill>
                  <a:schemeClr val="tx1"/>
                </a:solidFill>
              </a:rPr>
              <a:t>gop.pilsedu.cz:8080/redakcni_systemy/wiki/images/b/bd/Kareliv.gif, 22.03. 2012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solidFill>
                  <a:schemeClr val="tx1"/>
                </a:solidFill>
              </a:rPr>
              <a:t>http://</a:t>
            </a:r>
            <a:r>
              <a:rPr lang="cs-CZ" sz="2400" dirty="0" smtClean="0">
                <a:solidFill>
                  <a:schemeClr val="tx1"/>
                </a:solidFill>
              </a:rPr>
              <a:t>i3.cn.cz/14/1189683361_</a:t>
            </a:r>
            <a:r>
              <a:rPr lang="cs-CZ" sz="2400" dirty="0" err="1" smtClean="0">
                <a:solidFill>
                  <a:schemeClr val="tx1"/>
                </a:solidFill>
              </a:rPr>
              <a:t>karluv</a:t>
            </a:r>
            <a:r>
              <a:rPr lang="cs-CZ" sz="2400" dirty="0" smtClean="0">
                <a:solidFill>
                  <a:schemeClr val="tx1"/>
                </a:solidFill>
              </a:rPr>
              <a:t>-most5.jpg, 22.03. 2012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solidFill>
                  <a:schemeClr val="tx1"/>
                </a:solidFill>
              </a:rPr>
              <a:t>http://</a:t>
            </a:r>
            <a:r>
              <a:rPr lang="cs-CZ" sz="2400" dirty="0" smtClean="0">
                <a:solidFill>
                  <a:schemeClr val="tx1"/>
                </a:solidFill>
              </a:rPr>
              <a:t>i.lidovky.</a:t>
            </a:r>
            <a:r>
              <a:rPr lang="cs-CZ" sz="2400" dirty="0" err="1" smtClean="0">
                <a:solidFill>
                  <a:schemeClr val="tx1"/>
                </a:solidFill>
              </a:rPr>
              <a:t>cz</a:t>
            </a:r>
            <a:r>
              <a:rPr lang="cs-CZ" sz="2400" dirty="0" smtClean="0">
                <a:solidFill>
                  <a:schemeClr val="tx1"/>
                </a:solidFill>
              </a:rPr>
              <a:t>/11/041/</a:t>
            </a:r>
            <a:r>
              <a:rPr lang="cs-CZ" sz="2400" dirty="0" err="1" smtClean="0">
                <a:solidFill>
                  <a:schemeClr val="tx1"/>
                </a:solidFill>
              </a:rPr>
              <a:t>lngal</a:t>
            </a:r>
            <a:r>
              <a:rPr lang="cs-CZ" sz="2400" dirty="0" smtClean="0">
                <a:solidFill>
                  <a:schemeClr val="tx1"/>
                </a:solidFill>
              </a:rPr>
              <a:t>/GLU3a2c09_</a:t>
            </a:r>
            <a:r>
              <a:rPr lang="cs-CZ" sz="2400" dirty="0" err="1" smtClean="0">
                <a:solidFill>
                  <a:schemeClr val="tx1"/>
                </a:solidFill>
              </a:rPr>
              <a:t>karlstejn.jpg</a:t>
            </a:r>
            <a:r>
              <a:rPr lang="cs-CZ" sz="2400" dirty="0" smtClean="0">
                <a:solidFill>
                  <a:schemeClr val="tx1"/>
                </a:solidFill>
              </a:rPr>
              <a:t>  22.03. 2012</a:t>
            </a:r>
            <a:endParaRPr lang="cs-CZ" sz="2400" dirty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Foto Chrám Svatého Víta a Karlův most </a:t>
            </a:r>
            <a:r>
              <a:rPr lang="cs-CZ" sz="2400" dirty="0">
                <a:solidFill>
                  <a:schemeClr val="tx1"/>
                </a:solidFill>
              </a:rPr>
              <a:t>Angela Doubravová</a:t>
            </a:r>
          </a:p>
        </p:txBody>
      </p:sp>
    </p:spTree>
    <p:extLst>
      <p:ext uri="{BB962C8B-B14F-4D97-AF65-F5344CB8AC3E}">
        <p14:creationId xmlns:p14="http://schemas.microsoft.com/office/powerpoint/2010/main" val="8910593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2481</TotalTime>
  <Words>940</Words>
  <Application>Microsoft Office PowerPoint</Application>
  <PresentationFormat>Předvádění na obrazovce (4:3)</PresentationFormat>
  <Paragraphs>73</Paragraphs>
  <Slides>16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Karel iv. (Otec vlasti)</vt:lpstr>
      <vt:lpstr>Prezentace aplikace PowerPoint</vt:lpstr>
      <vt:lpstr>Počátek vlády karla iv.</vt:lpstr>
      <vt:lpstr>Císař karel iv.</vt:lpstr>
      <vt:lpstr>Svatováclavská koruna, jablko a žezlo</vt:lpstr>
      <vt:lpstr>Manželky Karla IV.</vt:lpstr>
      <vt:lpstr>Významné stavby</vt:lpstr>
      <vt:lpstr>Pražský hrad</vt:lpstr>
      <vt:lpstr>Chrám svatého víta</vt:lpstr>
      <vt:lpstr>Prezentace aplikace PowerPoint</vt:lpstr>
      <vt:lpstr>Karlštejn</vt:lpstr>
      <vt:lpstr>Karlův most</vt:lpstr>
      <vt:lpstr>Prezentace aplikace PowerPoint</vt:lpstr>
      <vt:lpstr>Otec vlasti</vt:lpstr>
      <vt:lpstr>ILUSTRACE byly čerpány z internetových stránek: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učitel</cp:lastModifiedBy>
  <cp:revision>199</cp:revision>
  <dcterms:created xsi:type="dcterms:W3CDTF">2003-11-26T11:59:29Z</dcterms:created>
  <dcterms:modified xsi:type="dcterms:W3CDTF">2012-08-02T16:24:53Z</dcterms:modified>
</cp:coreProperties>
</file>