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1" r:id="rId2"/>
    <p:sldId id="290" r:id="rId3"/>
    <p:sldId id="257" r:id="rId4"/>
    <p:sldId id="258" r:id="rId5"/>
    <p:sldId id="259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34EAF12-3E27-4C08-8502-13774A49273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4B1AAD3-EB87-4706-AB30-F9D3437A8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18.xml"/><Relationship Id="rId18" Type="http://schemas.openxmlformats.org/officeDocument/2006/relationships/slide" Target="slide23.xml"/><Relationship Id="rId26" Type="http://schemas.openxmlformats.org/officeDocument/2006/relationships/slide" Target="slide31.xml"/><Relationship Id="rId3" Type="http://schemas.openxmlformats.org/officeDocument/2006/relationships/slide" Target="slide6.xml"/><Relationship Id="rId21" Type="http://schemas.openxmlformats.org/officeDocument/2006/relationships/slide" Target="slide26.xml"/><Relationship Id="rId7" Type="http://schemas.openxmlformats.org/officeDocument/2006/relationships/slide" Target="slide12.xml"/><Relationship Id="rId12" Type="http://schemas.openxmlformats.org/officeDocument/2006/relationships/slide" Target="slide17.xml"/><Relationship Id="rId17" Type="http://schemas.openxmlformats.org/officeDocument/2006/relationships/slide" Target="slide22.xml"/><Relationship Id="rId25" Type="http://schemas.openxmlformats.org/officeDocument/2006/relationships/slide" Target="slide30.xml"/><Relationship Id="rId2" Type="http://schemas.openxmlformats.org/officeDocument/2006/relationships/slide" Target="slide5.xml"/><Relationship Id="rId16" Type="http://schemas.openxmlformats.org/officeDocument/2006/relationships/slide" Target="slide21.xml"/><Relationship Id="rId20" Type="http://schemas.openxmlformats.org/officeDocument/2006/relationships/slide" Target="slide25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1.xml"/><Relationship Id="rId11" Type="http://schemas.openxmlformats.org/officeDocument/2006/relationships/slide" Target="slide16.xml"/><Relationship Id="rId24" Type="http://schemas.openxmlformats.org/officeDocument/2006/relationships/slide" Target="slide29.xml"/><Relationship Id="rId5" Type="http://schemas.openxmlformats.org/officeDocument/2006/relationships/slide" Target="slide10.xml"/><Relationship Id="rId15" Type="http://schemas.openxmlformats.org/officeDocument/2006/relationships/slide" Target="slide20.xml"/><Relationship Id="rId23" Type="http://schemas.openxmlformats.org/officeDocument/2006/relationships/slide" Target="slide28.xml"/><Relationship Id="rId10" Type="http://schemas.openxmlformats.org/officeDocument/2006/relationships/slide" Target="slide15.xml"/><Relationship Id="rId19" Type="http://schemas.openxmlformats.org/officeDocument/2006/relationships/slide" Target="slide24.xml"/><Relationship Id="rId4" Type="http://schemas.openxmlformats.org/officeDocument/2006/relationships/slide" Target="slide7.xml"/><Relationship Id="rId9" Type="http://schemas.openxmlformats.org/officeDocument/2006/relationships/slide" Target="slide14.xml"/><Relationship Id="rId14" Type="http://schemas.openxmlformats.org/officeDocument/2006/relationships/slide" Target="slide19.xml"/><Relationship Id="rId22" Type="http://schemas.openxmlformats.org/officeDocument/2006/relationships/slide" Target="slide2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85090184"/>
              </p:ext>
            </p:extLst>
          </p:nvPr>
        </p:nvGraphicFramePr>
        <p:xfrm>
          <a:off x="1096963" y="517525"/>
          <a:ext cx="6904037" cy="612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3" imgW="11089206" imgH="9825942" progId="Word.Document.8">
                  <p:embed/>
                </p:oleObj>
              </mc:Choice>
              <mc:Fallback>
                <p:oleObj name="Document" r:id="rId3" imgW="11089206" imgH="982594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6963" y="517525"/>
                        <a:ext cx="6904037" cy="612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684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Kvíz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 hidden="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545861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Šestiúhelník 15"/>
          <p:cNvSpPr/>
          <p:nvPr/>
        </p:nvSpPr>
        <p:spPr>
          <a:xfrm rot="5400000">
            <a:off x="3850776" y="33380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endParaRPr lang="cs-CZ" sz="2400" dirty="0"/>
          </a:p>
        </p:txBody>
      </p:sp>
      <p:sp>
        <p:nvSpPr>
          <p:cNvPr id="18" name="Šestiúhelník 17">
            <a:hlinkClick r:id="rId2" action="ppaction://hlinksldjump"/>
          </p:cNvPr>
          <p:cNvSpPr/>
          <p:nvPr/>
        </p:nvSpPr>
        <p:spPr>
          <a:xfrm rot="16200000">
            <a:off x="3418728" y="105388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1960" y="-387424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1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51920" y="1268760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21" name="Šestiúhelník 20">
            <a:hlinkClick r:id="rId3" action="ppaction://hlinksldjump"/>
          </p:cNvPr>
          <p:cNvSpPr/>
          <p:nvPr/>
        </p:nvSpPr>
        <p:spPr>
          <a:xfrm rot="5400000">
            <a:off x="4354832" y="105388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44" name="Šestiúhelník 43">
            <a:hlinkClick r:id="" action="ppaction://noaction"/>
          </p:cNvPr>
          <p:cNvSpPr/>
          <p:nvPr/>
        </p:nvSpPr>
        <p:spPr>
          <a:xfrm rot="16200000">
            <a:off x="3850776" y="184596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283968" y="2060848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5</a:t>
            </a:r>
          </a:p>
        </p:txBody>
      </p:sp>
      <p:sp>
        <p:nvSpPr>
          <p:cNvPr id="86" name="Šestiúhelník 85">
            <a:hlinkClick r:id="rId4" action="ppaction://hlinksldjump"/>
          </p:cNvPr>
          <p:cNvSpPr/>
          <p:nvPr/>
        </p:nvSpPr>
        <p:spPr>
          <a:xfrm rot="16200000">
            <a:off x="2986680" y="184596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8" name="Šestiúhelník 87">
            <a:hlinkClick r:id="" action="ppaction://noaction"/>
          </p:cNvPr>
          <p:cNvSpPr/>
          <p:nvPr/>
        </p:nvSpPr>
        <p:spPr>
          <a:xfrm rot="16200000">
            <a:off x="4786880" y="184596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5220072" y="2060848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6</a:t>
            </a:r>
          </a:p>
        </p:txBody>
      </p:sp>
      <p:sp>
        <p:nvSpPr>
          <p:cNvPr id="90" name="Šestiúhelník 89">
            <a:hlinkClick r:id="rId5" action="ppaction://hlinksldjump"/>
          </p:cNvPr>
          <p:cNvSpPr/>
          <p:nvPr/>
        </p:nvSpPr>
        <p:spPr>
          <a:xfrm rot="16200000">
            <a:off x="2482624" y="263805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2915816" y="285293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7</a:t>
            </a:r>
          </a:p>
        </p:txBody>
      </p:sp>
      <p:sp>
        <p:nvSpPr>
          <p:cNvPr id="92" name="Šestiúhelník 91">
            <a:hlinkClick r:id="rId6" action="ppaction://hlinksldjump"/>
          </p:cNvPr>
          <p:cNvSpPr/>
          <p:nvPr/>
        </p:nvSpPr>
        <p:spPr>
          <a:xfrm rot="16200000">
            <a:off x="3418728" y="263805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3851920" y="285293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8</a:t>
            </a:r>
          </a:p>
        </p:txBody>
      </p:sp>
      <p:sp>
        <p:nvSpPr>
          <p:cNvPr id="94" name="Šestiúhelník 93">
            <a:hlinkClick r:id="rId7" action="ppaction://hlinksldjump"/>
          </p:cNvPr>
          <p:cNvSpPr/>
          <p:nvPr/>
        </p:nvSpPr>
        <p:spPr>
          <a:xfrm rot="16200000">
            <a:off x="4354832" y="263805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788024" y="285293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9</a:t>
            </a:r>
          </a:p>
        </p:txBody>
      </p:sp>
      <p:sp>
        <p:nvSpPr>
          <p:cNvPr id="96" name="Šestiúhelník 95">
            <a:hlinkClick r:id="rId8" action="ppaction://hlinksldjump"/>
          </p:cNvPr>
          <p:cNvSpPr/>
          <p:nvPr/>
        </p:nvSpPr>
        <p:spPr>
          <a:xfrm rot="16200000">
            <a:off x="5290936" y="263805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5436096" y="28529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98" name="Šestiúhelník 97">
            <a:hlinkClick r:id="rId9" action="ppaction://hlinksldjump"/>
          </p:cNvPr>
          <p:cNvSpPr/>
          <p:nvPr/>
        </p:nvSpPr>
        <p:spPr>
          <a:xfrm rot="16200000">
            <a:off x="2050576" y="343014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2267744" y="371703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11</a:t>
            </a:r>
            <a:endParaRPr lang="cs-CZ" sz="2400" dirty="0"/>
          </a:p>
        </p:txBody>
      </p:sp>
      <p:sp>
        <p:nvSpPr>
          <p:cNvPr id="100" name="Šestiúhelník 99">
            <a:hlinkClick r:id="rId10" action="ppaction://hlinksldjump"/>
          </p:cNvPr>
          <p:cNvSpPr/>
          <p:nvPr/>
        </p:nvSpPr>
        <p:spPr>
          <a:xfrm rot="16200000">
            <a:off x="2986680" y="343014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3131840" y="364502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102" name="Šestiúhelník 101">
            <a:hlinkClick r:id="rId11" action="ppaction://hlinksldjump"/>
          </p:cNvPr>
          <p:cNvSpPr/>
          <p:nvPr/>
        </p:nvSpPr>
        <p:spPr>
          <a:xfrm rot="16200000">
            <a:off x="3922784" y="343014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4139952" y="364502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13</a:t>
            </a:r>
            <a:endParaRPr lang="cs-CZ" sz="2400" dirty="0"/>
          </a:p>
        </p:txBody>
      </p:sp>
      <p:sp>
        <p:nvSpPr>
          <p:cNvPr id="106" name="Šestiúhelník 105">
            <a:hlinkClick r:id="rId12" action="ppaction://hlinksldjump"/>
          </p:cNvPr>
          <p:cNvSpPr/>
          <p:nvPr/>
        </p:nvSpPr>
        <p:spPr>
          <a:xfrm rot="16200000">
            <a:off x="4786880" y="343014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4932040" y="364502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14</a:t>
            </a:r>
            <a:endParaRPr lang="cs-CZ" sz="2400" dirty="0"/>
          </a:p>
        </p:txBody>
      </p:sp>
      <p:sp>
        <p:nvSpPr>
          <p:cNvPr id="108" name="Šestiúhelník 107">
            <a:hlinkClick r:id="rId13" action="ppaction://hlinksldjump"/>
          </p:cNvPr>
          <p:cNvSpPr/>
          <p:nvPr/>
        </p:nvSpPr>
        <p:spPr>
          <a:xfrm rot="16200000">
            <a:off x="5650976" y="3430144"/>
            <a:ext cx="1132712" cy="98640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5940152" y="364502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15</a:t>
            </a:r>
            <a:endParaRPr lang="cs-CZ" sz="2400" dirty="0"/>
          </a:p>
        </p:txBody>
      </p:sp>
      <p:sp>
        <p:nvSpPr>
          <p:cNvPr id="110" name="Šestiúhelník 109">
            <a:hlinkClick r:id="rId14" action="ppaction://hlinksldjump"/>
          </p:cNvPr>
          <p:cNvSpPr/>
          <p:nvPr/>
        </p:nvSpPr>
        <p:spPr>
          <a:xfrm rot="16200000">
            <a:off x="1618528" y="42222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1835696" y="450912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16</a:t>
            </a:r>
            <a:endParaRPr lang="cs-CZ" sz="2400" dirty="0"/>
          </a:p>
        </p:txBody>
      </p:sp>
      <p:sp>
        <p:nvSpPr>
          <p:cNvPr id="112" name="Šestiúhelník 111">
            <a:hlinkClick r:id="rId15" action="ppaction://hlinksldjump"/>
          </p:cNvPr>
          <p:cNvSpPr/>
          <p:nvPr/>
        </p:nvSpPr>
        <p:spPr>
          <a:xfrm rot="16200000">
            <a:off x="2482624" y="42222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2771800" y="443711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17</a:t>
            </a:r>
            <a:endParaRPr lang="cs-CZ" sz="2400" dirty="0"/>
          </a:p>
        </p:txBody>
      </p:sp>
      <p:sp>
        <p:nvSpPr>
          <p:cNvPr id="114" name="Šestiúhelník 113">
            <a:hlinkClick r:id="rId16" action="ppaction://hlinksldjump"/>
          </p:cNvPr>
          <p:cNvSpPr/>
          <p:nvPr/>
        </p:nvSpPr>
        <p:spPr>
          <a:xfrm rot="16200000">
            <a:off x="3418728" y="42222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3563888" y="443711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18</a:t>
            </a:r>
            <a:endParaRPr lang="cs-CZ" sz="2400" dirty="0"/>
          </a:p>
        </p:txBody>
      </p:sp>
      <p:sp>
        <p:nvSpPr>
          <p:cNvPr id="116" name="Šestiúhelník 115">
            <a:hlinkClick r:id="rId17" action="ppaction://hlinksldjump"/>
          </p:cNvPr>
          <p:cNvSpPr/>
          <p:nvPr/>
        </p:nvSpPr>
        <p:spPr>
          <a:xfrm rot="16200000">
            <a:off x="4354832" y="42222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4572000" y="443711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19</a:t>
            </a:r>
            <a:endParaRPr lang="cs-CZ" sz="2400" dirty="0"/>
          </a:p>
        </p:txBody>
      </p:sp>
      <p:sp>
        <p:nvSpPr>
          <p:cNvPr id="118" name="Šestiúhelník 117">
            <a:hlinkClick r:id="rId18" action="ppaction://hlinksldjump"/>
          </p:cNvPr>
          <p:cNvSpPr/>
          <p:nvPr/>
        </p:nvSpPr>
        <p:spPr>
          <a:xfrm rot="16200000">
            <a:off x="5218928" y="42222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5436096" y="450912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120" name="Šestiúhelník 119">
            <a:hlinkClick r:id="rId19" action="ppaction://hlinksldjump"/>
          </p:cNvPr>
          <p:cNvSpPr/>
          <p:nvPr/>
        </p:nvSpPr>
        <p:spPr>
          <a:xfrm rot="16200000">
            <a:off x="6155032" y="429424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6372200" y="450912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21</a:t>
            </a:r>
            <a:endParaRPr lang="cs-CZ" sz="2400" dirty="0"/>
          </a:p>
        </p:txBody>
      </p:sp>
      <p:sp>
        <p:nvSpPr>
          <p:cNvPr id="122" name="Šestiúhelník 121">
            <a:hlinkClick r:id="rId20" action="ppaction://hlinksldjump"/>
          </p:cNvPr>
          <p:cNvSpPr/>
          <p:nvPr/>
        </p:nvSpPr>
        <p:spPr>
          <a:xfrm rot="16200000">
            <a:off x="1186480" y="508632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1403648" y="514922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22</a:t>
            </a:r>
            <a:endParaRPr lang="cs-CZ" sz="2400" dirty="0"/>
          </a:p>
        </p:txBody>
      </p:sp>
      <p:sp>
        <p:nvSpPr>
          <p:cNvPr id="124" name="Šestiúhelník 123">
            <a:hlinkClick r:id="rId21" action="ppaction://hlinksldjump"/>
          </p:cNvPr>
          <p:cNvSpPr/>
          <p:nvPr/>
        </p:nvSpPr>
        <p:spPr>
          <a:xfrm rot="16200000">
            <a:off x="2050576" y="508632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2267744" y="515719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23</a:t>
            </a:r>
            <a:endParaRPr lang="cs-CZ" sz="2400" dirty="0"/>
          </a:p>
        </p:txBody>
      </p:sp>
      <p:sp>
        <p:nvSpPr>
          <p:cNvPr id="128" name="Šestiúhelník 127">
            <a:hlinkClick r:id="rId22" action="ppaction://hlinksldjump"/>
          </p:cNvPr>
          <p:cNvSpPr/>
          <p:nvPr/>
        </p:nvSpPr>
        <p:spPr>
          <a:xfrm rot="16200000">
            <a:off x="2914672" y="501432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3131840" y="514922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24</a:t>
            </a:r>
            <a:endParaRPr lang="cs-CZ" sz="2400" dirty="0"/>
          </a:p>
        </p:txBody>
      </p:sp>
      <p:sp>
        <p:nvSpPr>
          <p:cNvPr id="130" name="Šestiúhelník 129">
            <a:hlinkClick r:id="rId23" action="ppaction://hlinksldjump"/>
          </p:cNvPr>
          <p:cNvSpPr/>
          <p:nvPr/>
        </p:nvSpPr>
        <p:spPr>
          <a:xfrm rot="16200000">
            <a:off x="3850776" y="501432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4067944" y="515719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25</a:t>
            </a:r>
            <a:endParaRPr lang="cs-CZ" sz="2400" dirty="0"/>
          </a:p>
        </p:txBody>
      </p:sp>
      <p:sp>
        <p:nvSpPr>
          <p:cNvPr id="132" name="Šestiúhelník 131">
            <a:hlinkClick r:id="rId24" action="ppaction://hlinksldjump"/>
          </p:cNvPr>
          <p:cNvSpPr/>
          <p:nvPr/>
        </p:nvSpPr>
        <p:spPr>
          <a:xfrm rot="16200000">
            <a:off x="4786880" y="508632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5004048" y="522920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26</a:t>
            </a:r>
            <a:endParaRPr lang="cs-CZ" sz="2400" dirty="0"/>
          </a:p>
        </p:txBody>
      </p:sp>
      <p:sp>
        <p:nvSpPr>
          <p:cNvPr id="134" name="Šestiúhelník 133">
            <a:hlinkClick r:id="rId25" action="ppaction://hlinksldjump"/>
          </p:cNvPr>
          <p:cNvSpPr/>
          <p:nvPr/>
        </p:nvSpPr>
        <p:spPr>
          <a:xfrm rot="16200000">
            <a:off x="5650976" y="508632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35" name="TextovéPole 134"/>
          <p:cNvSpPr txBox="1"/>
          <p:nvPr/>
        </p:nvSpPr>
        <p:spPr>
          <a:xfrm>
            <a:off x="5940152" y="515719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27</a:t>
            </a:r>
            <a:endParaRPr lang="cs-CZ" sz="2400" dirty="0"/>
          </a:p>
        </p:txBody>
      </p:sp>
      <p:sp>
        <p:nvSpPr>
          <p:cNvPr id="136" name="Šestiúhelník 135">
            <a:hlinkClick r:id="rId26" action="ppaction://hlinksldjump"/>
          </p:cNvPr>
          <p:cNvSpPr/>
          <p:nvPr/>
        </p:nvSpPr>
        <p:spPr>
          <a:xfrm rot="16200000">
            <a:off x="6515072" y="508632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6804248" y="514922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28</a:t>
            </a:r>
            <a:endParaRPr lang="cs-CZ" sz="2400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4355976" y="404664"/>
            <a:ext cx="72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4644008" y="119675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3419872" y="2132856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Co je klubový talíř, kdy se používá?</a:t>
            </a:r>
            <a:endParaRPr lang="cs-CZ" sz="3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to talíř základní, používá se při slavnostních tabulích a zůstává na stole hosta po celou dobu konzumace menu, sklízí se před podáváním kávy.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čeho se skládá dezertní příbor a k čemu se používá?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Skládá se z dezertní vidličky a dezertního nože, používá se ke konzumaci studených předkrmů, </a:t>
            </a:r>
            <a:r>
              <a:rPr lang="cs-CZ" dirty="0" smtClean="0"/>
              <a:t>sýrů. 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6" name="Nadpis 2"/>
          <p:cNvSpPr txBox="1">
            <a:spLocks/>
          </p:cNvSpPr>
          <p:nvPr/>
        </p:nvSpPr>
        <p:spPr>
          <a:xfrm>
            <a:off x="827584" y="2348880"/>
            <a:ext cx="7772400" cy="1828800"/>
          </a:xfrm>
          <a:prstGeom prst="rect">
            <a:avLst/>
          </a:prstGeom>
        </p:spPr>
        <p:txBody>
          <a:bodyPr vert="horz" lIns="45720" rIns="45720" bIns="45720" anchor="b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5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čeho se skládá a k čemu se používá moučníkový příbor?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Skládá se z dezertní vidličky a dezertní lžíce a používá se k servisu teplých  </a:t>
            </a:r>
            <a:r>
              <a:rPr lang="cs-CZ" dirty="0" smtClean="0"/>
              <a:t>moučníků.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čeho se skládá a k čemu se používá koktejlový </a:t>
            </a:r>
            <a:r>
              <a:rPr lang="cs-CZ" dirty="0" smtClean="0"/>
              <a:t>příbor?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Skládá se z moučníkové vidličky a kávové lžičky a používá se k předkrmovým koktejlům a pohárům s velkými kusy </a:t>
            </a:r>
            <a:r>
              <a:rPr lang="cs-CZ" dirty="0" smtClean="0"/>
              <a:t>ovoce.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Překládací příbor – složení, </a:t>
            </a:r>
            <a:r>
              <a:rPr lang="cs-CZ" dirty="0" smtClean="0"/>
              <a:t>použití?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Skládá se z polévkové lžíce a masové vidličky, používá se k překládání </a:t>
            </a:r>
            <a:r>
              <a:rPr lang="cs-CZ" dirty="0" smtClean="0"/>
              <a:t>pokrmů.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</a:t>
            </a:r>
            <a:r>
              <a:rPr lang="cs-CZ" dirty="0" err="1" smtClean="0"/>
              <a:t>gloš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Patří mezi pomocný inventář a je používán pro zakrytí pokrmů při servisu. Brání úniku vůně z pokrmu a </a:t>
            </a:r>
            <a:r>
              <a:rPr lang="cs-CZ" dirty="0" smtClean="0"/>
              <a:t>chladnutí.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</a:t>
            </a:r>
            <a:r>
              <a:rPr lang="cs-CZ" dirty="0" smtClean="0"/>
              <a:t>tubus?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 err="1" smtClean="0"/>
              <a:t>termoizolační</a:t>
            </a:r>
            <a:r>
              <a:rPr lang="cs-CZ" dirty="0" smtClean="0"/>
              <a:t> obal nebo pouzdro na udržení správné teploty při servisu lahvových </a:t>
            </a:r>
            <a:r>
              <a:rPr lang="cs-CZ" dirty="0" smtClean="0"/>
              <a:t>vín.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</a:t>
            </a:r>
            <a:r>
              <a:rPr lang="cs-CZ" dirty="0" smtClean="0"/>
              <a:t>menážka?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Přenosný soubor dochucovacích </a:t>
            </a:r>
            <a:r>
              <a:rPr lang="cs-CZ" dirty="0" smtClean="0"/>
              <a:t>prostředků.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 ubrus budeme potřebovat na stůl o rozměrech 80 x 120 </a:t>
            </a:r>
            <a:r>
              <a:rPr lang="cs-CZ" dirty="0" smtClean="0"/>
              <a:t>cm?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Ubrus o rozměrech 140 x 180 </a:t>
            </a:r>
            <a:r>
              <a:rPr lang="cs-CZ" dirty="0" smtClean="0"/>
              <a:t>cm.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Vysvětli pojem </a:t>
            </a:r>
            <a:r>
              <a:rPr lang="cs-CZ" dirty="0" err="1" smtClean="0"/>
              <a:t>coffeebreak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Přestávka s </a:t>
            </a:r>
            <a:r>
              <a:rPr lang="cs-CZ" dirty="0" smtClean="0"/>
              <a:t>občerstvením.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</a:t>
            </a:r>
            <a:r>
              <a:rPr lang="cs-CZ" dirty="0" err="1" smtClean="0"/>
              <a:t>keridon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Servírovací </a:t>
            </a:r>
            <a:r>
              <a:rPr lang="cs-CZ" dirty="0" smtClean="0"/>
              <a:t>stolek.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znamená slovo degustace?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Ochutnávání.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Vysvětli pojem </a:t>
            </a:r>
            <a:r>
              <a:rPr lang="cs-CZ" dirty="0" smtClean="0"/>
              <a:t>dekantování?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Přelévání vín do </a:t>
            </a:r>
            <a:r>
              <a:rPr lang="cs-CZ" dirty="0" smtClean="0"/>
              <a:t>karaf.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 čemu se používá </a:t>
            </a:r>
            <a:r>
              <a:rPr lang="cs-CZ" dirty="0" err="1" smtClean="0"/>
              <a:t>režon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 ohřívání inventáře.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 čemu se používá </a:t>
            </a:r>
            <a:r>
              <a:rPr lang="cs-CZ" dirty="0" err="1" smtClean="0"/>
              <a:t>gratinka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 zapékání </a:t>
            </a:r>
            <a:r>
              <a:rPr lang="cs-CZ" dirty="0" smtClean="0"/>
              <a:t>pokrmů.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šejkr?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Dvou nebo třídílná nádoba na míšení nápojů.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znamená temperování?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Úprava teploty na požadovanou </a:t>
            </a:r>
            <a:r>
              <a:rPr lang="cs-CZ" dirty="0" smtClean="0"/>
              <a:t>hodnotu.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molton?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Podložka pod ubrus, brání klouzání ubrusu a tlumí nárazy </a:t>
            </a:r>
            <a:r>
              <a:rPr lang="cs-CZ" dirty="0" smtClean="0"/>
              <a:t>inventáře.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</a:t>
            </a:r>
            <a:r>
              <a:rPr lang="cs-CZ" dirty="0" err="1" smtClean="0"/>
              <a:t>napron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Menší ubrus zvýrazňující tabuli.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menu?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Pevná sestava pokrmů doplněná vhodnými nápoji používaná k určité příležitosti.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</a:t>
            </a:r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Jednoduché – 3 chody</a:t>
            </a:r>
          </a:p>
          <a:p>
            <a:r>
              <a:rPr lang="cs-CZ" dirty="0" smtClean="0"/>
              <a:t>Složité – 4 – 5 chodů</a:t>
            </a:r>
          </a:p>
          <a:p>
            <a:r>
              <a:rPr lang="cs-CZ" dirty="0" smtClean="0"/>
              <a:t>Slavnostní 6 a více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Vysvětli pojem aperitiv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Nápoj před jídlem, první nápoj v </a:t>
            </a:r>
            <a:r>
              <a:rPr lang="cs-CZ" dirty="0" smtClean="0"/>
              <a:t>menu.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Vyjmenuj systémy obsluhy.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Vrchního číšníka</a:t>
            </a:r>
            <a:r>
              <a:rPr lang="cs-CZ" dirty="0" smtClean="0"/>
              <a:t>, rajonový </a:t>
            </a:r>
            <a:r>
              <a:rPr lang="cs-CZ" dirty="0" smtClean="0"/>
              <a:t>systém, francouzský systém</a:t>
            </a:r>
            <a:r>
              <a:rPr lang="cs-CZ" dirty="0" smtClean="0"/>
              <a:t>, etážový systém.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Vyjmenuj způsoby obsluhy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Restaurační, francouzský, anglický způsob.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které ruce nosíme veškerý inventář při obsluze?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 ruce levé.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předměty patří mezi malý stolní inventář?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Vázičky na květiny, popelníky</a:t>
            </a:r>
            <a:r>
              <a:rPr lang="cs-CZ" dirty="0" smtClean="0"/>
              <a:t>, sypátka</a:t>
            </a:r>
            <a:r>
              <a:rPr lang="cs-CZ" dirty="0" smtClean="0"/>
              <a:t>, menážky</a:t>
            </a:r>
            <a:r>
              <a:rPr lang="cs-CZ" dirty="0" smtClean="0"/>
              <a:t>, lahve </a:t>
            </a:r>
            <a:r>
              <a:rPr lang="cs-CZ" dirty="0" smtClean="0"/>
              <a:t>se studenými omáčkami, podložky pod nápoje.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Kdy se používá polévková lžíce?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 polévkám v hlubokém talíři a je součástí překládacího </a:t>
            </a:r>
            <a:r>
              <a:rPr lang="cs-CZ" dirty="0" smtClean="0"/>
              <a:t>příboru.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Funkce malého stolního inventáře.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Estetická, hygienická, informační, </a:t>
            </a:r>
            <a:r>
              <a:rPr lang="cs-CZ" dirty="0" smtClean="0"/>
              <a:t>gastronomická.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Použitá literatura a citace: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Není–</a:t>
            </a:r>
            <a:r>
              <a:rPr lang="cs-CZ" dirty="0" err="1" smtClean="0"/>
              <a:t>li</a:t>
            </a:r>
            <a:r>
              <a:rPr lang="cs-CZ" dirty="0" smtClean="0"/>
              <a:t> </a:t>
            </a:r>
            <a:r>
              <a:rPr lang="cs-CZ" dirty="0" smtClean="0"/>
              <a:t>uvedeno jinak je materiál dílem autorky podle učebních osnov odpovídajících ŠVP vyučovaných podle učebnice: SALAČ, Gustav. </a:t>
            </a:r>
            <a:r>
              <a:rPr lang="cs-CZ" i="1" dirty="0" smtClean="0"/>
              <a:t>stolničení</a:t>
            </a:r>
            <a:r>
              <a:rPr lang="cs-CZ" dirty="0" smtClean="0"/>
              <a:t>. Praha 1: Fortuna, 1996, ISBN 80-7168-333-7. 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299</TotalTime>
  <Words>530</Words>
  <Application>Microsoft Office PowerPoint</Application>
  <PresentationFormat>Předvádění na obrazovce (4:3)</PresentationFormat>
  <Paragraphs>91</Paragraphs>
  <Slides>32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Aspekt</vt:lpstr>
      <vt:lpstr>Document</vt:lpstr>
      <vt:lpstr>Prezentace aplikace PowerPoint</vt:lpstr>
      <vt:lpstr> Kvíz </vt:lpstr>
      <vt:lpstr>Prezentace aplikace PowerPoint</vt:lpstr>
      <vt:lpstr>Co je klubový talíř, kdy se používá?</vt:lpstr>
      <vt:lpstr>Z čeho se skládá dezertní příbor a k čemu se používá? </vt:lpstr>
      <vt:lpstr>Z čeho se skládá a k čemu se používá moučníkový příbor? </vt:lpstr>
      <vt:lpstr>Z čeho se skládá a k čemu se používá koktejlový příbor?</vt:lpstr>
      <vt:lpstr>Překládací příbor – složení, použití?</vt:lpstr>
      <vt:lpstr>Co je gloš?</vt:lpstr>
      <vt:lpstr>Co je tubus?</vt:lpstr>
      <vt:lpstr>Co je menážka?</vt:lpstr>
      <vt:lpstr>Jaký ubrus budeme potřebovat na stůl o rozměrech 80 x 120 cm?</vt:lpstr>
      <vt:lpstr>Vysvětli pojem coffeebreak?</vt:lpstr>
      <vt:lpstr>Co je keridon?</vt:lpstr>
      <vt:lpstr>Co znamená slovo degustace?</vt:lpstr>
      <vt:lpstr>Vysvětli pojem dekantování?</vt:lpstr>
      <vt:lpstr>K čemu se používá režon?</vt:lpstr>
      <vt:lpstr>K čemu se používá gratinka?</vt:lpstr>
      <vt:lpstr>Co je šejkr?</vt:lpstr>
      <vt:lpstr>Co znamená temperování?</vt:lpstr>
      <vt:lpstr>Co je molton?</vt:lpstr>
      <vt:lpstr>Co je napron?</vt:lpstr>
      <vt:lpstr>Co je menu?</vt:lpstr>
      <vt:lpstr>Druhy menu</vt:lpstr>
      <vt:lpstr>Vysvětli pojem aperitiv</vt:lpstr>
      <vt:lpstr>Vyjmenuj systémy obsluhy.</vt:lpstr>
      <vt:lpstr>Vyjmenuj způsoby obsluhy</vt:lpstr>
      <vt:lpstr>V které ruce nosíme veškerý inventář při obsluze?</vt:lpstr>
      <vt:lpstr>Které předměty patří mezi malý stolní inventář?</vt:lpstr>
      <vt:lpstr>Kdy se používá polévková lžíce?</vt:lpstr>
      <vt:lpstr>Funkce malého stolního inventáře.</vt:lpstr>
      <vt:lpstr>Použitá literatura a citace: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Kvíz</dc:title>
  <dc:creator>Valued eMachines Customer</dc:creator>
  <cp:lastModifiedBy>Martin a Lída</cp:lastModifiedBy>
  <cp:revision>38</cp:revision>
  <dcterms:created xsi:type="dcterms:W3CDTF">2012-07-18T11:52:53Z</dcterms:created>
  <dcterms:modified xsi:type="dcterms:W3CDTF">2012-09-03T19:49:40Z</dcterms:modified>
</cp:coreProperties>
</file>