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5" r:id="rId3"/>
    <p:sldId id="257" r:id="rId4"/>
    <p:sldId id="258" r:id="rId5"/>
    <p:sldId id="259" r:id="rId6"/>
    <p:sldId id="272" r:id="rId7"/>
    <p:sldId id="260" r:id="rId8"/>
    <p:sldId id="262" r:id="rId9"/>
    <p:sldId id="263" r:id="rId10"/>
    <p:sldId id="264" r:id="rId11"/>
    <p:sldId id="265" r:id="rId12"/>
    <p:sldId id="266" r:id="rId13"/>
    <p:sldId id="273" r:id="rId14"/>
    <p:sldId id="267" r:id="rId15"/>
    <p:sldId id="268" r:id="rId16"/>
    <p:sldId id="269" r:id="rId17"/>
    <p:sldId id="270" r:id="rId18"/>
    <p:sldId id="271" r:id="rId19"/>
    <p:sldId id="274" r:id="rId20"/>
    <p:sldId id="276" r:id="rId21"/>
    <p:sldId id="26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9900"/>
    <a:srgbClr val="F8F8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33539-FCFC-4011-89A5-1DF74DF0855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3573-74C3-455A-8E2F-EDAADBD20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113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33539-FCFC-4011-89A5-1DF74DF0855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3573-74C3-455A-8E2F-EDAADBD20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887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33539-FCFC-4011-89A5-1DF74DF0855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3573-74C3-455A-8E2F-EDAADBD20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497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33539-FCFC-4011-89A5-1DF74DF0855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3573-74C3-455A-8E2F-EDAADBD20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241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33539-FCFC-4011-89A5-1DF74DF0855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3573-74C3-455A-8E2F-EDAADBD20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563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33539-FCFC-4011-89A5-1DF74DF0855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3573-74C3-455A-8E2F-EDAADBD20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100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33539-FCFC-4011-89A5-1DF74DF0855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3573-74C3-455A-8E2F-EDAADBD20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908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33539-FCFC-4011-89A5-1DF74DF0855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3573-74C3-455A-8E2F-EDAADBD20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989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33539-FCFC-4011-89A5-1DF74DF0855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3573-74C3-455A-8E2F-EDAADBD20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664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33539-FCFC-4011-89A5-1DF74DF0855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3573-74C3-455A-8E2F-EDAADBD20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262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A33539-FCFC-4011-89A5-1DF74DF0855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3573-74C3-455A-8E2F-EDAADBD20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100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33539-FCFC-4011-89A5-1DF74DF0855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A73573-74C3-455A-8E2F-EDAADBD209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00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500">
              <a:srgbClr val="CCCCCC"/>
            </a:gs>
            <a:gs pos="9000">
              <a:schemeClr val="bg1">
                <a:lumMod val="75000"/>
              </a:schemeClr>
            </a:gs>
            <a:gs pos="66000">
              <a:srgbClr val="F8F8BA"/>
            </a:gs>
            <a:gs pos="100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STÁTY BENELUXU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2286000" y="2413338"/>
            <a:ext cx="495029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</a:t>
            </a:r>
            <a:r>
              <a:rPr lang="cs-CZ"/>
              <a:t>:  </a:t>
            </a:r>
            <a:r>
              <a:rPr lang="cs-CZ" smtClean="0"/>
              <a:t>VY_32_INOVACE_12_A_08_Státy </a:t>
            </a:r>
            <a:r>
              <a:rPr lang="cs-CZ" dirty="0" smtClean="0"/>
              <a:t>Beneluxu</a:t>
            </a:r>
            <a:endParaRPr lang="cs-CZ" dirty="0"/>
          </a:p>
          <a:p>
            <a:r>
              <a:rPr lang="cs-CZ" dirty="0"/>
              <a:t>Téma:   Vlastivěda - </a:t>
            </a:r>
            <a:r>
              <a:rPr lang="cs-CZ" dirty="0" smtClean="0"/>
              <a:t>Evropa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013176"/>
            <a:ext cx="5761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235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500">
              <a:srgbClr val="CCCCCC"/>
            </a:gs>
            <a:gs pos="9000">
              <a:schemeClr val="bg1">
                <a:lumMod val="75000"/>
              </a:schemeClr>
            </a:gs>
            <a:gs pos="66000">
              <a:srgbClr val="F8F8BA"/>
            </a:gs>
            <a:gs pos="100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8021710"/>
              </p:ext>
            </p:extLst>
          </p:nvPr>
        </p:nvGraphicFramePr>
        <p:xfrm>
          <a:off x="1259632" y="1268760"/>
          <a:ext cx="6834212" cy="3645747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21.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11. května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Státy Beneluxu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Velkovévodství,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království, poloha, povrch, vodstvo, průmysl, zemědělství, město.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19181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500">
              <a:srgbClr val="CCCCCC"/>
            </a:gs>
            <a:gs pos="9000">
              <a:schemeClr val="bg1">
                <a:lumMod val="75000"/>
              </a:schemeClr>
            </a:gs>
            <a:gs pos="66000">
              <a:srgbClr val="F8F8BA"/>
            </a:gs>
            <a:gs pos="100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VELKOVÉVODSTVÍ LUCEMBURSKÉ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</a:t>
            </a:r>
            <a:r>
              <a:rPr lang="cs-CZ" dirty="0" smtClean="0"/>
              <a:t>: Lucemburk</a:t>
            </a:r>
          </a:p>
          <a:p>
            <a:pPr marL="0" indent="0">
              <a:buNone/>
            </a:pPr>
            <a:r>
              <a:rPr lang="cs-CZ" b="1" dirty="0" smtClean="0"/>
              <a:t>Počet obyvatel</a:t>
            </a:r>
            <a:r>
              <a:rPr lang="cs-CZ" dirty="0" smtClean="0"/>
              <a:t>: 500 000</a:t>
            </a:r>
          </a:p>
          <a:p>
            <a:pPr marL="0" indent="0">
              <a:buNone/>
            </a:pPr>
            <a:r>
              <a:rPr lang="cs-CZ" b="1" dirty="0" smtClean="0"/>
              <a:t>Rozloha</a:t>
            </a:r>
            <a:r>
              <a:rPr lang="cs-CZ" dirty="0" smtClean="0"/>
              <a:t>: 2 586 km²</a:t>
            </a:r>
          </a:p>
          <a:p>
            <a:pPr marL="0" indent="0">
              <a:buNone/>
            </a:pPr>
            <a:r>
              <a:rPr lang="cs-CZ" b="1" dirty="0" smtClean="0"/>
              <a:t>Úřední jazyk</a:t>
            </a:r>
            <a:r>
              <a:rPr lang="cs-CZ" dirty="0" smtClean="0"/>
              <a:t>: lucemburština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- člen Evropské unie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3491880" y="188640"/>
            <a:ext cx="12616498" cy="8734499"/>
            <a:chOff x="3491880" y="188640"/>
            <a:chExt cx="12616498" cy="8734499"/>
          </a:xfrm>
        </p:grpSpPr>
        <p:pic>
          <p:nvPicPr>
            <p:cNvPr id="7" name="Picture 2" descr="C:\Users\Simona\Desktop\Barevné hotovo\Niz 3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30139" b="60972" l="19231" r="3355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188640"/>
              <a:ext cx="12616498" cy="87344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6156176" y="4186557"/>
              <a:ext cx="12442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Lucemburk</a:t>
              </a:r>
              <a:endParaRPr lang="cs-CZ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 rot="18573956">
              <a:off x="6143702" y="3555212"/>
              <a:ext cx="8536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Ardeny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59921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500">
              <a:srgbClr val="CCCCCC"/>
            </a:gs>
            <a:gs pos="9000">
              <a:schemeClr val="bg1">
                <a:lumMod val="75000"/>
              </a:schemeClr>
            </a:gs>
            <a:gs pos="66000">
              <a:srgbClr val="F8F8BA"/>
            </a:gs>
            <a:gs pos="100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, POVRCH A VODSTVO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233056"/>
            <a:ext cx="4040188" cy="581889"/>
          </a:xfrm>
        </p:spPr>
        <p:txBody>
          <a:bodyPr>
            <a:noAutofit/>
          </a:bodyPr>
          <a:lstStyle/>
          <a:p>
            <a:r>
              <a:rPr lang="cs-CZ" sz="4000" dirty="0" smtClean="0"/>
              <a:t>Poloha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823201" y="1700808"/>
            <a:ext cx="4040188" cy="42093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-vnitrozemský stát</a:t>
            </a:r>
          </a:p>
          <a:p>
            <a:pPr marL="0" indent="0">
              <a:buNone/>
            </a:pPr>
            <a:r>
              <a:rPr lang="cs-CZ" b="1" dirty="0" smtClean="0"/>
              <a:t>Sousední státy </a:t>
            </a:r>
            <a:r>
              <a:rPr lang="cs-CZ" dirty="0" smtClean="0"/>
              <a:t>:A. Německo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B. Belgie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C . Francie</a:t>
            </a:r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5025" y="1412776"/>
            <a:ext cx="4041775" cy="576064"/>
          </a:xfrm>
        </p:spPr>
        <p:txBody>
          <a:bodyPr>
            <a:noAutofit/>
          </a:bodyPr>
          <a:lstStyle/>
          <a:p>
            <a:r>
              <a:rPr lang="cs-CZ" sz="4000" dirty="0" smtClean="0"/>
              <a:t>Povrch</a:t>
            </a:r>
            <a:endParaRPr lang="cs-CZ" sz="4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4008" y="1954456"/>
            <a:ext cx="4041775" cy="4536504"/>
          </a:xfrm>
        </p:spPr>
        <p:txBody>
          <a:bodyPr>
            <a:normAutofit fontScale="70000" lnSpcReduction="20000"/>
          </a:bodyPr>
          <a:lstStyle/>
          <a:p>
            <a:pPr>
              <a:buFontTx/>
              <a:buChar char="-"/>
            </a:pPr>
            <a:endParaRPr lang="cs-CZ" sz="2600" dirty="0" smtClean="0"/>
          </a:p>
          <a:p>
            <a:pPr marL="0" indent="0">
              <a:buNone/>
            </a:pPr>
            <a:r>
              <a:rPr lang="cs-CZ" sz="4000" b="1" dirty="0" smtClean="0"/>
              <a:t>Pohoří</a:t>
            </a:r>
            <a:r>
              <a:rPr lang="cs-CZ" sz="2600" dirty="0" smtClean="0"/>
              <a:t> : </a:t>
            </a:r>
            <a:r>
              <a:rPr lang="cs-CZ" sz="4000" dirty="0" smtClean="0"/>
              <a:t>Ardeny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lesy, bažiny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r>
              <a:rPr lang="cs-CZ" sz="4300" b="1" dirty="0" smtClean="0"/>
              <a:t>             Vodstvo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3600" b="1" dirty="0" smtClean="0"/>
              <a:t>            Řeky</a:t>
            </a:r>
            <a:r>
              <a:rPr lang="cs-CZ" sz="2800" b="1" dirty="0" smtClean="0"/>
              <a:t>: </a:t>
            </a:r>
            <a:r>
              <a:rPr lang="cs-CZ" sz="3600" dirty="0" smtClean="0"/>
              <a:t>Mosela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Sauer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</a:t>
            </a:r>
            <a:r>
              <a:rPr lang="cs-CZ" sz="3600" dirty="0" err="1" smtClean="0"/>
              <a:t>Alzette</a:t>
            </a:r>
            <a:endParaRPr lang="cs-CZ" sz="3600" dirty="0"/>
          </a:p>
          <a:p>
            <a:pPr marL="0" indent="0">
              <a:buNone/>
            </a:pPr>
            <a:endParaRPr lang="cs-CZ" sz="4000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365209" y="3419060"/>
            <a:ext cx="4237404" cy="4007328"/>
            <a:chOff x="910661" y="3299577"/>
            <a:chExt cx="4237404" cy="4007328"/>
          </a:xfrm>
        </p:grpSpPr>
        <p:grpSp>
          <p:nvGrpSpPr>
            <p:cNvPr id="3" name="Skupina 2"/>
            <p:cNvGrpSpPr/>
            <p:nvPr/>
          </p:nvGrpSpPr>
          <p:grpSpPr>
            <a:xfrm>
              <a:off x="910661" y="3299577"/>
              <a:ext cx="4237404" cy="4007328"/>
              <a:chOff x="-53333" y="3303150"/>
              <a:chExt cx="4529729" cy="4381961"/>
            </a:xfrm>
          </p:grpSpPr>
          <p:pic>
            <p:nvPicPr>
              <p:cNvPr id="2050" name="Picture 2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chemeClr val="bg1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808871">
                <a:off x="2103023" y="4129322"/>
                <a:ext cx="680744" cy="9139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duotone>
                  <a:prstClr val="black"/>
                  <a:schemeClr val="accent2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708989">
                <a:off x="1833957" y="3775151"/>
                <a:ext cx="912283" cy="116993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7" name="Picture 3"/>
              <p:cNvPicPr>
                <a:picLocks noChangeAspect="1" noChangeArrowheads="1"/>
              </p:cNvPicPr>
              <p:nvPr/>
            </p:nvPicPr>
            <p:blipFill>
              <a:blip r:embed="rId4" cstate="print">
                <a:duotone>
                  <a:prstClr val="black"/>
                  <a:schemeClr val="accent4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398617">
                <a:off x="-53333" y="3564456"/>
                <a:ext cx="2938801" cy="412065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8" name="Picture 4"/>
              <p:cNvPicPr>
                <a:picLocks noChangeAspect="1" noChangeArrowheads="1"/>
              </p:cNvPicPr>
              <p:nvPr/>
            </p:nvPicPr>
            <p:blipFill>
              <a:blip r:embed="rId5" cstate="print">
                <a:duotone>
                  <a:prstClr val="black"/>
                  <a:schemeClr val="accent6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200889">
                <a:off x="2582728" y="3303150"/>
                <a:ext cx="1893668" cy="25955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2" name="TextovéPole 1"/>
            <p:cNvSpPr txBox="1"/>
            <p:nvPr/>
          </p:nvSpPr>
          <p:spPr>
            <a:xfrm>
              <a:off x="2175813" y="5419835"/>
              <a:ext cx="3080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967919" y="3896848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257734" y="4228799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93029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6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8000"/>
                            </p:stCondLst>
                            <p:childTnLst>
                              <p:par>
                                <p:cTn id="4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2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2000"/>
                            </p:stCondLst>
                            <p:childTnLst>
                              <p:par>
                                <p:cTn id="4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2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6000"/>
                            </p:stCondLst>
                            <p:childTnLst>
                              <p:par>
                                <p:cTn id="5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2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500">
              <a:srgbClr val="CCCCCC"/>
            </a:gs>
            <a:gs pos="9000">
              <a:schemeClr val="bg1">
                <a:lumMod val="75000"/>
              </a:schemeClr>
            </a:gs>
            <a:gs pos="66000">
              <a:srgbClr val="F8F8BA"/>
            </a:gs>
            <a:gs pos="100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07504" y="1196752"/>
            <a:ext cx="8579296" cy="540060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Lucemburk</a:t>
            </a:r>
            <a:r>
              <a:rPr lang="cs-CZ" dirty="0" smtClean="0"/>
              <a:t> - hlavní město</a:t>
            </a:r>
          </a:p>
          <a:p>
            <a:pPr>
              <a:buFontTx/>
              <a:buChar char="-"/>
            </a:pPr>
            <a:r>
              <a:rPr lang="cs-CZ" dirty="0"/>
              <a:t>hrob Jana Lucemburského - český král</a:t>
            </a:r>
          </a:p>
          <a:p>
            <a:pPr>
              <a:buFontTx/>
              <a:buChar char="-"/>
            </a:pPr>
            <a:r>
              <a:rPr lang="cs-CZ" dirty="0" smtClean="0"/>
              <a:t>katedrála Notre Dame</a:t>
            </a:r>
          </a:p>
          <a:p>
            <a:pPr>
              <a:buFontTx/>
              <a:buChar char="-"/>
            </a:pPr>
            <a:r>
              <a:rPr lang="cs-CZ" dirty="0" smtClean="0"/>
              <a:t>sto mostů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r>
              <a:rPr lang="cs-CZ" b="1" dirty="0" err="1" smtClean="0"/>
              <a:t>Dudelange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Vianden</a:t>
            </a:r>
            <a:r>
              <a:rPr lang="cs-CZ" b="1" dirty="0" smtClean="0"/>
              <a:t> </a:t>
            </a:r>
            <a:r>
              <a:rPr lang="cs-CZ" dirty="0" smtClean="0"/>
              <a:t>- hrad</a:t>
            </a:r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80927"/>
            <a:ext cx="2736304" cy="3264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139952" y="2924944"/>
            <a:ext cx="72008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318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3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0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0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500">
              <a:srgbClr val="CCCCCC"/>
            </a:gs>
            <a:gs pos="9000">
              <a:schemeClr val="bg1">
                <a:lumMod val="75000"/>
              </a:schemeClr>
            </a:gs>
            <a:gs pos="66000">
              <a:srgbClr val="F8F8BA"/>
            </a:gs>
            <a:gs pos="100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VYZNAČTE, KTERÁ TVRZENÍ JSOU PRAVDIVÁ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Lucembursko je velkovévodství.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Hlavní město Lucemburska je Brusel.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Je to vnitrozemský stát.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Lucembursko patří mezi největší státy Evropy. </a:t>
            </a:r>
            <a:r>
              <a:rPr lang="cs-CZ" b="1" dirty="0" smtClean="0"/>
              <a:t>ANO - NE</a:t>
            </a:r>
          </a:p>
          <a:p>
            <a:r>
              <a:rPr lang="cs-CZ" dirty="0" smtClean="0"/>
              <a:t>Francie, Německo a Belgie sousedí s Lucemburskem. </a:t>
            </a:r>
            <a:r>
              <a:rPr lang="cs-CZ" b="1" dirty="0" smtClean="0"/>
              <a:t>ANO - NE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267416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500">
              <a:srgbClr val="CCCCCC"/>
            </a:gs>
            <a:gs pos="9000">
              <a:srgbClr val="FFCC66"/>
            </a:gs>
            <a:gs pos="61000">
              <a:srgbClr val="F8F8BA"/>
            </a:gs>
            <a:gs pos="89000">
              <a:schemeClr val="accent2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BELGICKÉ KRÁLOVSTVÍ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Hlavní město:</a:t>
            </a:r>
            <a:r>
              <a:rPr lang="cs-CZ" dirty="0" smtClean="0"/>
              <a:t> Brusel</a:t>
            </a:r>
          </a:p>
          <a:p>
            <a:pPr marL="0" indent="0">
              <a:buNone/>
            </a:pPr>
            <a:r>
              <a:rPr lang="cs-CZ" b="1" dirty="0" smtClean="0"/>
              <a:t>Počet obyvatel</a:t>
            </a:r>
            <a:r>
              <a:rPr lang="cs-CZ" dirty="0" smtClean="0"/>
              <a:t>: 10 583 400</a:t>
            </a:r>
          </a:p>
          <a:p>
            <a:pPr marL="0" indent="0">
              <a:buNone/>
            </a:pPr>
            <a:r>
              <a:rPr lang="cs-CZ" b="1" dirty="0" smtClean="0"/>
              <a:t>Rozloha</a:t>
            </a:r>
            <a:r>
              <a:rPr lang="cs-CZ" dirty="0" smtClean="0"/>
              <a:t>: 30 529 km²</a:t>
            </a:r>
          </a:p>
          <a:p>
            <a:pPr marL="0" indent="0">
              <a:buNone/>
            </a:pPr>
            <a:r>
              <a:rPr lang="cs-CZ" b="1" dirty="0" smtClean="0"/>
              <a:t>Úřední jazyk</a:t>
            </a:r>
            <a:r>
              <a:rPr lang="cs-CZ" dirty="0" smtClean="0"/>
              <a:t>: nizozemština, francouzština,  němčina</a:t>
            </a:r>
          </a:p>
          <a:p>
            <a:pPr marL="0" indent="0">
              <a:buNone/>
            </a:pPr>
            <a:r>
              <a:rPr lang="cs-CZ" dirty="0" smtClean="0"/>
              <a:t>-člen Evropské unie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</a:t>
            </a:r>
            <a:endParaRPr lang="cs-CZ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5220072" y="3157613"/>
            <a:ext cx="3049771" cy="3700388"/>
            <a:chOff x="5220072" y="3157613"/>
            <a:chExt cx="3049771" cy="3700388"/>
          </a:xfrm>
        </p:grpSpPr>
        <p:pic>
          <p:nvPicPr>
            <p:cNvPr id="2050" name="Picture 2" descr="C:\Users\Simona\Desktop\Barevné hotovo\Niz2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90" b="97103" l="9939" r="8993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0072" y="3157613"/>
              <a:ext cx="3049771" cy="37003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444208" y="4280398"/>
              <a:ext cx="78258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Brusel</a:t>
              </a:r>
              <a:endParaRPr lang="cs-CZ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5724128" y="3933056"/>
              <a:ext cx="6928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Máas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 rot="20546975">
              <a:off x="6399349" y="4869160"/>
              <a:ext cx="69121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Šelda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 rot="20521560">
              <a:off x="6588225" y="5639939"/>
              <a:ext cx="8536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Ardeny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905452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500">
              <a:srgbClr val="CCCCCC"/>
            </a:gs>
            <a:gs pos="9000">
              <a:srgbClr val="FFCC66"/>
            </a:gs>
            <a:gs pos="61000">
              <a:srgbClr val="F8F8BA"/>
            </a:gs>
            <a:gs pos="89000">
              <a:schemeClr val="accent2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2710"/>
            <a:ext cx="8507288" cy="547665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přímořský stát</a:t>
            </a:r>
          </a:p>
          <a:p>
            <a:pPr>
              <a:buFontTx/>
              <a:buChar char="-"/>
            </a:pPr>
            <a:r>
              <a:rPr lang="cs-CZ" sz="2400" dirty="0" smtClean="0"/>
              <a:t>rozdělen na 3 regiony a) Vlámský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b) Valonský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c) Bruselský</a:t>
            </a:r>
          </a:p>
          <a:p>
            <a:pPr marL="0" indent="0">
              <a:buNone/>
            </a:pPr>
            <a:r>
              <a:rPr lang="cs-CZ" b="1" dirty="0" smtClean="0"/>
              <a:t>Sousední státy</a:t>
            </a:r>
          </a:p>
          <a:p>
            <a:pPr marL="0" indent="0">
              <a:buNone/>
            </a:pPr>
            <a:r>
              <a:rPr lang="cs-CZ" dirty="0" smtClean="0"/>
              <a:t>A. Francie</a:t>
            </a:r>
          </a:p>
          <a:p>
            <a:pPr marL="0" indent="0">
              <a:buNone/>
            </a:pPr>
            <a:r>
              <a:rPr lang="cs-CZ" dirty="0" smtClean="0"/>
              <a:t>B. Lucembursko</a:t>
            </a:r>
          </a:p>
          <a:p>
            <a:pPr marL="0" indent="0">
              <a:buNone/>
            </a:pPr>
            <a:r>
              <a:rPr lang="cs-CZ" dirty="0" smtClean="0"/>
              <a:t>C. Nizozemsko</a:t>
            </a:r>
          </a:p>
          <a:p>
            <a:pPr marL="0" indent="0">
              <a:buNone/>
            </a:pPr>
            <a:r>
              <a:rPr lang="cs-CZ" dirty="0" smtClean="0"/>
              <a:t>D. Německo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grpSp>
        <p:nvGrpSpPr>
          <p:cNvPr id="11" name="Skupina 10"/>
          <p:cNvGrpSpPr/>
          <p:nvPr/>
        </p:nvGrpSpPr>
        <p:grpSpPr>
          <a:xfrm>
            <a:off x="4427984" y="3068960"/>
            <a:ext cx="3980697" cy="3780207"/>
            <a:chOff x="4427984" y="3068960"/>
            <a:chExt cx="3980697" cy="3780207"/>
          </a:xfrm>
        </p:grpSpPr>
        <p:grpSp>
          <p:nvGrpSpPr>
            <p:cNvPr id="5" name="Skupina 4"/>
            <p:cNvGrpSpPr/>
            <p:nvPr/>
          </p:nvGrpSpPr>
          <p:grpSpPr>
            <a:xfrm>
              <a:off x="4427984" y="3129382"/>
              <a:ext cx="3980697" cy="3719785"/>
              <a:chOff x="3779568" y="2730645"/>
              <a:chExt cx="3980697" cy="3719785"/>
            </a:xfrm>
          </p:grpSpPr>
          <p:pic>
            <p:nvPicPr>
              <p:cNvPr id="3074" name="Picture 2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187060">
                <a:off x="5469680" y="3465454"/>
                <a:ext cx="659271" cy="84546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4" name="Skupina 3"/>
              <p:cNvGrpSpPr/>
              <p:nvPr/>
            </p:nvGrpSpPr>
            <p:grpSpPr>
              <a:xfrm rot="21434307">
                <a:off x="3779568" y="2730645"/>
                <a:ext cx="3980697" cy="3719785"/>
                <a:chOff x="3779912" y="2744929"/>
                <a:chExt cx="4002416" cy="3704969"/>
              </a:xfrm>
            </p:grpSpPr>
            <p:pic>
              <p:nvPicPr>
                <p:cNvPr id="1026" name="Picture 2"/>
                <p:cNvPicPr>
                  <a:picLocks noChangeAspect="1" noChangeArrowheads="1"/>
                </p:cNvPicPr>
                <p:nvPr/>
              </p:nvPicPr>
              <p:blipFill>
                <a:blip r:embed="rId3" cstate="print">
                  <a:duotone>
                    <a:prstClr val="black"/>
                    <a:schemeClr val="accent6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288720">
                  <a:off x="6003828" y="2849893"/>
                  <a:ext cx="1778500" cy="236725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7" name="Picture 3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duotone>
                    <a:prstClr val="black"/>
                    <a:schemeClr val="accent4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779912" y="3159314"/>
                  <a:ext cx="2397321" cy="329058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8" name="Picture 4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duotone>
                    <a:prstClr val="black"/>
                    <a:schemeClr val="accent5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705158">
                  <a:off x="5471388" y="2744929"/>
                  <a:ext cx="1199108" cy="145828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pic>
            <p:nvPicPr>
              <p:cNvPr id="1029" name="Picture 5"/>
              <p:cNvPicPr>
                <a:picLocks noChangeAspect="1" noChangeArrowheads="1"/>
              </p:cNvPicPr>
              <p:nvPr/>
            </p:nvPicPr>
            <p:blipFill>
              <a:blip r:embed="rId6" cstate="print">
                <a:duotone>
                  <a:prstClr val="black"/>
                  <a:schemeClr val="accent3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857436">
                <a:off x="5684556" y="3685827"/>
                <a:ext cx="522017" cy="62835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6" name="TextovéPole 5"/>
            <p:cNvSpPr txBox="1"/>
            <p:nvPr/>
          </p:nvSpPr>
          <p:spPr>
            <a:xfrm>
              <a:off x="5631089" y="3068960"/>
              <a:ext cx="14500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Severní moře</a:t>
              </a:r>
              <a:endParaRPr lang="cs-CZ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631089" y="5235510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696316" y="3640367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380312" y="4286923"/>
              <a:ext cx="3305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D</a:t>
              </a:r>
              <a:endParaRPr lang="cs-CZ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494653" y="4286923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850116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5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500"/>
                            </p:stCondLst>
                            <p:childTnLst>
                              <p:par>
                                <p:cTn id="21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500">
              <a:srgbClr val="CCCCCC"/>
            </a:gs>
            <a:gs pos="9000">
              <a:srgbClr val="FFCC66"/>
            </a:gs>
            <a:gs pos="61000">
              <a:srgbClr val="F8F8BA"/>
            </a:gs>
            <a:gs pos="89000">
              <a:schemeClr val="accent2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A VODSTVO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Povrch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Pohoří</a:t>
            </a:r>
            <a:r>
              <a:rPr lang="cs-CZ" dirty="0" smtClean="0"/>
              <a:t>: Ardeny</a:t>
            </a:r>
          </a:p>
          <a:p>
            <a:pPr marL="0" indent="0">
              <a:buNone/>
            </a:pPr>
            <a:r>
              <a:rPr lang="cs-CZ" b="1" dirty="0" smtClean="0"/>
              <a:t>Nížiny</a:t>
            </a:r>
            <a:endParaRPr lang="cs-CZ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Vodstvo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Moře</a:t>
            </a:r>
            <a:r>
              <a:rPr lang="cs-CZ" dirty="0" smtClean="0"/>
              <a:t>: Severní</a:t>
            </a:r>
          </a:p>
          <a:p>
            <a:pPr marL="0" indent="0">
              <a:buNone/>
            </a:pPr>
            <a:r>
              <a:rPr lang="cs-CZ" b="1" dirty="0" smtClean="0"/>
              <a:t>Řeky:</a:t>
            </a:r>
            <a:r>
              <a:rPr lang="cs-CZ" dirty="0" smtClean="0"/>
              <a:t> </a:t>
            </a:r>
            <a:r>
              <a:rPr lang="cs-CZ" dirty="0" err="1" smtClean="0"/>
              <a:t>Máas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Yser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Šelda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4367" y="4061496"/>
            <a:ext cx="3130593" cy="231272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6319071" y="3933056"/>
            <a:ext cx="341161" cy="2568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84984"/>
            <a:ext cx="4392488" cy="25893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2519772" y="2564904"/>
            <a:ext cx="32403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6675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3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4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0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0"/>
                            </p:stCondLst>
                            <p:childTnLst>
                              <p:par>
                                <p:cTn id="4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4000"/>
                            </p:stCondLst>
                            <p:childTnLst>
                              <p:par>
                                <p:cTn id="49" presetID="43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8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500">
              <a:srgbClr val="CCCCCC"/>
            </a:gs>
            <a:gs pos="9000">
              <a:srgbClr val="FFCC66"/>
            </a:gs>
            <a:gs pos="61000">
              <a:srgbClr val="F8F8BA"/>
            </a:gs>
            <a:gs pos="89000">
              <a:schemeClr val="accent2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A  ZEMĚDĚLSTVÍ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  <a:r>
              <a:rPr lang="cs-CZ" b="1" dirty="0" smtClean="0"/>
              <a:t>CHOV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prasat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ovcí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drůbeže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rybolov</a:t>
            </a:r>
            <a:endParaRPr lang="cs-CZ" dirty="0"/>
          </a:p>
        </p:txBody>
      </p:sp>
      <p:sp>
        <p:nvSpPr>
          <p:cNvPr id="9" name="Pravidelný pětiúhelník 8"/>
          <p:cNvSpPr/>
          <p:nvPr/>
        </p:nvSpPr>
        <p:spPr>
          <a:xfrm>
            <a:off x="629753" y="1556792"/>
            <a:ext cx="2736304" cy="914400"/>
          </a:xfrm>
          <a:prstGeom prst="pentagon">
            <a:avLst/>
          </a:prstGeom>
          <a:solidFill>
            <a:srgbClr val="FFCC66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Hutnický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Pravidelný pětiúhelník 9"/>
          <p:cNvSpPr/>
          <p:nvPr/>
        </p:nvSpPr>
        <p:spPr>
          <a:xfrm>
            <a:off x="611560" y="2780928"/>
            <a:ext cx="2736304" cy="914400"/>
          </a:xfrm>
          <a:prstGeom prst="pentagon">
            <a:avLst/>
          </a:prstGeom>
          <a:solidFill>
            <a:srgbClr val="FFCC66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Chemický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Pravidelný pětiúhelník 10"/>
          <p:cNvSpPr/>
          <p:nvPr/>
        </p:nvSpPr>
        <p:spPr>
          <a:xfrm>
            <a:off x="611560" y="3933056"/>
            <a:ext cx="2736304" cy="914400"/>
          </a:xfrm>
          <a:prstGeom prst="pentagon">
            <a:avLst/>
          </a:prstGeom>
          <a:solidFill>
            <a:srgbClr val="FFCC66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Textilní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179512" y="5157192"/>
            <a:ext cx="3600400" cy="914400"/>
          </a:xfrm>
          <a:prstGeom prst="pentagon">
            <a:avLst/>
          </a:prstGeom>
          <a:solidFill>
            <a:srgbClr val="FFCC66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Potravinářský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>
            <a:off x="6420751" y="3151165"/>
            <a:ext cx="1281292" cy="646556"/>
          </a:xfrm>
          <a:prstGeom prst="homePlat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pšenice</a:t>
            </a:r>
            <a:endParaRPr lang="cs-CZ" sz="2000" b="1" dirty="0"/>
          </a:p>
        </p:txBody>
      </p:sp>
      <p:sp>
        <p:nvSpPr>
          <p:cNvPr id="14" name="Pětiúhelník 13"/>
          <p:cNvSpPr/>
          <p:nvPr/>
        </p:nvSpPr>
        <p:spPr>
          <a:xfrm>
            <a:off x="7596336" y="4824772"/>
            <a:ext cx="1224136" cy="622920"/>
          </a:xfrm>
          <a:prstGeom prst="homePlat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chmel</a:t>
            </a:r>
            <a:endParaRPr lang="cs-CZ" sz="2000" b="1" dirty="0"/>
          </a:p>
        </p:txBody>
      </p:sp>
      <p:sp>
        <p:nvSpPr>
          <p:cNvPr id="15" name="Pětiúhelník 14"/>
          <p:cNvSpPr/>
          <p:nvPr/>
        </p:nvSpPr>
        <p:spPr>
          <a:xfrm>
            <a:off x="7061397" y="3975185"/>
            <a:ext cx="1164728" cy="576064"/>
          </a:xfrm>
          <a:prstGeom prst="homePlat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jablka</a:t>
            </a:r>
            <a:endParaRPr lang="cs-CZ" sz="2000" b="1" dirty="0"/>
          </a:p>
        </p:txBody>
      </p:sp>
      <p:sp>
        <p:nvSpPr>
          <p:cNvPr id="16" name="Pětiúhelník 15"/>
          <p:cNvSpPr/>
          <p:nvPr/>
        </p:nvSpPr>
        <p:spPr>
          <a:xfrm>
            <a:off x="5923545" y="2348880"/>
            <a:ext cx="1164728" cy="600079"/>
          </a:xfrm>
          <a:prstGeom prst="homePlat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ječmen</a:t>
            </a:r>
            <a:endParaRPr lang="cs-CZ" sz="2000" b="1" dirty="0"/>
          </a:p>
        </p:txBody>
      </p:sp>
      <p:sp>
        <p:nvSpPr>
          <p:cNvPr id="19" name="Pětiúhelník 18"/>
          <p:cNvSpPr/>
          <p:nvPr/>
        </p:nvSpPr>
        <p:spPr>
          <a:xfrm>
            <a:off x="5205532" y="1556792"/>
            <a:ext cx="1410456" cy="648072"/>
          </a:xfrm>
          <a:prstGeom prst="homePlat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brambory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57991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2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4000"/>
                            </p:stCondLst>
                            <p:childTnLst>
                              <p:par>
                                <p:cTn id="49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8000"/>
                            </p:stCondLst>
                            <p:childTnLst>
                              <p:par>
                                <p:cTn id="54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2000"/>
                            </p:stCondLst>
                            <p:childTnLst>
                              <p:par>
                                <p:cTn id="59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6000"/>
                            </p:stCondLst>
                            <p:childTnLst>
                              <p:par>
                                <p:cTn id="64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0"/>
                            </p:stCondLst>
                            <p:childTnLst>
                              <p:par>
                                <p:cTn id="69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4000"/>
                            </p:stCondLst>
                            <p:childTnLst>
                              <p:par>
                                <p:cTn id="74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8000"/>
                            </p:stCondLst>
                            <p:childTnLst>
                              <p:par>
                                <p:cTn id="81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42000"/>
                            </p:stCondLst>
                            <p:childTnLst>
                              <p:par>
                                <p:cTn id="88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46000"/>
                            </p:stCondLst>
                            <p:childTnLst>
                              <p:par>
                                <p:cTn id="95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00"/>
                            </p:stCondLst>
                            <p:childTnLst>
                              <p:par>
                                <p:cTn id="102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500">
              <a:srgbClr val="CCCCCC"/>
            </a:gs>
            <a:gs pos="9000">
              <a:srgbClr val="FFCC66"/>
            </a:gs>
            <a:gs pos="61000">
              <a:srgbClr val="F8F8BA"/>
            </a:gs>
            <a:gs pos="89000">
              <a:schemeClr val="accent2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Brusel</a:t>
            </a:r>
            <a:r>
              <a:rPr lang="cs-CZ" dirty="0" smtClean="0"/>
              <a:t> - hlavní město</a:t>
            </a:r>
          </a:p>
          <a:p>
            <a:pPr marL="0" indent="0">
              <a:buNone/>
            </a:pPr>
            <a:r>
              <a:rPr lang="cs-CZ" dirty="0" smtClean="0"/>
              <a:t>- katedrála sv. Michaela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 err="1" smtClean="0"/>
              <a:t>Atomium</a:t>
            </a:r>
            <a:r>
              <a:rPr lang="cs-CZ" dirty="0" smtClean="0"/>
              <a:t> (model buňky železa)</a:t>
            </a:r>
          </a:p>
          <a:p>
            <a:pPr marL="0" indent="0">
              <a:buNone/>
            </a:pPr>
            <a:r>
              <a:rPr lang="cs-CZ" dirty="0" smtClean="0"/>
              <a:t>- letiště</a:t>
            </a:r>
          </a:p>
          <a:p>
            <a:pPr>
              <a:buFontTx/>
              <a:buChar char="-"/>
            </a:pPr>
            <a:r>
              <a:rPr lang="cs-CZ" dirty="0" smtClean="0"/>
              <a:t>Metro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socha čůrajícího chlapečka</a:t>
            </a:r>
            <a:br>
              <a:rPr lang="cs-CZ" dirty="0" smtClean="0"/>
            </a:br>
            <a:r>
              <a:rPr lang="cs-CZ" dirty="0" smtClean="0"/>
              <a:t> (symbol Bruselu)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8337" y="908720"/>
            <a:ext cx="1504942" cy="233324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716016" y="1772816"/>
            <a:ext cx="1512168" cy="3025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Simona\Pictures\2012-05-06 2\2 0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102" t="50000" r="19768" b="7475"/>
          <a:stretch/>
        </p:blipFill>
        <p:spPr bwMode="auto">
          <a:xfrm rot="5400000">
            <a:off x="3636115" y="1844605"/>
            <a:ext cx="1623549" cy="392824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imona\Pictures\2012-05-06 2\2 00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39" t="5050" r="12557" b="74150"/>
          <a:stretch/>
        </p:blipFill>
        <p:spPr bwMode="auto">
          <a:xfrm>
            <a:off x="5715552" y="4822328"/>
            <a:ext cx="2600863" cy="178521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4067944" y="5373216"/>
            <a:ext cx="115212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4091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20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6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500">
              <a:srgbClr val="CCCCCC"/>
            </a:gs>
            <a:gs pos="9000">
              <a:srgbClr val="FFCC66"/>
            </a:gs>
            <a:gs pos="61000">
              <a:srgbClr val="F8F8BA"/>
            </a:gs>
            <a:gs pos="89000">
              <a:schemeClr val="accent2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76294"/>
            <a:ext cx="8229600" cy="5365074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Spa</a:t>
            </a:r>
            <a:r>
              <a:rPr lang="cs-CZ" dirty="0" smtClean="0"/>
              <a:t> - lázně</a:t>
            </a:r>
          </a:p>
          <a:p>
            <a:pPr marL="0" indent="0">
              <a:buNone/>
            </a:pPr>
            <a:r>
              <a:rPr lang="cs-CZ" b="1" dirty="0" err="1" smtClean="0"/>
              <a:t>Gent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Bruggy</a:t>
            </a:r>
            <a:r>
              <a:rPr lang="cs-CZ" dirty="0" smtClean="0"/>
              <a:t> - větrné mlýny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vodní kanály</a:t>
            </a:r>
          </a:p>
          <a:p>
            <a:pPr marL="0" indent="0">
              <a:buNone/>
            </a:pPr>
            <a:r>
              <a:rPr lang="cs-CZ" b="1" dirty="0" smtClean="0"/>
              <a:t>Antverpy</a:t>
            </a:r>
            <a:r>
              <a:rPr lang="cs-CZ" dirty="0" smtClean="0"/>
              <a:t> - přístav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gotická katedrála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diamantový průmysl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235015"/>
            <a:ext cx="1776212" cy="13321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567174"/>
            <a:ext cx="1584176" cy="21122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437640"/>
            <a:ext cx="1429891" cy="19065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893" y="4869160"/>
            <a:ext cx="1762894" cy="14750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2065787" y="1901094"/>
            <a:ext cx="1210069" cy="3757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283968" y="2996952"/>
            <a:ext cx="112814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292080" y="4679409"/>
            <a:ext cx="936104" cy="4057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7679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000"/>
                            </p:stCondLst>
                            <p:childTnLst>
                              <p:par>
                                <p:cTn id="37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8000"/>
                            </p:stCondLst>
                            <p:childTnLst>
                              <p:par>
                                <p:cTn id="54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2000"/>
                            </p:stCondLst>
                            <p:childTnLst>
                              <p:par>
                                <p:cTn id="59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6000"/>
                            </p:stCondLst>
                            <p:childTnLst>
                              <p:par>
                                <p:cTn id="64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0"/>
                            </p:stCondLst>
                            <p:childTnLst>
                              <p:par>
                                <p:cTn id="69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34000"/>
                            </p:stCondLst>
                            <p:childTnLst>
                              <p:par>
                                <p:cTn id="86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38000"/>
                            </p:stCondLst>
                            <p:childTnLst>
                              <p:par>
                                <p:cTn id="91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1500">
              <a:srgbClr val="CCCCCC"/>
            </a:gs>
            <a:gs pos="9000">
              <a:srgbClr val="FFCC66"/>
            </a:gs>
            <a:gs pos="61000">
              <a:srgbClr val="F8F8BA"/>
            </a:gs>
            <a:gs pos="89000">
              <a:schemeClr val="accent2">
                <a:lumMod val="60000"/>
                <a:lumOff val="40000"/>
              </a:schemeClr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ODPOVĚZTE: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Jaké je hlavní město Belgie?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</a:t>
            </a:r>
          </a:p>
          <a:p>
            <a:pPr marL="514350" indent="-514350">
              <a:buAutoNum type="arabicParenR" startAt="2"/>
            </a:pPr>
            <a:r>
              <a:rPr lang="cs-CZ" dirty="0" smtClean="0"/>
              <a:t>S kterými státy Belgie sousedí?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…………………………………………………………………..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Které pohoří zde můžete navštívit?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………………………………………………………………….</a:t>
            </a:r>
          </a:p>
          <a:p>
            <a:pPr marL="514350" indent="-514350">
              <a:buAutoNum type="arabicParenR" startAt="4"/>
            </a:pPr>
            <a:r>
              <a:rPr lang="cs-CZ" dirty="0" smtClean="0"/>
              <a:t>Ve kterém městě můžete vidět </a:t>
            </a:r>
            <a:r>
              <a:rPr lang="cs-CZ" dirty="0" err="1" smtClean="0"/>
              <a:t>Atomium</a:t>
            </a:r>
            <a:r>
              <a:rPr lang="cs-CZ" dirty="0" smtClean="0"/>
              <a:t> a sochu čůrajícího chlapečka?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…………………………………………………………………..</a:t>
            </a:r>
          </a:p>
          <a:p>
            <a:pPr marL="514350" indent="-514350">
              <a:buAutoNum type="arabicParenR" startAt="5"/>
            </a:pPr>
            <a:r>
              <a:rPr lang="cs-CZ" dirty="0" smtClean="0"/>
              <a:t>Čím je známé město Antverpy?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99457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6000">
              <a:srgbClr val="CCCCCC"/>
            </a:gs>
            <a:gs pos="17000">
              <a:srgbClr val="7030A0"/>
            </a:gs>
            <a:gs pos="89000">
              <a:srgbClr val="FF9900"/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NIZOZEMSKÉ KRÁLOVSTVÍ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</a:t>
            </a:r>
            <a:r>
              <a:rPr lang="cs-CZ" dirty="0" smtClean="0"/>
              <a:t>: Amsterdam</a:t>
            </a:r>
          </a:p>
          <a:p>
            <a:pPr marL="0" indent="0">
              <a:buNone/>
            </a:pPr>
            <a:r>
              <a:rPr lang="cs-CZ" b="1" dirty="0" smtClean="0"/>
              <a:t>Počet obyvatel</a:t>
            </a:r>
            <a:r>
              <a:rPr lang="cs-CZ" dirty="0" smtClean="0"/>
              <a:t>: 16 850 000</a:t>
            </a:r>
          </a:p>
          <a:p>
            <a:pPr marL="0" indent="0">
              <a:buNone/>
            </a:pPr>
            <a:r>
              <a:rPr lang="cs-CZ" b="1" dirty="0" smtClean="0"/>
              <a:t>Rozloha</a:t>
            </a:r>
            <a:r>
              <a:rPr lang="cs-CZ" dirty="0" smtClean="0"/>
              <a:t>: 41 500 km²</a:t>
            </a:r>
          </a:p>
          <a:p>
            <a:pPr marL="0" indent="0">
              <a:buNone/>
            </a:pPr>
            <a:r>
              <a:rPr lang="cs-CZ" b="1" dirty="0" smtClean="0"/>
              <a:t>Úřední jazyk</a:t>
            </a:r>
            <a:r>
              <a:rPr lang="cs-CZ" dirty="0" smtClean="0"/>
              <a:t>: nizozemština</a:t>
            </a:r>
          </a:p>
          <a:p>
            <a:pPr marL="0" indent="0">
              <a:buNone/>
            </a:pPr>
            <a:r>
              <a:rPr lang="cs-CZ" dirty="0" smtClean="0"/>
              <a:t>- člen Evropské unie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3779912" y="1844824"/>
            <a:ext cx="4514616" cy="5251696"/>
            <a:chOff x="3779912" y="1844824"/>
            <a:chExt cx="4514616" cy="5251696"/>
          </a:xfrm>
        </p:grpSpPr>
        <p:pic>
          <p:nvPicPr>
            <p:cNvPr id="3074" name="Picture 2" descr="C:\Users\Simona\Desktop\Barevné hotovo\Nizozemí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6295" b="93808" l="7443" r="9471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79912" y="1844824"/>
              <a:ext cx="4514616" cy="52516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033237" y="3916674"/>
              <a:ext cx="12969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Amsterdam</a:t>
              </a:r>
              <a:endParaRPr lang="cs-CZ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122598" y="4221685"/>
              <a:ext cx="53200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Rýn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724128" y="4819956"/>
              <a:ext cx="83683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/>
                <a:t>Máas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75922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6000">
              <a:srgbClr val="CCCCCC"/>
            </a:gs>
            <a:gs pos="17000">
              <a:srgbClr val="7030A0"/>
            </a:gs>
            <a:gs pos="89000">
              <a:srgbClr val="FF9900"/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81749"/>
            <a:ext cx="1898755" cy="15428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533090" y="3210495"/>
            <a:ext cx="3549763" cy="3490680"/>
            <a:chOff x="-3455177" y="2982729"/>
            <a:chExt cx="3549763" cy="3490680"/>
          </a:xfrm>
        </p:grpSpPr>
        <p:sp>
          <p:nvSpPr>
            <p:cNvPr id="10" name="TextovéPole 9"/>
            <p:cNvSpPr txBox="1"/>
            <p:nvPr/>
          </p:nvSpPr>
          <p:spPr>
            <a:xfrm>
              <a:off x="-2231041" y="2982729"/>
              <a:ext cx="14500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Severní moře</a:t>
              </a:r>
              <a:endParaRPr lang="cs-CZ" b="1" dirty="0"/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-3455177" y="3268729"/>
              <a:ext cx="3549763" cy="3204680"/>
              <a:chOff x="755576" y="3789040"/>
              <a:chExt cx="3895958" cy="3558172"/>
            </a:xfrm>
          </p:grpSpPr>
          <p:pic>
            <p:nvPicPr>
              <p:cNvPr id="4098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501342">
                <a:off x="755576" y="3789040"/>
                <a:ext cx="2102640" cy="239950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" name="Picture 2"/>
              <p:cNvPicPr>
                <a:picLocks noChangeAspect="1" noChangeArrowheads="1"/>
              </p:cNvPicPr>
              <p:nvPr/>
            </p:nvPicPr>
            <p:blipFill>
              <a:blip r:embed="rId4" cstate="print">
                <a:duotone>
                  <a:prstClr val="black"/>
                  <a:schemeClr val="accent2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170513">
                <a:off x="1064231" y="5112694"/>
                <a:ext cx="1252238" cy="160589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7" name="Picture 3"/>
              <p:cNvPicPr>
                <a:picLocks noChangeAspect="1" noChangeArrowheads="1"/>
              </p:cNvPicPr>
              <p:nvPr/>
            </p:nvPicPr>
            <p:blipFill>
              <a:blip r:embed="rId5">
                <a:duotone>
                  <a:prstClr val="black"/>
                  <a:schemeClr val="accent1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47627">
                <a:off x="1927393" y="3900519"/>
                <a:ext cx="2724141" cy="344669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-1390691" y="4618883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-2713450" y="4870593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0266" y="260648"/>
            <a:ext cx="8229600" cy="1080120"/>
          </a:xfrm>
        </p:spPr>
        <p:txBody>
          <a:bodyPr/>
          <a:lstStyle/>
          <a:p>
            <a:r>
              <a:rPr lang="cs-CZ" dirty="0" smtClean="0"/>
              <a:t>POLOHA , POVRCH A VODSTVO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- přímořský stát</a:t>
            </a:r>
          </a:p>
          <a:p>
            <a:pPr marL="0" indent="0">
              <a:buNone/>
            </a:pPr>
            <a:r>
              <a:rPr lang="cs-CZ" b="1" dirty="0" smtClean="0"/>
              <a:t>Sousední státy</a:t>
            </a:r>
          </a:p>
          <a:p>
            <a:pPr marL="0" indent="0">
              <a:buNone/>
            </a:pPr>
            <a:r>
              <a:rPr lang="cs-CZ" dirty="0" smtClean="0"/>
              <a:t>A. Německo</a:t>
            </a:r>
          </a:p>
          <a:p>
            <a:pPr marL="0" indent="0">
              <a:buNone/>
            </a:pPr>
            <a:r>
              <a:rPr lang="cs-CZ" dirty="0" smtClean="0"/>
              <a:t>B. Belgie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211960" y="1482436"/>
            <a:ext cx="4474840" cy="46437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Nížiny</a:t>
            </a:r>
          </a:p>
          <a:p>
            <a:pPr marL="0" indent="0">
              <a:buNone/>
            </a:pPr>
            <a:r>
              <a:rPr lang="cs-CZ" dirty="0" err="1" smtClean="0"/>
              <a:t>Keukenhof</a:t>
            </a:r>
            <a:r>
              <a:rPr lang="cs-CZ" dirty="0" smtClean="0"/>
              <a:t> - největší květinový park v Evropě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VODSTVO</a:t>
            </a:r>
          </a:p>
          <a:p>
            <a:pPr marL="0" indent="0">
              <a:buNone/>
            </a:pPr>
            <a:r>
              <a:rPr lang="cs-CZ" b="1" dirty="0" smtClean="0"/>
              <a:t>Moře:</a:t>
            </a:r>
            <a:r>
              <a:rPr lang="cs-CZ" dirty="0" smtClean="0"/>
              <a:t> Severní</a:t>
            </a:r>
          </a:p>
          <a:p>
            <a:pPr marL="0" indent="0">
              <a:buNone/>
            </a:pPr>
            <a:r>
              <a:rPr lang="cs-CZ" b="1" dirty="0" smtClean="0"/>
              <a:t>Řeky</a:t>
            </a:r>
            <a:r>
              <a:rPr lang="cs-CZ" dirty="0" smtClean="0"/>
              <a:t>: Rýn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dirty="0" err="1" smtClean="0"/>
              <a:t>Máas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Šelda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9920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6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2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8000"/>
                            </p:stCondLst>
                            <p:childTnLst>
                              <p:par>
                                <p:cTn id="4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2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2000"/>
                            </p:stCondLst>
                            <p:childTnLst>
                              <p:par>
                                <p:cTn id="4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2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6000"/>
                            </p:stCondLst>
                            <p:childTnLst>
                              <p:par>
                                <p:cTn id="53" presetID="21" presetClass="entr" presetSubtype="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6000">
              <a:srgbClr val="CCCCCC"/>
            </a:gs>
            <a:gs pos="17000">
              <a:srgbClr val="7030A0"/>
            </a:gs>
            <a:gs pos="89000">
              <a:srgbClr val="FF9900"/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vislý svitek 7"/>
          <p:cNvSpPr/>
          <p:nvPr/>
        </p:nvSpPr>
        <p:spPr>
          <a:xfrm>
            <a:off x="179512" y="1556792"/>
            <a:ext cx="5040560" cy="5037972"/>
          </a:xfrm>
          <a:prstGeom prst="verticalScroll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Potravinářský - sýry</a:t>
            </a:r>
          </a:p>
          <a:p>
            <a:pPr algn="ctr"/>
            <a:r>
              <a:rPr lang="cs-CZ" sz="3200" b="1" dirty="0" smtClean="0"/>
              <a:t>Chemický</a:t>
            </a:r>
          </a:p>
          <a:p>
            <a:pPr algn="ctr"/>
            <a:r>
              <a:rPr lang="cs-CZ" sz="3200" b="1" dirty="0" smtClean="0"/>
              <a:t>Sklářský</a:t>
            </a:r>
          </a:p>
          <a:p>
            <a:pPr algn="ctr"/>
            <a:r>
              <a:rPr lang="cs-CZ" sz="3200" b="1" dirty="0" smtClean="0"/>
              <a:t>Textilní</a:t>
            </a:r>
          </a:p>
          <a:p>
            <a:pPr algn="ctr"/>
            <a:r>
              <a:rPr lang="cs-CZ" sz="3200" b="1" dirty="0" smtClean="0"/>
              <a:t>Keramický</a:t>
            </a:r>
          </a:p>
          <a:p>
            <a:pPr algn="ctr"/>
            <a:r>
              <a:rPr lang="cs-CZ" sz="3200" b="1" dirty="0" smtClean="0"/>
              <a:t>Papírenský</a:t>
            </a:r>
            <a:endParaRPr lang="cs-CZ" sz="3200" b="1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A ZEMĚDĚLSTVÍ</a:t>
            </a:r>
            <a:endParaRPr lang="cs-CZ" dirty="0"/>
          </a:p>
        </p:txBody>
      </p:sp>
      <p:sp>
        <p:nvSpPr>
          <p:cNvPr id="11" name="Slza 10"/>
          <p:cNvSpPr/>
          <p:nvPr/>
        </p:nvSpPr>
        <p:spPr>
          <a:xfrm>
            <a:off x="7403771" y="4941168"/>
            <a:ext cx="1215574" cy="914400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obilí</a:t>
            </a:r>
            <a:endParaRPr lang="cs-CZ" sz="2800" b="1" dirty="0"/>
          </a:p>
        </p:txBody>
      </p:sp>
      <p:sp>
        <p:nvSpPr>
          <p:cNvPr id="13" name="Slza 12"/>
          <p:cNvSpPr/>
          <p:nvPr/>
        </p:nvSpPr>
        <p:spPr>
          <a:xfrm>
            <a:off x="4860032" y="3933056"/>
            <a:ext cx="1800200" cy="1008112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kukuřice</a:t>
            </a:r>
            <a:endParaRPr lang="cs-CZ" sz="2400" b="1" dirty="0"/>
          </a:p>
        </p:txBody>
      </p:sp>
      <p:sp>
        <p:nvSpPr>
          <p:cNvPr id="14" name="Slza 13"/>
          <p:cNvSpPr/>
          <p:nvPr/>
        </p:nvSpPr>
        <p:spPr>
          <a:xfrm>
            <a:off x="5760132" y="1605252"/>
            <a:ext cx="1656184" cy="914400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květiny</a:t>
            </a:r>
            <a:endParaRPr lang="cs-CZ" sz="2400" b="1" dirty="0"/>
          </a:p>
        </p:txBody>
      </p:sp>
      <p:sp>
        <p:nvSpPr>
          <p:cNvPr id="15" name="Slza 14"/>
          <p:cNvSpPr/>
          <p:nvPr/>
        </p:nvSpPr>
        <p:spPr>
          <a:xfrm>
            <a:off x="6876256" y="2924944"/>
            <a:ext cx="2077380" cy="914400"/>
          </a:xfrm>
          <a:prstGeom prst="teardrop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brambory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0892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3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8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43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43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8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000"/>
                            </p:stCondLst>
                            <p:childTnLst>
                              <p:par>
                                <p:cTn id="36" presetID="43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8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3" grpId="0" animBg="1"/>
      <p:bldP spid="14" grpId="0" animBg="1"/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6000">
              <a:srgbClr val="CCCCCC"/>
            </a:gs>
            <a:gs pos="17000">
              <a:srgbClr val="7030A0"/>
            </a:gs>
            <a:gs pos="89000">
              <a:srgbClr val="FF9900"/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6990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Amsterdam</a:t>
            </a:r>
            <a:r>
              <a:rPr lang="cs-CZ" dirty="0" smtClean="0"/>
              <a:t> - hlavní město</a:t>
            </a:r>
          </a:p>
          <a:p>
            <a:pPr marL="0" indent="0">
              <a:buNone/>
            </a:pPr>
            <a:r>
              <a:rPr lang="cs-CZ" dirty="0" smtClean="0"/>
              <a:t>- Van </a:t>
            </a:r>
            <a:r>
              <a:rPr lang="cs-CZ" dirty="0" err="1" smtClean="0"/>
              <a:t>Goghovo</a:t>
            </a:r>
            <a:r>
              <a:rPr lang="cs-CZ" dirty="0" smtClean="0"/>
              <a:t> muzeum (sbírky obrazů)</a:t>
            </a:r>
          </a:p>
          <a:p>
            <a:pPr marL="0" indent="0">
              <a:buNone/>
            </a:pPr>
            <a:r>
              <a:rPr lang="cs-CZ" b="1" dirty="0"/>
              <a:t>Naarden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hrob </a:t>
            </a:r>
            <a:r>
              <a:rPr lang="cs-CZ" dirty="0" err="1" smtClean="0"/>
              <a:t>J.A.Komenského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Haag</a:t>
            </a:r>
            <a:r>
              <a:rPr lang="cs-CZ" dirty="0" smtClean="0"/>
              <a:t> - Mezinárodní soudní dvůr</a:t>
            </a:r>
          </a:p>
          <a:p>
            <a:pPr marL="0" indent="0">
              <a:buNone/>
            </a:pPr>
            <a:r>
              <a:rPr lang="cs-CZ" b="1" dirty="0" smtClean="0"/>
              <a:t>Rotterdam</a:t>
            </a:r>
            <a:r>
              <a:rPr lang="cs-CZ" dirty="0" smtClean="0"/>
              <a:t> - přístav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7226" y="4844396"/>
            <a:ext cx="4937539" cy="17281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492896"/>
            <a:ext cx="2252829" cy="16914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3059832" y="2708920"/>
            <a:ext cx="208823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355976" y="4509120"/>
            <a:ext cx="36004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2212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3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4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0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6000"/>
                            </p:stCondLst>
                            <p:childTnLst>
                              <p:par>
                                <p:cTn id="42" presetID="3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6000">
              <a:srgbClr val="CCCCCC"/>
            </a:gs>
            <a:gs pos="17000">
              <a:srgbClr val="7030A0"/>
            </a:gs>
            <a:gs pos="89000">
              <a:srgbClr val="FF9900"/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Efteling</a:t>
            </a:r>
            <a:r>
              <a:rPr lang="cs-CZ" dirty="0" smtClean="0"/>
              <a:t> - pohádkový les</a:t>
            </a:r>
          </a:p>
          <a:p>
            <a:pPr marL="0" indent="0">
              <a:buNone/>
            </a:pPr>
            <a:r>
              <a:rPr lang="cs-CZ" b="1" dirty="0" smtClean="0"/>
              <a:t>Hrady</a:t>
            </a:r>
          </a:p>
          <a:p>
            <a:pPr marL="0" indent="0">
              <a:buNone/>
            </a:pPr>
            <a:r>
              <a:rPr lang="cs-CZ" dirty="0" err="1" smtClean="0"/>
              <a:t>Loevestein</a:t>
            </a:r>
            <a:r>
              <a:rPr lang="cs-CZ" dirty="0" smtClean="0"/>
              <a:t>                            </a:t>
            </a:r>
            <a:r>
              <a:rPr lang="cs-CZ" dirty="0" err="1" smtClean="0"/>
              <a:t>Doornenburg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535" y="3555248"/>
            <a:ext cx="3593976" cy="24124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4564" y="3933056"/>
            <a:ext cx="3425957" cy="25694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7393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6000">
              <a:srgbClr val="CCCCCC"/>
            </a:gs>
            <a:gs pos="17000">
              <a:srgbClr val="7030A0"/>
            </a:gs>
            <a:gs pos="89000">
              <a:srgbClr val="FF9900"/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ŠKRTNĚTE SLOVA, KTERÁ DO VĚT NEPATŘÍ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964488" cy="4925144"/>
          </a:xfrm>
        </p:spPr>
        <p:txBody>
          <a:bodyPr>
            <a:normAutofit/>
          </a:bodyPr>
          <a:lstStyle/>
          <a:p>
            <a:r>
              <a:rPr lang="cs-CZ" dirty="0" smtClean="0"/>
              <a:t>Nizozemí je </a:t>
            </a:r>
            <a:r>
              <a:rPr lang="cs-CZ" i="1" dirty="0" smtClean="0"/>
              <a:t>republika - království - knížectví.</a:t>
            </a:r>
          </a:p>
          <a:p>
            <a:r>
              <a:rPr lang="cs-CZ" dirty="0" smtClean="0"/>
              <a:t>Hlavním městem je </a:t>
            </a:r>
            <a:r>
              <a:rPr lang="cs-CZ" i="1" dirty="0" smtClean="0"/>
              <a:t>Mnichov - Salzburg - Amsterdam.</a:t>
            </a:r>
          </a:p>
          <a:p>
            <a:r>
              <a:rPr lang="cs-CZ" dirty="0" smtClean="0"/>
              <a:t>Je to stát </a:t>
            </a:r>
            <a:r>
              <a:rPr lang="cs-CZ" i="1" dirty="0" smtClean="0"/>
              <a:t>přímořský - vnitrozemský - ostrovní.</a:t>
            </a:r>
          </a:p>
          <a:p>
            <a:r>
              <a:rPr lang="cs-CZ" dirty="0" smtClean="0"/>
              <a:t>Sousedními státy jsou </a:t>
            </a:r>
            <a:r>
              <a:rPr lang="cs-CZ" i="1" dirty="0" smtClean="0"/>
              <a:t>Německo - Belgie - Francie.</a:t>
            </a:r>
          </a:p>
          <a:p>
            <a:r>
              <a:rPr lang="cs-CZ" dirty="0" smtClean="0"/>
              <a:t>Nizozemím protéká řeka </a:t>
            </a:r>
            <a:r>
              <a:rPr lang="cs-CZ" i="1" dirty="0" smtClean="0"/>
              <a:t>Rýn - Labe - Temže.</a:t>
            </a:r>
          </a:p>
          <a:p>
            <a:r>
              <a:rPr lang="cs-CZ" dirty="0" smtClean="0"/>
              <a:t>J. A. Komenský byl pohřben v </a:t>
            </a:r>
            <a:r>
              <a:rPr lang="cs-CZ" i="1" dirty="0" smtClean="0"/>
              <a:t>Naardenu - Londýně - Praze.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6723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6000">
              <a:srgbClr val="CCCCCC"/>
            </a:gs>
            <a:gs pos="17000">
              <a:srgbClr val="7030A0"/>
            </a:gs>
            <a:gs pos="89000">
              <a:srgbClr val="FF9900"/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5490383"/>
              </p:ext>
            </p:extLst>
          </p:nvPr>
        </p:nvGraphicFramePr>
        <p:xfrm>
          <a:off x="827584" y="332656"/>
          <a:ext cx="7358114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Lucemburským velkovévodstvím,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Belgickým královstvím a Nizozemským královstvím.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14269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6000">
              <a:srgbClr val="CCCCCC"/>
            </a:gs>
            <a:gs pos="17000">
              <a:srgbClr val="7030A0"/>
            </a:gs>
            <a:gs pos="89000">
              <a:srgbClr val="FF9900"/>
            </a:gs>
          </a:gsLst>
          <a:lin ang="4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4700899"/>
              </p:ext>
            </p:extLst>
          </p:nvPr>
        </p:nvGraphicFramePr>
        <p:xfrm>
          <a:off x="899592" y="692696"/>
          <a:ext cx="7358114" cy="566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311643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http://cs.wikipedia.org/wiki/Soubor:L-Luxembourg12.JPG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http://cs.wikipedia.org/wiki/Soubor:Tournai_JPG05b.jpg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http://cs.wikipedia.org/wiki/Soubor:Meuse,_in_the_french_ardennes.JPG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http://cs.wikipedia.org/wiki/Soubor:Saints-Michel-et-Gudule_Luc_Viatour.jpg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http://cs.wikipedia.org/wiki/Soubor:Ghent_-_centre.jpg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http://cs.wikipedia.org/wiki/Soubor:Windmill_Brugge.jpg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http://cs.wikipedia.org/wiki/Soubor:OLV-kathedraal_Antwerpen.jpg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http://cs.wikipedia.org/wiki/Soubor:Brillanten.jpg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http://cs.wikipedia.org/wiki/Soubor:Keukenhof-Szmurlo.jpg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http://cs.wikipedia.org/wiki/Soubor:RotterdamMaasNederland.jpg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http://cs.wikipedia.org/wiki/Soubor:Naarden_kl.JPG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http://cs.wikipedia.org/wiki/Soubor:Slotloevestein.jpg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http://cs.wikipedia.org/wiki/Soubor:Kasteel_doornenburg.jpg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099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568</TotalTime>
  <Words>740</Words>
  <Application>Microsoft Office PowerPoint</Application>
  <PresentationFormat>Předvádění na obrazovce (4:3)</PresentationFormat>
  <Paragraphs>239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STÁTY BENELUXU</vt:lpstr>
      <vt:lpstr>Prezentace aplikace PowerPoint</vt:lpstr>
      <vt:lpstr>VELKOVÉVODSTVÍ LUCEMBURSKÉ</vt:lpstr>
      <vt:lpstr>POLOHA , POVRCH A VODSTVO</vt:lpstr>
      <vt:lpstr>MĚSTA</vt:lpstr>
      <vt:lpstr>VYZNAČTE, KTERÁ TVRZENÍ JSOU PRAVDIVÁ</vt:lpstr>
      <vt:lpstr>BELGICKÉ KRÁLOVSTVÍ</vt:lpstr>
      <vt:lpstr>Poloha</vt:lpstr>
      <vt:lpstr>POVRCH A VODSTVO</vt:lpstr>
      <vt:lpstr>PRŮMYSL A  ZEMĚDĚLSTVÍ</vt:lpstr>
      <vt:lpstr>HLAVNÍ MĚSTO</vt:lpstr>
      <vt:lpstr>MĚSTA</vt:lpstr>
      <vt:lpstr>SPRÁVNĚ ODPOVĚZTE:</vt:lpstr>
      <vt:lpstr>NIZOZEMSKÉ KRÁLOVSTVÍ</vt:lpstr>
      <vt:lpstr>POLOHA , POVRCH A VODSTVO</vt:lpstr>
      <vt:lpstr>PRŮMYSL A ZEMĚDĚLSTVÍ</vt:lpstr>
      <vt:lpstr>MĚSTA</vt:lpstr>
      <vt:lpstr>PAMÁTKY</vt:lpstr>
      <vt:lpstr>ŠKRTNĚTE SLOVA, KTERÁ DO VĚT NEPATŘÍ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STÁTY BENELUXU</dc:title>
  <dc:creator>Simona</dc:creator>
  <cp:lastModifiedBy>Zdeněk Kubík</cp:lastModifiedBy>
  <cp:revision>182</cp:revision>
  <dcterms:created xsi:type="dcterms:W3CDTF">2012-04-22T09:24:18Z</dcterms:created>
  <dcterms:modified xsi:type="dcterms:W3CDTF">2012-06-25T06:07:13Z</dcterms:modified>
</cp:coreProperties>
</file>