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F0D2"/>
    <a:srgbClr val="E1E38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481510-43AA-43BD-8CF2-C81CAFF8B37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JEDNOTKY OBJEMU</a:t>
            </a:r>
            <a:br>
              <a:rPr lang="cs-CZ" sz="5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5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ČASU</a:t>
            </a:r>
            <a:endParaRPr lang="cs-CZ" sz="5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0D2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objemu.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858280" cy="6000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 hektolitr</a:t>
            </a:r>
            <a:r>
              <a:rPr lang="cs-CZ" dirty="0" smtClean="0">
                <a:solidFill>
                  <a:srgbClr val="0070C0"/>
                </a:solidFill>
              </a:rPr>
              <a:t>		</a:t>
            </a:r>
            <a:r>
              <a:rPr lang="cs-CZ" dirty="0" smtClean="0">
                <a:solidFill>
                  <a:srgbClr val="00B050"/>
                </a:solidFill>
              </a:rPr>
              <a:t>1 </a:t>
            </a:r>
            <a:r>
              <a:rPr lang="cs-CZ" dirty="0" err="1" smtClean="0">
                <a:solidFill>
                  <a:srgbClr val="00B050"/>
                </a:solidFill>
              </a:rPr>
              <a:t>hl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1 litr	</a:t>
            </a:r>
            <a:r>
              <a:rPr lang="cs-CZ" dirty="0" smtClean="0">
                <a:solidFill>
                  <a:srgbClr val="0070C0"/>
                </a:solidFill>
              </a:rPr>
              <a:t>		</a:t>
            </a:r>
            <a:r>
              <a:rPr lang="cs-CZ" dirty="0" smtClean="0">
                <a:solidFill>
                  <a:srgbClr val="00B050"/>
                </a:solidFill>
              </a:rPr>
              <a:t>1 l</a:t>
            </a:r>
          </a:p>
          <a:p>
            <a:pPr>
              <a:buNone/>
            </a:pPr>
            <a:endParaRPr lang="cs-CZ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 </a:t>
            </a:r>
            <a:r>
              <a:rPr lang="cs-CZ" dirty="0" err="1" smtClean="0">
                <a:solidFill>
                  <a:srgbClr val="0070C0"/>
                </a:solidFill>
              </a:rPr>
              <a:t>hl</a:t>
            </a:r>
            <a:r>
              <a:rPr lang="cs-CZ" dirty="0" smtClean="0">
                <a:solidFill>
                  <a:srgbClr val="0070C0"/>
                </a:solidFill>
              </a:rPr>
              <a:t> = 100 l</a:t>
            </a:r>
            <a:endParaRPr lang="cs-CZ" dirty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Porovnej pomocí znaků &gt;, &lt;, = .</a:t>
            </a:r>
          </a:p>
          <a:p>
            <a:pPr>
              <a:buNone/>
            </a:pPr>
            <a:r>
              <a:rPr lang="cs-CZ" dirty="0" smtClean="0"/>
              <a:t>9 </a:t>
            </a:r>
            <a:r>
              <a:rPr lang="cs-CZ" dirty="0" err="1" smtClean="0"/>
              <a:t>hl</a:t>
            </a:r>
            <a:r>
              <a:rPr lang="cs-CZ" dirty="0" smtClean="0"/>
              <a:t>		90 l			6 00 l			6 </a:t>
            </a:r>
            <a:r>
              <a:rPr lang="cs-CZ" dirty="0" err="1" smtClean="0"/>
              <a:t>hl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150 l		15 </a:t>
            </a:r>
            <a:r>
              <a:rPr lang="cs-CZ" dirty="0" err="1" smtClean="0"/>
              <a:t>hl</a:t>
            </a:r>
            <a:r>
              <a:rPr lang="cs-CZ" dirty="0" smtClean="0"/>
              <a:t>			700 </a:t>
            </a:r>
            <a:r>
              <a:rPr lang="cs-CZ" dirty="0" err="1" smtClean="0"/>
              <a:t>hl</a:t>
            </a:r>
            <a:r>
              <a:rPr lang="cs-CZ" dirty="0" smtClean="0"/>
              <a:t>		7 000 l</a:t>
            </a:r>
          </a:p>
          <a:p>
            <a:pPr>
              <a:buNone/>
            </a:pPr>
            <a:r>
              <a:rPr lang="cs-CZ" dirty="0" smtClean="0"/>
              <a:t>300 l		3 </a:t>
            </a:r>
            <a:r>
              <a:rPr lang="cs-CZ" dirty="0" err="1" smtClean="0"/>
              <a:t>hl</a:t>
            </a:r>
            <a:r>
              <a:rPr lang="cs-CZ" dirty="0" smtClean="0"/>
              <a:t>			38 </a:t>
            </a:r>
            <a:r>
              <a:rPr lang="cs-CZ" dirty="0" err="1" smtClean="0"/>
              <a:t>hl</a:t>
            </a:r>
            <a:r>
              <a:rPr lang="cs-CZ" dirty="0" smtClean="0"/>
              <a:t>			38 000 l</a:t>
            </a:r>
            <a:endParaRPr lang="cs-CZ" dirty="0"/>
          </a:p>
        </p:txBody>
      </p:sp>
      <p:pic>
        <p:nvPicPr>
          <p:cNvPr id="3076" name="Picture 4" descr="C:\WINDOWS\Temp\Dočasné soubory Internetu\Content.IE5\JG5VNX5C\MC9002319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1142984"/>
            <a:ext cx="2292036" cy="2021941"/>
          </a:xfrm>
          <a:prstGeom prst="rect">
            <a:avLst/>
          </a:prstGeom>
          <a:noFill/>
        </p:spPr>
      </p:pic>
      <p:pic>
        <p:nvPicPr>
          <p:cNvPr id="1026" name="Picture 2" descr="C:\Users\uzivatel\AppData\Local\Microsoft\Windows\Temporary Internet Files\Content.IE5\SP4Y8LFJ\MC9003253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348880"/>
            <a:ext cx="1356970" cy="18150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0D2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času.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85789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 hodina		</a:t>
            </a:r>
            <a:r>
              <a:rPr lang="cs-CZ" dirty="0" smtClean="0">
                <a:solidFill>
                  <a:srgbClr val="00B050"/>
                </a:solidFill>
              </a:rPr>
              <a:t>1 h</a:t>
            </a:r>
          </a:p>
          <a:p>
            <a:pPr>
              <a:buNone/>
            </a:pPr>
            <a:r>
              <a:rPr lang="cs-CZ" dirty="0" smtClean="0"/>
              <a:t>1 minuta		</a:t>
            </a:r>
            <a:r>
              <a:rPr lang="cs-CZ" dirty="0" smtClean="0">
                <a:solidFill>
                  <a:srgbClr val="00B050"/>
                </a:solidFill>
              </a:rPr>
              <a:t>1 min</a:t>
            </a:r>
          </a:p>
          <a:p>
            <a:pPr>
              <a:buNone/>
            </a:pPr>
            <a:r>
              <a:rPr lang="cs-CZ" dirty="0" smtClean="0"/>
              <a:t>1 sekunda		</a:t>
            </a:r>
            <a:r>
              <a:rPr lang="cs-CZ" dirty="0" smtClean="0">
                <a:solidFill>
                  <a:srgbClr val="00B050"/>
                </a:solidFill>
              </a:rPr>
              <a:t>1 s</a:t>
            </a:r>
          </a:p>
          <a:p>
            <a:pPr>
              <a:buNone/>
            </a:pPr>
            <a:endParaRPr lang="cs-CZ" dirty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 h = 60 min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 h = 3 600 </a:t>
            </a:r>
            <a:r>
              <a:rPr lang="cs-CZ" dirty="0" smtClean="0">
                <a:solidFill>
                  <a:srgbClr val="0070C0"/>
                </a:solidFill>
              </a:rPr>
              <a:t>s</a:t>
            </a:r>
            <a:endParaRPr lang="cs-CZ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 min = 60 s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WINDOWS\Temp\Dočasné soubory Internetu\Content.IE5\S36J5R34\MC90044039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3571876"/>
            <a:ext cx="3429000" cy="3429000"/>
          </a:xfrm>
          <a:prstGeom prst="rect">
            <a:avLst/>
          </a:prstGeom>
          <a:noFill/>
        </p:spPr>
      </p:pic>
      <p:pic>
        <p:nvPicPr>
          <p:cNvPr id="4102" name="Picture 6" descr="C:\WINDOWS\Temp\Dočasné soubory Internetu\Content.IE5\Z4FOJGAX\MC9000904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4286247"/>
            <a:ext cx="2017323" cy="2417939"/>
          </a:xfrm>
          <a:prstGeom prst="rect">
            <a:avLst/>
          </a:prstGeom>
          <a:noFill/>
        </p:spPr>
      </p:pic>
      <p:pic>
        <p:nvPicPr>
          <p:cNvPr id="2050" name="Picture 2" descr="C:\Users\uzivatel\AppData\Local\Microsoft\Windows\Temporary Internet Files\Content.IE5\DWCOYX3P\MC9000167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268760"/>
            <a:ext cx="1845542" cy="20928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0D2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času.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06" y="1071546"/>
            <a:ext cx="9072594" cy="5786454"/>
          </a:xfrm>
        </p:spPr>
        <p:txBody>
          <a:bodyPr/>
          <a:lstStyle/>
          <a:p>
            <a:pPr>
              <a:buNone/>
            </a:pPr>
            <a:r>
              <a:rPr lang="cs-CZ" smtClean="0">
                <a:solidFill>
                  <a:srgbClr val="0070C0"/>
                </a:solidFill>
              </a:rPr>
              <a:t>Velikonoční prázdniny trvají 2 dny. Vypočítej, kolik     </a:t>
            </a:r>
          </a:p>
          <a:p>
            <a:pPr>
              <a:buNone/>
            </a:pPr>
            <a:r>
              <a:rPr lang="cs-CZ" smtClean="0">
                <a:solidFill>
                  <a:srgbClr val="0070C0"/>
                </a:solidFill>
              </a:rPr>
              <a:t>je to: hodin, minut, sekund.</a:t>
            </a:r>
          </a:p>
          <a:p>
            <a:pPr>
              <a:buNone/>
            </a:pPr>
            <a:r>
              <a:rPr lang="cs-CZ" smtClean="0"/>
              <a:t>________________________________________</a:t>
            </a:r>
          </a:p>
          <a:p>
            <a:pPr>
              <a:buNone/>
            </a:pPr>
            <a:r>
              <a:rPr lang="cs-CZ" smtClean="0"/>
              <a:t>________________________________________</a:t>
            </a:r>
          </a:p>
          <a:p>
            <a:pPr>
              <a:buNone/>
            </a:pPr>
            <a:endParaRPr lang="cs-CZ"/>
          </a:p>
          <a:p>
            <a:pPr>
              <a:buNone/>
            </a:pPr>
            <a:r>
              <a:rPr lang="cs-CZ" smtClean="0">
                <a:solidFill>
                  <a:srgbClr val="0070C0"/>
                </a:solidFill>
              </a:rPr>
              <a:t>Je právě 7 h 14 min. Autobus odjíždí ze stanoviště </a:t>
            </a:r>
          </a:p>
          <a:p>
            <a:pPr>
              <a:buNone/>
            </a:pPr>
            <a:r>
              <a:rPr lang="cs-CZ" smtClean="0">
                <a:solidFill>
                  <a:srgbClr val="0070C0"/>
                </a:solidFill>
              </a:rPr>
              <a:t>v 8 h 43 min. Kolik času zbývá do odjezdu autobusu?</a:t>
            </a:r>
          </a:p>
          <a:p>
            <a:pPr>
              <a:buNone/>
            </a:pPr>
            <a:r>
              <a:rPr lang="cs-CZ" smtClean="0"/>
              <a:t>________________________________________</a:t>
            </a:r>
          </a:p>
          <a:p>
            <a:pPr>
              <a:buNone/>
            </a:pPr>
            <a:r>
              <a:rPr lang="cs-CZ" smtClean="0"/>
              <a:t>________________________________________</a:t>
            </a:r>
            <a:endParaRPr lang="cs-CZ"/>
          </a:p>
          <a:p>
            <a:pPr>
              <a:buNone/>
            </a:pPr>
            <a:endParaRPr lang="cs-CZ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b="1" dirty="0" smtClean="0"/>
              <a:t> </a:t>
            </a:r>
            <a:r>
              <a:rPr lang="cs-CZ" sz="1400" dirty="0" smtClean="0"/>
              <a:t>[cit. 2012-3-27]. Všechny obrázky pocházejí z klipartu Microsoft Office PowerPoint 2007. Licence ve vlastnictví ZŠ a MŠ Rokytnice – </a:t>
            </a:r>
            <a:r>
              <a:rPr lang="cs-CZ" sz="1400" dirty="0" err="1" smtClean="0"/>
              <a:t>product</a:t>
            </a:r>
            <a:r>
              <a:rPr lang="cs-CZ" sz="1400" dirty="0" smtClean="0"/>
              <a:t> ID – 89396-707-0117471-65535</a:t>
            </a:r>
            <a:br>
              <a:rPr lang="cs-CZ" sz="1400" dirty="0" smtClean="0"/>
            </a:br>
            <a:r>
              <a:rPr lang="cs-CZ" sz="1400" dirty="0" smtClean="0"/>
              <a:t>Láhev, bazén, hodinky, loď, lyžař.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92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JEDNOTKY OBJEMU A ČASU</vt:lpstr>
      <vt:lpstr>Převody jednotek objemu.</vt:lpstr>
      <vt:lpstr>Převody jednotek času.</vt:lpstr>
      <vt:lpstr>Převody jednotek času.</vt:lpstr>
      <vt:lpstr> [cit. 2012-3-27]. Všechny obrázky pocházejí z klipartu Microsoft Office PowerPoint 2007. Licence ve vlastnictví ZŠ a MŠ Rokytnice – product ID – 89396-707-0117471-65535 Láhev, bazén, hodinky, loď, lyžař.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</dc:title>
  <dc:creator>Lenka Galasová</dc:creator>
  <cp:lastModifiedBy>rokytnice2</cp:lastModifiedBy>
  <cp:revision>25</cp:revision>
  <dcterms:created xsi:type="dcterms:W3CDTF">2012-03-22T18:58:06Z</dcterms:created>
  <dcterms:modified xsi:type="dcterms:W3CDTF">2012-03-28T07:38:59Z</dcterms:modified>
</cp:coreProperties>
</file>