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56" r:id="rId2"/>
    <p:sldId id="267" r:id="rId3"/>
    <p:sldId id="265" r:id="rId4"/>
    <p:sldId id="276" r:id="rId5"/>
    <p:sldId id="268" r:id="rId6"/>
    <p:sldId id="277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28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32DB5FE-98F1-43DC-9E09-8593041FE9A4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9CD32F-D367-418A-A2EE-1F692DF5BF4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6965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4065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841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7896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014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28134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18907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665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18846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85482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55394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6889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862A1C-2CB6-42AE-B874-5F2EA8AF83D9}" type="datetimeFigureOut">
              <a:rPr lang="cs-CZ" smtClean="0"/>
              <a:t>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432DBD-CA62-4F5B-B7FA-DC430D7CF2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1596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008111"/>
          </a:xfrm>
        </p:spPr>
        <p:txBody>
          <a:bodyPr>
            <a:normAutofit/>
          </a:bodyPr>
          <a:lstStyle/>
          <a:p>
            <a:r>
              <a:rPr lang="cs-CZ" smtClean="0">
                <a:solidFill>
                  <a:srgbClr val="002060"/>
                </a:solidFill>
              </a:rPr>
              <a:t>Rozkazovací způsob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99592" y="2132856"/>
            <a:ext cx="7416824" cy="3960440"/>
          </a:xfrm>
        </p:spPr>
        <p:txBody>
          <a:bodyPr>
            <a:normAutofit/>
          </a:bodyPr>
          <a:lstStyle/>
          <a:p>
            <a:pPr algn="l"/>
            <a:r>
              <a:rPr lang="cs-CZ" sz="2000" smtClean="0"/>
              <a:t>Název školy: Základní škola Karla Klíče Hostinné</a:t>
            </a:r>
          </a:p>
          <a:p>
            <a:pPr algn="l"/>
            <a:r>
              <a:rPr lang="cs-CZ" sz="2000" smtClean="0"/>
              <a:t>Autor: Mgr. Iva Zákoucká</a:t>
            </a:r>
          </a:p>
          <a:p>
            <a:pPr algn="l"/>
            <a:r>
              <a:rPr lang="cs-CZ" sz="2000" smtClean="0"/>
              <a:t>Název: VY_32_INOVACE_08_C_19_Slovesa</a:t>
            </a:r>
          </a:p>
          <a:p>
            <a:pPr algn="l"/>
            <a:r>
              <a:rPr lang="cs-CZ" sz="2000" smtClean="0"/>
              <a:t>Téma: Rozkazovací způsob</a:t>
            </a:r>
          </a:p>
          <a:p>
            <a:pPr algn="l"/>
            <a:r>
              <a:rPr lang="cs-CZ" sz="2000" smtClean="0"/>
              <a:t>Číslo projektu</a:t>
            </a:r>
            <a:r>
              <a:rPr lang="cs-CZ" sz="2000"/>
              <a:t>: CZ.1.07/1.4.00/21.2131</a:t>
            </a:r>
          </a:p>
          <a:p>
            <a:pPr algn="l"/>
            <a:endParaRPr lang="cs-CZ" sz="2000" smtClean="0"/>
          </a:p>
          <a:p>
            <a:pPr algn="l"/>
            <a:endParaRPr lang="cs-CZ" sz="20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583" y="4833284"/>
            <a:ext cx="5761037" cy="112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38123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8310068"/>
              </p:ext>
            </p:extLst>
          </p:nvPr>
        </p:nvGraphicFramePr>
        <p:xfrm>
          <a:off x="1146182" y="980728"/>
          <a:ext cx="6851636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32000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</a:t>
                      </a:r>
                      <a:r>
                        <a:rPr lang="cs-CZ" smtClean="0"/>
                        <a:t>. Iva</a:t>
                      </a:r>
                      <a:r>
                        <a:rPr lang="cs-CZ" baseline="0" smtClean="0"/>
                        <a:t> Zákoucká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31.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 3. </a:t>
                      </a:r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2012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5. 4. 2012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4. 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Jazyk</a:t>
                      </a:r>
                      <a:r>
                        <a:rPr lang="cs-CZ" baseline="0" smtClean="0"/>
                        <a:t> a jazyková komunikace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/>
                        <a:t>Český</a:t>
                      </a:r>
                      <a:r>
                        <a:rPr lang="cs-CZ" baseline="0" smtClean="0"/>
                        <a:t> jazyk a literatura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Tvarosloví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smtClean="0">
                          <a:solidFill>
                            <a:srgbClr val="FF0000"/>
                          </a:solidFill>
                        </a:rPr>
                        <a:t>Rozkazovací způsob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rgbClr val="FF0000"/>
                          </a:solidFill>
                        </a:rPr>
                        <a:t>rozkazovací způsob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6867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640960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u="sng" smtClean="0"/>
              <a:t>Tvary rozkazovacího způsobu</a:t>
            </a:r>
          </a:p>
          <a:p>
            <a:pPr marL="0" indent="0">
              <a:buNone/>
            </a:pPr>
            <a:endParaRPr lang="cs-CZ" u="sng" smtClean="0"/>
          </a:p>
          <a:p>
            <a:pPr marL="0" indent="0">
              <a:buNone/>
            </a:pPr>
            <a:endParaRPr lang="cs-CZ" u="sng"/>
          </a:p>
          <a:p>
            <a:pPr marL="0" indent="0">
              <a:buNone/>
            </a:pPr>
            <a:endParaRPr lang="cs-CZ" u="sng" smtClean="0"/>
          </a:p>
          <a:p>
            <a:pPr marL="0" indent="0">
              <a:buNone/>
            </a:pPr>
            <a:endParaRPr lang="cs-CZ" u="sng"/>
          </a:p>
          <a:p>
            <a:pPr marL="0" indent="0">
              <a:buNone/>
            </a:pPr>
            <a:endParaRPr lang="cs-CZ" u="sng" smtClean="0"/>
          </a:p>
          <a:p>
            <a:pPr marL="0" indent="0">
              <a:buNone/>
            </a:pPr>
            <a:r>
              <a:rPr lang="cs-CZ" smtClean="0"/>
              <a:t>Sloveso v rozkazovacím způsobu vyjadřuje děj, který se má nebo nemá podle rozkazu uskutečnit.</a:t>
            </a:r>
            <a:br>
              <a:rPr lang="cs-CZ" smtClean="0"/>
            </a:br>
            <a:r>
              <a:rPr lang="cs-CZ" smtClean="0"/>
              <a:t>Např. spi, zpívejme, nechoďte…</a:t>
            </a:r>
          </a:p>
          <a:p>
            <a:pPr marL="0" indent="0">
              <a:buNone/>
            </a:pPr>
            <a:r>
              <a:rPr lang="cs-CZ" smtClean="0"/>
              <a:t>Bývá to rozkaz nebo zákaz, výzva nebo přání.</a:t>
            </a:r>
          </a:p>
          <a:p>
            <a:pPr marL="0" indent="0">
              <a:buNone/>
            </a:pPr>
            <a:r>
              <a:rPr lang="cs-CZ" smtClean="0"/>
              <a:t>Tvary rozkazovacího způsobu nevyjadřují čas.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29240233"/>
              </p:ext>
            </p:extLst>
          </p:nvPr>
        </p:nvGraphicFramePr>
        <p:xfrm>
          <a:off x="467544" y="1052736"/>
          <a:ext cx="8244672" cy="2160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196000"/>
                <a:gridCol w="2016224"/>
                <a:gridCol w="2016224"/>
                <a:gridCol w="2016224"/>
              </a:tblGrid>
              <a:tr h="720000">
                <a:tc>
                  <a:txBody>
                    <a:bodyPr/>
                    <a:lstStyle/>
                    <a:p>
                      <a:r>
                        <a:rPr lang="cs-CZ" sz="3200" smtClean="0"/>
                        <a:t>2. os. č. j.</a:t>
                      </a:r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piš</a:t>
                      </a:r>
                      <a:endParaRPr lang="cs-CZ" sz="32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jdi</a:t>
                      </a:r>
                      <a:endParaRPr lang="cs-CZ" sz="32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dávej</a:t>
                      </a:r>
                      <a:endParaRPr lang="cs-CZ" sz="32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20000">
                <a:tc>
                  <a:txBody>
                    <a:bodyPr/>
                    <a:lstStyle/>
                    <a:p>
                      <a:r>
                        <a:rPr lang="cs-CZ" sz="3200" smtClean="0"/>
                        <a:t>1. os. č. mn.</a:t>
                      </a:r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pišme</a:t>
                      </a:r>
                      <a:endParaRPr lang="cs-CZ" sz="32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jděme</a:t>
                      </a:r>
                      <a:endParaRPr lang="cs-CZ" sz="32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dávejme</a:t>
                      </a:r>
                      <a:endParaRPr lang="cs-CZ" sz="32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720000">
                <a:tc>
                  <a:txBody>
                    <a:bodyPr/>
                    <a:lstStyle/>
                    <a:p>
                      <a:r>
                        <a:rPr lang="cs-CZ" sz="3200" smtClean="0"/>
                        <a:t>2. os. č. mn.</a:t>
                      </a:r>
                      <a:endParaRPr lang="cs-CZ" sz="3200"/>
                    </a:p>
                  </a:txBody>
                  <a:tcPr anchor="ctr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pište</a:t>
                      </a:r>
                      <a:endParaRPr lang="cs-CZ" sz="32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jděte</a:t>
                      </a:r>
                      <a:endParaRPr lang="cs-CZ" sz="32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dávejte</a:t>
                      </a:r>
                      <a:endParaRPr lang="cs-CZ" sz="3200"/>
                    </a:p>
                  </a:txBody>
                  <a:tcPr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6312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640960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Rozkazovací způsob se tvoří jen pro 1. os. č. j. a pro 1. a 2. os. č. mn.</a:t>
            </a:r>
          </a:p>
          <a:p>
            <a:pPr marL="0" indent="0">
              <a:buNone/>
            </a:pPr>
            <a:r>
              <a:rPr lang="cs-CZ" smtClean="0"/>
              <a:t>Rozkaz můžeme vyjádřit také pomocí částic </a:t>
            </a:r>
            <a:r>
              <a:rPr lang="cs-CZ" u="sng" smtClean="0"/>
              <a:t>ať</a:t>
            </a:r>
            <a:r>
              <a:rPr lang="cs-CZ" smtClean="0"/>
              <a:t>, </a:t>
            </a:r>
            <a:r>
              <a:rPr lang="cs-CZ" u="sng" smtClean="0"/>
              <a:t>nechť</a:t>
            </a:r>
            <a:r>
              <a:rPr lang="cs-CZ" smtClean="0"/>
              <a:t> (ať vstoupí, nechť přijde).</a:t>
            </a:r>
          </a:p>
          <a:p>
            <a:pPr marL="0" indent="0">
              <a:buNone/>
            </a:pPr>
            <a:endParaRPr lang="cs-CZ" u="sng" smtClean="0"/>
          </a:p>
          <a:p>
            <a:pPr marL="0" indent="0">
              <a:buNone/>
            </a:pPr>
            <a:endParaRPr lang="cs-CZ" u="sng"/>
          </a:p>
          <a:p>
            <a:pPr marL="0" indent="0">
              <a:buNone/>
            </a:pPr>
            <a:r>
              <a:rPr lang="cs-CZ" smtClean="0"/>
              <a:t>neka</a:t>
            </a:r>
            <a:r>
              <a:rPr lang="cs-CZ" u="sng" smtClean="0"/>
              <a:t>z</a:t>
            </a:r>
            <a:r>
              <a:rPr lang="cs-CZ" smtClean="0"/>
              <a:t>it - neka</a:t>
            </a:r>
            <a:r>
              <a:rPr lang="cs-CZ" u="sng" smtClean="0"/>
              <a:t>z</a:t>
            </a:r>
          </a:p>
          <a:p>
            <a:pPr marL="0" indent="0">
              <a:buNone/>
            </a:pPr>
            <a:r>
              <a:rPr lang="cs-CZ" smtClean="0"/>
              <a:t>uha</a:t>
            </a:r>
            <a:r>
              <a:rPr lang="cs-CZ" u="sng" smtClean="0"/>
              <a:t>s</a:t>
            </a:r>
            <a:r>
              <a:rPr lang="cs-CZ" smtClean="0"/>
              <a:t>it - uha</a:t>
            </a:r>
            <a:r>
              <a:rPr lang="cs-CZ" u="sng" smtClean="0"/>
              <a:t>s</a:t>
            </a:r>
          </a:p>
          <a:p>
            <a:pPr marL="0" indent="0">
              <a:buNone/>
            </a:pPr>
            <a:r>
              <a:rPr lang="cs-CZ" smtClean="0"/>
              <a:t>pově</a:t>
            </a:r>
            <a:r>
              <a:rPr lang="cs-CZ" u="sng" smtClean="0"/>
              <a:t>s</a:t>
            </a:r>
            <a:r>
              <a:rPr lang="cs-CZ" smtClean="0"/>
              <a:t>it - pově</a:t>
            </a:r>
            <a:r>
              <a:rPr lang="cs-CZ" u="sng" smtClean="0"/>
              <a:t>s</a:t>
            </a:r>
            <a:endParaRPr lang="cs-CZ" smtClean="0"/>
          </a:p>
          <a:p>
            <a:pPr marL="0" indent="0">
              <a:buNone/>
            </a:pPr>
            <a:r>
              <a:rPr lang="cs-CZ" smtClean="0"/>
              <a:t>nap</a:t>
            </a:r>
            <a:r>
              <a:rPr lang="cs-CZ" u="sng" smtClean="0"/>
              <a:t>í</a:t>
            </a:r>
            <a:r>
              <a:rPr lang="cs-CZ" smtClean="0"/>
              <a:t>t se - nap</a:t>
            </a:r>
            <a:r>
              <a:rPr lang="cs-CZ" u="sng" smtClean="0"/>
              <a:t>i</a:t>
            </a:r>
            <a:r>
              <a:rPr lang="cs-CZ" smtClean="0"/>
              <a:t>j se</a:t>
            </a:r>
          </a:p>
          <a:p>
            <a:pPr marL="0" indent="0">
              <a:buNone/>
            </a:pPr>
            <a:r>
              <a:rPr lang="cs-CZ" smtClean="0"/>
              <a:t>přikr</a:t>
            </a:r>
            <a:r>
              <a:rPr lang="cs-CZ" u="sng" smtClean="0"/>
              <a:t>ý</a:t>
            </a:r>
            <a:r>
              <a:rPr lang="cs-CZ" smtClean="0"/>
              <a:t>t - přikr</a:t>
            </a:r>
            <a:r>
              <a:rPr lang="cs-CZ" u="sng" smtClean="0"/>
              <a:t>y</a:t>
            </a:r>
            <a:r>
              <a:rPr lang="cs-CZ" smtClean="0"/>
              <a:t>j</a:t>
            </a: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2492896"/>
            <a:ext cx="4104456" cy="864096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mtClean="0"/>
              <a:t>Zapamatuj si!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6753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712968" cy="65527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b="1" smtClean="0">
                <a:solidFill>
                  <a:srgbClr val="002060"/>
                </a:solidFill>
              </a:rPr>
              <a:t>Napiš slovesa v 2. os. č. j. rozkazovacího způsobu.</a:t>
            </a:r>
          </a:p>
          <a:p>
            <a:pPr marL="0" indent="0">
              <a:buNone/>
            </a:pPr>
            <a:endParaRPr lang="cs-CZ" b="1" smtClean="0">
              <a:solidFill>
                <a:srgbClr val="00206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Procvičování</a:t>
            </a:r>
            <a:endParaRPr lang="cs-CZ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5679901"/>
              </p:ext>
            </p:extLst>
          </p:nvPr>
        </p:nvGraphicFramePr>
        <p:xfrm>
          <a:off x="467544" y="2636912"/>
          <a:ext cx="8244000" cy="388843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20000"/>
                <a:gridCol w="2412000"/>
                <a:gridCol w="1800000"/>
                <a:gridCol w="2412000"/>
              </a:tblGrid>
              <a:tr h="777686">
                <a:tc>
                  <a:txBody>
                    <a:bodyPr/>
                    <a:lstStyle/>
                    <a:p>
                      <a:r>
                        <a:rPr lang="cs-CZ" sz="3200" smtClean="0"/>
                        <a:t>přivézt</a:t>
                      </a:r>
                      <a:endParaRPr lang="cs-CZ" sz="32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přikrýt</a:t>
                      </a:r>
                      <a:endParaRPr lang="cs-CZ" sz="32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b">
                    <a:lnL w="12700" cmpd="sng">
                      <a:noFill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777686">
                <a:tc>
                  <a:txBody>
                    <a:bodyPr/>
                    <a:lstStyle/>
                    <a:p>
                      <a:r>
                        <a:rPr lang="cs-CZ" sz="3200" smtClean="0"/>
                        <a:t>napít se</a:t>
                      </a:r>
                      <a:endParaRPr lang="cs-CZ" sz="32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uhasit</a:t>
                      </a:r>
                      <a:endParaRPr lang="cs-CZ" sz="32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b">
                    <a:lnL w="12700" cmpd="sng">
                      <a:noFill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777686">
                <a:tc>
                  <a:txBody>
                    <a:bodyPr/>
                    <a:lstStyle/>
                    <a:p>
                      <a:r>
                        <a:rPr lang="cs-CZ" sz="3200" smtClean="0"/>
                        <a:t>chránit</a:t>
                      </a:r>
                      <a:endParaRPr lang="cs-CZ" sz="32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nechodit</a:t>
                      </a:r>
                      <a:endParaRPr lang="cs-CZ" sz="32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b">
                    <a:lnL w="12700" cmpd="sng">
                      <a:noFill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777686">
                <a:tc>
                  <a:txBody>
                    <a:bodyPr/>
                    <a:lstStyle/>
                    <a:p>
                      <a:r>
                        <a:rPr lang="cs-CZ" sz="3200" smtClean="0"/>
                        <a:t>pověsit</a:t>
                      </a:r>
                      <a:endParaRPr lang="cs-CZ" sz="32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držet</a:t>
                      </a:r>
                      <a:endParaRPr lang="cs-CZ" sz="32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b">
                    <a:lnL w="12700" cmpd="sng">
                      <a:noFill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777686">
                <a:tc>
                  <a:txBody>
                    <a:bodyPr/>
                    <a:lstStyle/>
                    <a:p>
                      <a:r>
                        <a:rPr lang="cs-CZ" sz="3200" smtClean="0"/>
                        <a:t>uložit</a:t>
                      </a:r>
                      <a:endParaRPr lang="cs-CZ" sz="32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smtClean="0"/>
                        <a:t>nepokazit</a:t>
                      </a:r>
                      <a:endParaRPr lang="cs-CZ" sz="3200"/>
                    </a:p>
                  </a:txBody>
                  <a:tcPr anchor="b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 anchor="b">
                    <a:lnL w="12700" cmpd="sng">
                      <a:noFill/>
                    </a:lnL>
                    <a:lnR w="1905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685059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88640"/>
            <a:ext cx="8640960" cy="63367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smtClean="0">
                <a:solidFill>
                  <a:srgbClr val="002060"/>
                </a:solidFill>
              </a:rPr>
              <a:t>Řekni k těmto slovesům všechny tvary rozkazovacího způsobu podle vzoru.</a:t>
            </a:r>
            <a:endParaRPr lang="cs-CZ" b="1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smtClean="0">
                <a:solidFill>
                  <a:schemeClr val="tx2"/>
                </a:solidFill>
              </a:rPr>
              <a:t>Vzor:</a:t>
            </a:r>
          </a:p>
          <a:p>
            <a:pPr marL="0" indent="0">
              <a:buNone/>
            </a:pPr>
            <a:r>
              <a:rPr lang="cs-CZ" smtClean="0">
                <a:solidFill>
                  <a:schemeClr val="tx2"/>
                </a:solidFill>
              </a:rPr>
              <a:t>psát: piš, pišme, pište</a:t>
            </a:r>
          </a:p>
          <a:p>
            <a:pPr marL="0" indent="0">
              <a:buNone/>
            </a:pPr>
            <a:endParaRPr lang="cs-CZ"/>
          </a:p>
          <a:p>
            <a:pPr marL="0" indent="0">
              <a:buNone/>
            </a:pPr>
            <a:r>
              <a:rPr lang="cs-CZ" smtClean="0"/>
              <a:t>Spát, navštívit, rozložit, plavat, otevřít, přemýšlet, sedět, jít, zavřít, zrýt, nechodit, zastavit se.</a:t>
            </a:r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5580112" y="4869160"/>
            <a:ext cx="1368152" cy="1224136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4973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9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4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2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7" grpId="2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sz="2800" smtClean="0"/>
              <a:t>Mgr. Iva Zákoucká</a:t>
            </a:r>
            <a:br>
              <a:rPr lang="cs-CZ" sz="2800" smtClean="0"/>
            </a:br>
            <a:r>
              <a:rPr lang="cs-CZ" sz="2800" smtClean="0"/>
              <a:t>4. července 2012</a:t>
            </a:r>
            <a:br>
              <a:rPr lang="cs-CZ" sz="2800" smtClean="0"/>
            </a:br>
            <a:r>
              <a:rPr lang="cs-CZ" sz="2800" smtClean="0"/>
              <a:t>Určeno pro 4. ročník</a:t>
            </a:r>
            <a:endParaRPr lang="cs-CZ" sz="280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i="1" u="sng" smtClean="0"/>
              <a:t>Anotace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u="sng" smtClean="0"/>
              <a:t>Výklad</a:t>
            </a:r>
          </a:p>
          <a:p>
            <a:pPr marL="0" indent="0">
              <a:buNone/>
            </a:pPr>
            <a:r>
              <a:rPr lang="cs-CZ" sz="2000" smtClean="0"/>
              <a:t>Rozkazovací způsob</a:t>
            </a:r>
          </a:p>
          <a:p>
            <a:pPr marL="0" indent="0">
              <a:buNone/>
            </a:pPr>
            <a:r>
              <a:rPr lang="cs-CZ" sz="2000" u="sng" smtClean="0"/>
              <a:t>Praktické činnosti</a:t>
            </a:r>
          </a:p>
          <a:p>
            <a:pPr marL="0" indent="0">
              <a:buNone/>
            </a:pPr>
            <a:r>
              <a:rPr lang="cs-CZ" sz="2000" smtClean="0"/>
              <a:t>Tvoření rozkazovacího způsobu.</a:t>
            </a:r>
            <a:br>
              <a:rPr lang="cs-CZ" sz="2000" smtClean="0"/>
            </a:br>
            <a:r>
              <a:rPr lang="cs-CZ" sz="2000" u="sng" smtClean="0"/>
              <a:t>Procvičování</a:t>
            </a:r>
          </a:p>
          <a:p>
            <a:pPr marL="0" indent="0">
              <a:buNone/>
            </a:pPr>
            <a:r>
              <a:rPr lang="cs-CZ" sz="2000" smtClean="0"/>
              <a:t>Interaktivní tabule</a:t>
            </a:r>
          </a:p>
          <a:p>
            <a:pPr marL="0" indent="0">
              <a:buNone/>
            </a:pPr>
            <a:endParaRPr lang="cs-CZ" sz="2000"/>
          </a:p>
          <a:p>
            <a:pPr marL="0" indent="0">
              <a:buNone/>
            </a:pPr>
            <a:r>
              <a:rPr lang="cs-CZ" sz="2800" b="1" i="1" u="sng" smtClean="0"/>
              <a:t>Použité zdroje</a:t>
            </a:r>
            <a:endParaRPr lang="cs-CZ" sz="2800" b="1" i="1" u="sng"/>
          </a:p>
          <a:p>
            <a:pPr marL="0" indent="0">
              <a:buNone/>
            </a:pPr>
            <a:r>
              <a:rPr lang="cs-CZ" sz="2000" smtClean="0"/>
              <a:t>Pouze vlastní zdroje</a:t>
            </a:r>
            <a:endParaRPr lang="cs-CZ" sz="2000"/>
          </a:p>
        </p:txBody>
      </p:sp>
    </p:spTree>
    <p:extLst>
      <p:ext uri="{BB962C8B-B14F-4D97-AF65-F5344CB8AC3E}">
        <p14:creationId xmlns:p14="http://schemas.microsoft.com/office/powerpoint/2010/main" val="1914747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750</TotalTime>
  <Words>273</Words>
  <Application>Microsoft Office PowerPoint</Application>
  <PresentationFormat>Předvádění na obrazovce (4:3)</PresentationFormat>
  <Paragraphs>85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Rozkazovací způsob</vt:lpstr>
      <vt:lpstr>Prezentace aplikace PowerPoint</vt:lpstr>
      <vt:lpstr>Prezentace aplikace PowerPoint</vt:lpstr>
      <vt:lpstr>Zapamatuj si!</vt:lpstr>
      <vt:lpstr>Procvičování</vt:lpstr>
      <vt:lpstr>Prezentace aplikace PowerPoint</vt:lpstr>
      <vt:lpstr>Mgr. Iva Zákoucká 4. července 2012 Určeno pro 4. ročník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Podstatná jména</dc:title>
  <dc:creator>Iva</dc:creator>
  <cp:lastModifiedBy>Iva</cp:lastModifiedBy>
  <cp:revision>86</cp:revision>
  <dcterms:created xsi:type="dcterms:W3CDTF">2012-01-15T09:44:05Z</dcterms:created>
  <dcterms:modified xsi:type="dcterms:W3CDTF">2012-09-04T18:02:07Z</dcterms:modified>
</cp:coreProperties>
</file>