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E4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VY_32_INOVACE_5A10M3_Odčítání do 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Odčítání </a:t>
          </a:r>
          <a:r>
            <a:rPr lang="cs-CZ" dirty="0" smtClean="0"/>
            <a:t>do 100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368FF9-77C3-4FC8-973B-E896885840DA}" type="presOf" srcId="{EBC41103-E2E5-4D48-9B4B-425520D3D098}" destId="{3BA01B75-849B-4716-8BCD-084A86FF328F}" srcOrd="0" destOrd="0" presId="urn:microsoft.com/office/officeart/2005/8/layout/target3"/>
    <dgm:cxn modelId="{A371213C-ED23-4481-811E-52331C4F1E37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CCB0D4-7B12-4804-A993-EECB15C5BDE2}" type="presOf" srcId="{C73C7642-F245-4585-8F88-243F9FAEF6CA}" destId="{9A9B6F4F-B6FF-4F2D-B640-A8473E589523}" srcOrd="0" destOrd="0" presId="urn:microsoft.com/office/officeart/2005/8/layout/target3"/>
    <dgm:cxn modelId="{A426B3C4-7ED0-4BCC-BDF8-A2AFC2377B5B}" type="presOf" srcId="{C73C7642-F245-4585-8F88-243F9FAEF6CA}" destId="{59F530CB-4999-43B3-A00D-6AB53886BD77}" srcOrd="1" destOrd="0" presId="urn:microsoft.com/office/officeart/2005/8/layout/target3"/>
    <dgm:cxn modelId="{797CBE31-714F-42AE-A6B5-D90FC72965B1}" type="presOf" srcId="{019433A1-1324-4DE1-9E6F-32B851095F74}" destId="{A3817367-F2BC-482F-8832-FA00B51DCCF3}" srcOrd="0" destOrd="0" presId="urn:microsoft.com/office/officeart/2005/8/layout/target3"/>
    <dgm:cxn modelId="{424E7DDE-55E1-4E05-B05D-F0F7DF21B06B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25C6EC6-B83D-42DE-B1F5-3AE070C27282}" type="presOf" srcId="{39F8B381-5807-488E-AC22-73DD4140ED4A}" destId="{71045F8C-00FA-488E-A7BD-E2E6753D979D}" srcOrd="0" destOrd="0" presId="urn:microsoft.com/office/officeart/2005/8/layout/target3"/>
    <dgm:cxn modelId="{5CA3C21E-2251-4026-BEDB-E12C9ED854C2}" type="presOf" srcId="{445C7998-7549-48B0-BD68-D4F0167F02E5}" destId="{BC35EE03-4121-4EF9-923D-7CB6D30D358D}" srcOrd="0" destOrd="0" presId="urn:microsoft.com/office/officeart/2005/8/layout/target3"/>
    <dgm:cxn modelId="{289C594E-0B3E-4E7F-914F-C72D3912A80D}" type="presOf" srcId="{FBBFC3EA-9D9D-4F3A-BEA6-9C2C0E46BF20}" destId="{643EA938-EDE0-4533-ACCC-D2BD6F3A527C}" srcOrd="0" destOrd="0" presId="urn:microsoft.com/office/officeart/2005/8/layout/target3"/>
    <dgm:cxn modelId="{FB56181C-7DD0-46DD-9FCF-C3E5D5124FC7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87892A9-F3D1-4548-B039-ECFC4024FE0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5C05D7D-4AEF-45F3-B8A3-D6FAE6EE2F62}" type="presParOf" srcId="{71045F8C-00FA-488E-A7BD-E2E6753D979D}" destId="{3577EC6B-C980-4F34-8C69-4365E7B8FC8C}" srcOrd="0" destOrd="0" presId="urn:microsoft.com/office/officeart/2005/8/layout/target3"/>
    <dgm:cxn modelId="{1F37DE92-44C8-4490-B416-C8A0CB857D27}" type="presParOf" srcId="{71045F8C-00FA-488E-A7BD-E2E6753D979D}" destId="{6940EB87-DC1D-4BC3-9408-9AC2E1FFC039}" srcOrd="1" destOrd="0" presId="urn:microsoft.com/office/officeart/2005/8/layout/target3"/>
    <dgm:cxn modelId="{0BD79317-4423-4AB3-91FB-D96CA2623E94}" type="presParOf" srcId="{71045F8C-00FA-488E-A7BD-E2E6753D979D}" destId="{BC35EE03-4121-4EF9-923D-7CB6D30D358D}" srcOrd="2" destOrd="0" presId="urn:microsoft.com/office/officeart/2005/8/layout/target3"/>
    <dgm:cxn modelId="{8E4B831B-CD6E-4E4F-B915-A24BB970332C}" type="presParOf" srcId="{71045F8C-00FA-488E-A7BD-E2E6753D979D}" destId="{C95EEA27-3CBF-4645-A92D-9D8AF5C1CBFC}" srcOrd="3" destOrd="0" presId="urn:microsoft.com/office/officeart/2005/8/layout/target3"/>
    <dgm:cxn modelId="{5972D9B3-30D2-4ECF-84AE-6D2509EAACEB}" type="presParOf" srcId="{71045F8C-00FA-488E-A7BD-E2E6753D979D}" destId="{851BB866-B6AE-4566-893F-4C635BA974FC}" srcOrd="4" destOrd="0" presId="urn:microsoft.com/office/officeart/2005/8/layout/target3"/>
    <dgm:cxn modelId="{472103F7-7B11-476D-B0BA-1A38306F18E0}" type="presParOf" srcId="{71045F8C-00FA-488E-A7BD-E2E6753D979D}" destId="{643EA938-EDE0-4533-ACCC-D2BD6F3A527C}" srcOrd="5" destOrd="0" presId="urn:microsoft.com/office/officeart/2005/8/layout/target3"/>
    <dgm:cxn modelId="{690DB56E-E9EF-4073-A08E-BD9744431B68}" type="presParOf" srcId="{71045F8C-00FA-488E-A7BD-E2E6753D979D}" destId="{92F31B18-D66D-4CC7-89B9-378928DE877D}" srcOrd="6" destOrd="0" presId="urn:microsoft.com/office/officeart/2005/8/layout/target3"/>
    <dgm:cxn modelId="{721BF7C3-A367-41F9-94DB-19C93654EB43}" type="presParOf" srcId="{71045F8C-00FA-488E-A7BD-E2E6753D979D}" destId="{902074E1-B931-4618-97F1-FADBE82E9C3C}" srcOrd="7" destOrd="0" presId="urn:microsoft.com/office/officeart/2005/8/layout/target3"/>
    <dgm:cxn modelId="{7923880F-810F-495B-B1A1-7FEC52BDF424}" type="presParOf" srcId="{71045F8C-00FA-488E-A7BD-E2E6753D979D}" destId="{A3817367-F2BC-482F-8832-FA00B51DCCF3}" srcOrd="8" destOrd="0" presId="urn:microsoft.com/office/officeart/2005/8/layout/target3"/>
    <dgm:cxn modelId="{E5A90C68-2B3A-4CFC-AB50-CB47C8025004}" type="presParOf" srcId="{71045F8C-00FA-488E-A7BD-E2E6753D979D}" destId="{2DD79E57-A63E-47D4-A1AB-6DF333476AD4}" srcOrd="9" destOrd="0" presId="urn:microsoft.com/office/officeart/2005/8/layout/target3"/>
    <dgm:cxn modelId="{F54F7588-CFD8-4814-A247-BE3667B60A58}" type="presParOf" srcId="{71045F8C-00FA-488E-A7BD-E2E6753D979D}" destId="{648967D3-ED80-4214-8D87-4E7012561E4A}" srcOrd="10" destOrd="0" presId="urn:microsoft.com/office/officeart/2005/8/layout/target3"/>
    <dgm:cxn modelId="{AE68AB68-D5A3-402F-9DED-B455612D488F}" type="presParOf" srcId="{71045F8C-00FA-488E-A7BD-E2E6753D979D}" destId="{9A9B6F4F-B6FF-4F2D-B640-A8473E589523}" srcOrd="11" destOrd="0" presId="urn:microsoft.com/office/officeart/2005/8/layout/target3"/>
    <dgm:cxn modelId="{2F063D02-731E-4240-BEA5-6F47367851AB}" type="presParOf" srcId="{71045F8C-00FA-488E-A7BD-E2E6753D979D}" destId="{13BD0FAF-9F2C-4708-9E63-A8E8E5252943}" srcOrd="12" destOrd="0" presId="urn:microsoft.com/office/officeart/2005/8/layout/target3"/>
    <dgm:cxn modelId="{4355F841-6F5B-4B7A-8980-C34A5B1E16E3}" type="presParOf" srcId="{71045F8C-00FA-488E-A7BD-E2E6753D979D}" destId="{6821E7C9-5E4B-45FA-8F82-01E6F26FAA25}" srcOrd="13" destOrd="0" presId="urn:microsoft.com/office/officeart/2005/8/layout/target3"/>
    <dgm:cxn modelId="{7E8F6285-02E1-4B4C-8825-6B3AE887A6F6}" type="presParOf" srcId="{71045F8C-00FA-488E-A7BD-E2E6753D979D}" destId="{3BA01B75-849B-4716-8BCD-084A86FF328F}" srcOrd="14" destOrd="0" presId="urn:microsoft.com/office/officeart/2005/8/layout/target3"/>
    <dgm:cxn modelId="{9A865265-A762-4533-8B2E-E4B4A368FEE0}" type="presParOf" srcId="{71045F8C-00FA-488E-A7BD-E2E6753D979D}" destId="{4D19AB04-24FA-40C2-B203-52AE3D15E171}" srcOrd="15" destOrd="0" presId="urn:microsoft.com/office/officeart/2005/8/layout/target3"/>
    <dgm:cxn modelId="{87E258AD-233A-440F-AB44-CBC0F9C4E603}" type="presParOf" srcId="{71045F8C-00FA-488E-A7BD-E2E6753D979D}" destId="{832BF48F-0145-4429-9E02-8FCA946CCE9E}" srcOrd="16" destOrd="0" presId="urn:microsoft.com/office/officeart/2005/8/layout/target3"/>
    <dgm:cxn modelId="{280C814A-D802-424A-ADB2-DD9871A31137}" type="presParOf" srcId="{71045F8C-00FA-488E-A7BD-E2E6753D979D}" destId="{E7297F21-D4FD-4A41-AE58-814D01A6B5E7}" srcOrd="17" destOrd="0" presId="urn:microsoft.com/office/officeart/2005/8/layout/target3"/>
    <dgm:cxn modelId="{EFE16B52-C12A-4A93-A717-6173E2F3D5D4}" type="presParOf" srcId="{71045F8C-00FA-488E-A7BD-E2E6753D979D}" destId="{59F530CB-4999-43B3-A00D-6AB53886BD77}" srcOrd="18" destOrd="0" presId="urn:microsoft.com/office/officeart/2005/8/layout/target3"/>
    <dgm:cxn modelId="{E2A22BFD-2D65-4ADE-9465-C4540C95D97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VY_32_INOVACE_5A10M3_Odčítání do 100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Odčítání </a:t>
          </a:r>
          <a:r>
            <a:rPr lang="cs-CZ" sz="1800" kern="1200" dirty="0" smtClean="0"/>
            <a:t>do 100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816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600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083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422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640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87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858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364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489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41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09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54636-EF7B-4B06-9631-DFFE282F03D2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C3B57-8D7C-4186-8A46-926C39AB7D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31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92109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3962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Prezentace a doplňovačky na interaktivní tabuli / pracovní listy/</a:t>
            </a:r>
          </a:p>
          <a:p>
            <a:pPr marL="0" indent="0">
              <a:buNone/>
            </a:pPr>
            <a:r>
              <a:rPr lang="cs-CZ" sz="2400" dirty="0" smtClean="0"/>
              <a:t>Pomůcky: fix na tabuli, funkce pero v programu </a:t>
            </a:r>
            <a:r>
              <a:rPr lang="cs-CZ" sz="2400" dirty="0" err="1" smtClean="0"/>
              <a:t>Qdraw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názorná ukázka odčítání propojená s praxí -  základy finanční gramotnosti  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snímek– vyvození odčítání dvojciferných čísel s přechodem desítky </a:t>
            </a:r>
            <a:r>
              <a:rPr lang="cs-CZ" sz="2400" smtClean="0"/>
              <a:t>formou prezentace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snímek–postupné odčítání čísel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snímek-řešení předchozího snímku</a:t>
            </a:r>
            <a:endParaRPr lang="cs-CZ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927787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Odčítání dvojciferných čísel s přechodem desítky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418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71   -   23   =   48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Vlna 6"/>
          <p:cNvSpPr/>
          <p:nvPr/>
        </p:nvSpPr>
        <p:spPr>
          <a:xfrm>
            <a:off x="1526600" y="2039848"/>
            <a:ext cx="965985" cy="741080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10 Kč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594343" y="3749955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39" name="Vlna 38"/>
          <p:cNvSpPr/>
          <p:nvPr/>
        </p:nvSpPr>
        <p:spPr>
          <a:xfrm>
            <a:off x="4979078" y="1770620"/>
            <a:ext cx="965985" cy="741080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10 Kč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0" name="Vlna 39"/>
          <p:cNvSpPr/>
          <p:nvPr/>
        </p:nvSpPr>
        <p:spPr>
          <a:xfrm>
            <a:off x="4496085" y="2511700"/>
            <a:ext cx="965985" cy="741080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10 Kč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1" name="Vlna 40"/>
          <p:cNvSpPr/>
          <p:nvPr/>
        </p:nvSpPr>
        <p:spPr>
          <a:xfrm>
            <a:off x="2488136" y="2780928"/>
            <a:ext cx="965985" cy="741080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10 Kč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2" name="Vlna 41"/>
          <p:cNvSpPr/>
          <p:nvPr/>
        </p:nvSpPr>
        <p:spPr>
          <a:xfrm>
            <a:off x="1043608" y="3024921"/>
            <a:ext cx="965985" cy="741080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10 Kč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3" name="Vlna 42"/>
          <p:cNvSpPr/>
          <p:nvPr/>
        </p:nvSpPr>
        <p:spPr>
          <a:xfrm>
            <a:off x="3111350" y="2078880"/>
            <a:ext cx="965985" cy="741080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10 Kč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4" name="Vlna 43"/>
          <p:cNvSpPr/>
          <p:nvPr/>
        </p:nvSpPr>
        <p:spPr>
          <a:xfrm>
            <a:off x="2691742" y="3591534"/>
            <a:ext cx="4112506" cy="3005817"/>
          </a:xfrm>
          <a:prstGeom prst="wav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10 Kč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5301537" y="4316108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6094072" y="4354048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3955460" y="5281597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4067944" y="3903288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3258622" y="3670054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2775848" y="3840739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4563654" y="5436526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5697804" y="3347710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61" name="Ovál 60"/>
          <p:cNvSpPr/>
          <p:nvPr/>
        </p:nvSpPr>
        <p:spPr>
          <a:xfrm>
            <a:off x="5065804" y="5589240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63" name="Ovál 62"/>
          <p:cNvSpPr/>
          <p:nvPr/>
        </p:nvSpPr>
        <p:spPr>
          <a:xfrm>
            <a:off x="5508104" y="5710721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65" name="Ovál 64"/>
          <p:cNvSpPr/>
          <p:nvPr/>
        </p:nvSpPr>
        <p:spPr>
          <a:xfrm>
            <a:off x="6011713" y="5740173"/>
            <a:ext cx="792535" cy="74039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000" dirty="0" smtClean="0"/>
              <a:t>1 Kč</a:t>
            </a:r>
            <a:endParaRPr lang="cs-CZ" dirty="0"/>
          </a:p>
        </p:txBody>
      </p:sp>
      <p:sp>
        <p:nvSpPr>
          <p:cNvPr id="31" name="Volný tvar 30"/>
          <p:cNvSpPr/>
          <p:nvPr/>
        </p:nvSpPr>
        <p:spPr>
          <a:xfrm>
            <a:off x="4260986" y="1542212"/>
            <a:ext cx="2851795" cy="3831233"/>
          </a:xfrm>
          <a:custGeom>
            <a:avLst/>
            <a:gdLst>
              <a:gd name="connsiteX0" fmla="*/ 383442 w 2851795"/>
              <a:gd name="connsiteY0" fmla="*/ 340909 h 3831233"/>
              <a:gd name="connsiteX1" fmla="*/ 818008 w 2851795"/>
              <a:gd name="connsiteY1" fmla="*/ 60251 h 3831233"/>
              <a:gd name="connsiteX2" fmla="*/ 1940638 w 2851795"/>
              <a:gd name="connsiteY2" fmla="*/ 168893 h 3831233"/>
              <a:gd name="connsiteX3" fmla="*/ 2511006 w 2851795"/>
              <a:gd name="connsiteY3" fmla="*/ 1717036 h 3831233"/>
              <a:gd name="connsiteX4" fmla="*/ 2845984 w 2851795"/>
              <a:gd name="connsiteY4" fmla="*/ 3165590 h 3831233"/>
              <a:gd name="connsiteX5" fmla="*/ 2239402 w 2851795"/>
              <a:gd name="connsiteY5" fmla="*/ 3799333 h 3831233"/>
              <a:gd name="connsiteX6" fmla="*/ 1053398 w 2851795"/>
              <a:gd name="connsiteY6" fmla="*/ 3582049 h 3831233"/>
              <a:gd name="connsiteX7" fmla="*/ 609778 w 2851795"/>
              <a:gd name="connsiteY7" fmla="*/ 2269297 h 3831233"/>
              <a:gd name="connsiteX8" fmla="*/ 3196 w 2851795"/>
              <a:gd name="connsiteY8" fmla="*/ 1771356 h 3831233"/>
              <a:gd name="connsiteX9" fmla="*/ 383442 w 2851795"/>
              <a:gd name="connsiteY9" fmla="*/ 340909 h 3831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51795" h="3831233">
                <a:moveTo>
                  <a:pt x="383442" y="340909"/>
                </a:moveTo>
                <a:cubicBezTo>
                  <a:pt x="519244" y="55725"/>
                  <a:pt x="558475" y="88920"/>
                  <a:pt x="818008" y="60251"/>
                </a:cubicBezTo>
                <a:cubicBezTo>
                  <a:pt x="1077541" y="31582"/>
                  <a:pt x="1658472" y="-107238"/>
                  <a:pt x="1940638" y="168893"/>
                </a:cubicBezTo>
                <a:cubicBezTo>
                  <a:pt x="2222804" y="445024"/>
                  <a:pt x="2360115" y="1217587"/>
                  <a:pt x="2511006" y="1717036"/>
                </a:cubicBezTo>
                <a:cubicBezTo>
                  <a:pt x="2661897" y="2216485"/>
                  <a:pt x="2891251" y="2818541"/>
                  <a:pt x="2845984" y="3165590"/>
                </a:cubicBezTo>
                <a:cubicBezTo>
                  <a:pt x="2800717" y="3512639"/>
                  <a:pt x="2538166" y="3729923"/>
                  <a:pt x="2239402" y="3799333"/>
                </a:cubicBezTo>
                <a:cubicBezTo>
                  <a:pt x="1940638" y="3868743"/>
                  <a:pt x="1325002" y="3837055"/>
                  <a:pt x="1053398" y="3582049"/>
                </a:cubicBezTo>
                <a:cubicBezTo>
                  <a:pt x="781794" y="3327043"/>
                  <a:pt x="784812" y="2571079"/>
                  <a:pt x="609778" y="2269297"/>
                </a:cubicBezTo>
                <a:cubicBezTo>
                  <a:pt x="434744" y="1967515"/>
                  <a:pt x="39410" y="2100299"/>
                  <a:pt x="3196" y="1771356"/>
                </a:cubicBezTo>
                <a:cubicBezTo>
                  <a:pt x="-33018" y="1442413"/>
                  <a:pt x="247640" y="626093"/>
                  <a:pt x="383442" y="340909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40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52128"/>
          </a:xfrm>
          <a:ln>
            <a:solidFill>
              <a:srgbClr val="D6E42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002060"/>
                </a:solidFill>
              </a:rPr>
              <a:t>Postupně odčítej čísla v sousedních krychlích a do krychle nad nimi napiš vždy rozdíl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5436096" y="455944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92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6084168" y="456341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4</a:t>
            </a:r>
            <a:r>
              <a:rPr lang="cs-CZ" sz="3200" dirty="0" smtClean="0">
                <a:solidFill>
                  <a:schemeClr val="bg1"/>
                </a:solidFill>
              </a:rPr>
              <a:t>6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6732240" y="455944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28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7380312" y="456341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5796136" y="3941040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6444208" y="393305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7092280" y="3927668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6084168" y="328498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6732240" y="328498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6444208" y="264489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bg1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971600" y="456742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1619672" y="457140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2267744" y="456742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2915816" y="457140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1331640" y="3949024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1979712" y="394104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2627784" y="3935652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28" name="Krychle 27"/>
          <p:cNvSpPr/>
          <p:nvPr/>
        </p:nvSpPr>
        <p:spPr>
          <a:xfrm>
            <a:off x="1619672" y="329296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29" name="Krychle 28"/>
          <p:cNvSpPr/>
          <p:nvPr/>
        </p:nvSpPr>
        <p:spPr>
          <a:xfrm>
            <a:off x="2267744" y="329296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1979712" y="265288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66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64096"/>
          </a:xfrm>
          <a:ln>
            <a:solidFill>
              <a:srgbClr val="D6E42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002060"/>
                </a:solidFill>
              </a:rPr>
              <a:t>Řešení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5436096" y="455944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92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6084168" y="456341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4</a:t>
            </a:r>
            <a:r>
              <a:rPr lang="cs-CZ" sz="3200" dirty="0" smtClean="0">
                <a:solidFill>
                  <a:schemeClr val="bg1"/>
                </a:solidFill>
              </a:rPr>
              <a:t>6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6732240" y="455944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28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7380312" y="456341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5796136" y="3941040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46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6444208" y="393305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18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7092280" y="3927668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6084168" y="328498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28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6732240" y="3284984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6444208" y="2644896"/>
            <a:ext cx="864096" cy="856112"/>
          </a:xfrm>
          <a:prstGeom prst="cube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971600" y="456742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1619672" y="457140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2267744" y="456742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2915816" y="457140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1331640" y="3949024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1979712" y="394104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2627784" y="3935652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Krychle 27"/>
          <p:cNvSpPr/>
          <p:nvPr/>
        </p:nvSpPr>
        <p:spPr>
          <a:xfrm>
            <a:off x="1619672" y="329296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Krychle 28"/>
          <p:cNvSpPr/>
          <p:nvPr/>
        </p:nvSpPr>
        <p:spPr>
          <a:xfrm>
            <a:off x="2267744" y="3292968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1979712" y="2652880"/>
            <a:ext cx="864096" cy="856112"/>
          </a:xfrm>
          <a:prstGeom prst="cube">
            <a:avLst/>
          </a:prstGeom>
          <a:solidFill>
            <a:srgbClr val="D6E42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71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Práce </a:t>
            </a:r>
            <a:r>
              <a:rPr lang="cs-CZ" sz="3200" smtClean="0"/>
              <a:t>je dílem </a:t>
            </a:r>
            <a:r>
              <a:rPr lang="cs-CZ" sz="3200" dirty="0" smtClean="0"/>
              <a:t>autora. Využity byly pouze obrazce.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256746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203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Odčítání dvojciferných čísel s přechodem desítky</vt:lpstr>
      <vt:lpstr>Postupně odčítej čísla v sousedních krychlích a do krychle nad nimi napiš vždy rozdíl</vt:lpstr>
      <vt:lpstr>Řešení</vt:lpstr>
      <vt:lpstr>Práce je dílem autora. Využity byly pouze obrazce.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13</cp:revision>
  <dcterms:created xsi:type="dcterms:W3CDTF">2012-01-07T17:20:02Z</dcterms:created>
  <dcterms:modified xsi:type="dcterms:W3CDTF">2012-03-07T19:19:22Z</dcterms:modified>
</cp:coreProperties>
</file>