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8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0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Opakování pojmu síla, její znázornění, jednotky síly, zvládnutí souvislosti směru síly, působiště, směru síly. 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pro6.  7.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293FFBAB-603E-4F3E-84C7-749BECFB4923}" type="presOf" srcId="{21CD1CFD-9C1D-4CCD-9C1F-96D7FEC97AFE}" destId="{B303A152-D5F1-4A18-813F-E2E35B67E925}" srcOrd="1" destOrd="0" presId="urn:microsoft.com/office/officeart/2005/8/layout/list1"/>
    <dgm:cxn modelId="{EEBDE167-18E8-4603-9924-A4062B5095FF}" type="presOf" srcId="{C23FB3AD-ADCB-439B-91E3-CCAC5D95039A}" destId="{0DE7C07F-6E89-49E7-849E-19E901F4E55C}" srcOrd="1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E8D6D0A6-B1B8-41AB-9106-0C0C976FDF2B}" type="presOf" srcId="{51801BC8-D6DC-4669-A849-3FE3157A21FE}" destId="{F2F6B223-CEF1-4552-AA17-F64BAF562805}" srcOrd="0" destOrd="0" presId="urn:microsoft.com/office/officeart/2005/8/layout/list1"/>
    <dgm:cxn modelId="{1D2FB6F6-1A17-46DA-A796-3BFBFC7F7CB3}" type="presOf" srcId="{30796B16-12F9-40D6-9015-EB89BB5F506A}" destId="{CBC03896-5359-44E0-8915-FCD9B030F579}" srcOrd="0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C03AF7CB-69DD-47E6-93C5-D1128A7E69B2}" type="presOf" srcId="{3895EC79-AA20-455E-9F69-DE3BD08E691E}" destId="{867F9FBB-DA2B-45E8-A45C-7C53C4121152}" srcOrd="1" destOrd="0" presId="urn:microsoft.com/office/officeart/2005/8/layout/list1"/>
    <dgm:cxn modelId="{41DE8256-AF74-423B-8A1F-EDED981632FC}" type="presOf" srcId="{C23FB3AD-ADCB-439B-91E3-CCAC5D95039A}" destId="{D8A736F1-6882-4EE8-B8CF-94E99995BBC4}" srcOrd="0" destOrd="0" presId="urn:microsoft.com/office/officeart/2005/8/layout/list1"/>
    <dgm:cxn modelId="{D459E40C-C233-4104-ACB3-0B816A555A26}" type="presOf" srcId="{FCA51B5C-9664-4F83-804A-4F17952C1B77}" destId="{357F34FD-9159-4421-ADFD-8E14EBA959DF}" srcOrd="0" destOrd="0" presId="urn:microsoft.com/office/officeart/2005/8/layout/list1"/>
    <dgm:cxn modelId="{E6C881EB-C58F-4399-9282-C031D8CF03FF}" type="presOf" srcId="{5D5106FA-2091-4491-8130-81C8257822BF}" destId="{7434E60B-9D92-4C96-BC05-49E506135518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9D8666C8-AAF7-441C-B58C-2EB0936C0E61}" type="presOf" srcId="{3895EC79-AA20-455E-9F69-DE3BD08E691E}" destId="{EB0ECFC4-C995-40AD-A8E9-595ABAA26A22}" srcOrd="0" destOrd="0" presId="urn:microsoft.com/office/officeart/2005/8/layout/list1"/>
    <dgm:cxn modelId="{775776E1-E9F8-4F22-9253-1A09F533D015}" type="presOf" srcId="{21CD1CFD-9C1D-4CCD-9C1F-96D7FEC97AFE}" destId="{E849BD94-F756-4A2B-878A-8B8D1301ACCA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379D5B5F-F027-4A9E-89FF-BBCFC22A58CE}" type="presParOf" srcId="{357F34FD-9159-4421-ADFD-8E14EBA959DF}" destId="{786576EC-D75C-4DB0-B314-C85D4862E4CA}" srcOrd="0" destOrd="0" presId="urn:microsoft.com/office/officeart/2005/8/layout/list1"/>
    <dgm:cxn modelId="{177A0CC2-CC0A-4090-B1FC-0DBC9DBFC00A}" type="presParOf" srcId="{786576EC-D75C-4DB0-B314-C85D4862E4CA}" destId="{EB0ECFC4-C995-40AD-A8E9-595ABAA26A22}" srcOrd="0" destOrd="0" presId="urn:microsoft.com/office/officeart/2005/8/layout/list1"/>
    <dgm:cxn modelId="{8D298B23-9F0D-4CF7-992A-8FF6154A4128}" type="presParOf" srcId="{786576EC-D75C-4DB0-B314-C85D4862E4CA}" destId="{867F9FBB-DA2B-45E8-A45C-7C53C4121152}" srcOrd="1" destOrd="0" presId="urn:microsoft.com/office/officeart/2005/8/layout/list1"/>
    <dgm:cxn modelId="{AC914A88-0045-431F-8B05-C812ADC8C09A}" type="presParOf" srcId="{357F34FD-9159-4421-ADFD-8E14EBA959DF}" destId="{53BD7F68-B256-41A2-AF8D-7FF61038E16B}" srcOrd="1" destOrd="0" presId="urn:microsoft.com/office/officeart/2005/8/layout/list1"/>
    <dgm:cxn modelId="{03954BC3-59DE-4767-8C24-B654C701A6A3}" type="presParOf" srcId="{357F34FD-9159-4421-ADFD-8E14EBA959DF}" destId="{CBC03896-5359-44E0-8915-FCD9B030F579}" srcOrd="2" destOrd="0" presId="urn:microsoft.com/office/officeart/2005/8/layout/list1"/>
    <dgm:cxn modelId="{D6FC4759-08FF-49D8-B0D5-69739AFA2978}" type="presParOf" srcId="{357F34FD-9159-4421-ADFD-8E14EBA959DF}" destId="{D23B6F7A-3280-4B61-8C5A-157F38DB805D}" srcOrd="3" destOrd="0" presId="urn:microsoft.com/office/officeart/2005/8/layout/list1"/>
    <dgm:cxn modelId="{BAB3E614-FE1F-49BA-BB24-D7AEB11EDBD0}" type="presParOf" srcId="{357F34FD-9159-4421-ADFD-8E14EBA959DF}" destId="{24B7CFB4-FF55-4562-A794-0EB5393671C4}" srcOrd="4" destOrd="0" presId="urn:microsoft.com/office/officeart/2005/8/layout/list1"/>
    <dgm:cxn modelId="{566F6FC6-A995-42D8-902B-6E07A6535DBE}" type="presParOf" srcId="{24B7CFB4-FF55-4562-A794-0EB5393671C4}" destId="{D8A736F1-6882-4EE8-B8CF-94E99995BBC4}" srcOrd="0" destOrd="0" presId="urn:microsoft.com/office/officeart/2005/8/layout/list1"/>
    <dgm:cxn modelId="{2D02FC00-052E-4210-A2D7-55361E43F9C2}" type="presParOf" srcId="{24B7CFB4-FF55-4562-A794-0EB5393671C4}" destId="{0DE7C07F-6E89-49E7-849E-19E901F4E55C}" srcOrd="1" destOrd="0" presId="urn:microsoft.com/office/officeart/2005/8/layout/list1"/>
    <dgm:cxn modelId="{6700FD7A-EA3C-409B-981C-E5EE22EEB8E2}" type="presParOf" srcId="{357F34FD-9159-4421-ADFD-8E14EBA959DF}" destId="{BA0DF4E2-C357-494D-8797-8B5E841504F2}" srcOrd="5" destOrd="0" presId="urn:microsoft.com/office/officeart/2005/8/layout/list1"/>
    <dgm:cxn modelId="{FB533512-6AFE-43A3-B6B1-7A176FEB7390}" type="presParOf" srcId="{357F34FD-9159-4421-ADFD-8E14EBA959DF}" destId="{7434E60B-9D92-4C96-BC05-49E506135518}" srcOrd="6" destOrd="0" presId="urn:microsoft.com/office/officeart/2005/8/layout/list1"/>
    <dgm:cxn modelId="{340C3AA0-A7CB-4434-9209-CE24663DB798}" type="presParOf" srcId="{357F34FD-9159-4421-ADFD-8E14EBA959DF}" destId="{9B5427D5-06B1-41D5-84C6-F7C7B8DCA45D}" srcOrd="7" destOrd="0" presId="urn:microsoft.com/office/officeart/2005/8/layout/list1"/>
    <dgm:cxn modelId="{5D67DDEB-9523-40F6-B59D-B3E44AC52AC8}" type="presParOf" srcId="{357F34FD-9159-4421-ADFD-8E14EBA959DF}" destId="{350B5CD4-14C5-4C8F-AD3E-3204822691E7}" srcOrd="8" destOrd="0" presId="urn:microsoft.com/office/officeart/2005/8/layout/list1"/>
    <dgm:cxn modelId="{F4963D95-5295-451A-906D-A9003F601142}" type="presParOf" srcId="{350B5CD4-14C5-4C8F-AD3E-3204822691E7}" destId="{E849BD94-F756-4A2B-878A-8B8D1301ACCA}" srcOrd="0" destOrd="0" presId="urn:microsoft.com/office/officeart/2005/8/layout/list1"/>
    <dgm:cxn modelId="{495B0A57-8231-48DC-9BCA-DC5CAA3F6212}" type="presParOf" srcId="{350B5CD4-14C5-4C8F-AD3E-3204822691E7}" destId="{B303A152-D5F1-4A18-813F-E2E35B67E925}" srcOrd="1" destOrd="0" presId="urn:microsoft.com/office/officeart/2005/8/layout/list1"/>
    <dgm:cxn modelId="{F51E57DD-E836-4B3B-97F1-144C52CCB5B0}" type="presParOf" srcId="{357F34FD-9159-4421-ADFD-8E14EBA959DF}" destId="{5FDAF200-F332-4E4A-80AF-DCEE715F35A5}" srcOrd="9" destOrd="0" presId="urn:microsoft.com/office/officeart/2005/8/layout/list1"/>
    <dgm:cxn modelId="{AE3EBE4D-EA0A-4514-A752-F1B0BBCEB2F5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00510E40-EB99-4EB1-A8D8-6CCB61A6916E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ECE7A73-2D0C-4CF8-AB3C-D5983AC93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DEDD28-5AFE-4819-894D-37F1FE1D9A16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806008-BFF3-4E93-BEE9-4409FC237D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0AAA91D-827F-4E58-BAD4-87D7F32A27B8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331E614-D0D1-41C5-A811-BD96C90AA0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1DEB5-D918-476E-A6AE-69C4E34E6D50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ED74E-2285-456E-BF90-B4C6023D7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01BEF-862B-44B8-9A4D-DCF3C2E8B1AF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66ABC-FEEC-4CD9-BA18-23C9607D3C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6683FC-3970-4EEF-A01A-64E2C3E75D3F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2287BF-D54C-425C-97AE-607418AAF6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3434B9-5E21-4F2C-B9BA-33CEF4B8EEA8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66CB5-0403-4545-9A01-6817375703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7A51A8-C8DB-4824-B5B1-74896B2B0BFD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DCDDB-6E54-4A86-9EF8-DF7D8727C0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63982D3-6DBE-4456-8B5A-2000DA3F29C7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958305E-05DC-4764-AE33-0A1E4616B0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37EE5-B003-4259-80BC-2109AE0A4189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75F84-72DF-4C19-AD73-6AA2438D80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9BB00D-E1D2-4D16-A7C7-708896FE47A6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BF5405D0-120D-4D89-89FE-648E615B61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BAB43532-ECEC-4995-A96F-A76B5926664F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1D5F647E-ACBE-472A-9E48-BFAC922C3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17" r:id="rId5"/>
    <p:sldLayoutId id="2147483716" r:id="rId6"/>
    <p:sldLayoutId id="2147483715" r:id="rId7"/>
    <p:sldLayoutId id="2147483714" r:id="rId8"/>
    <p:sldLayoutId id="2147483722" r:id="rId9"/>
    <p:sldLayoutId id="2147483713" r:id="rId10"/>
    <p:sldLayoutId id="2147483723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4288" y="54927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188" y="2276475"/>
          <a:ext cx="7129462" cy="35179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25.1.2012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VY_52_INOVACE_12_FYZIKA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fyziky - Síla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obrazek 1439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333375"/>
            <a:ext cx="8518525" cy="571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Síla</a:t>
            </a:r>
            <a:endParaRPr lang="cs-CZ" sz="6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54388" y="3540125"/>
            <a:ext cx="5114925" cy="1101725"/>
          </a:xfrm>
        </p:spPr>
        <p:txBody>
          <a:bodyPr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Účinky síly, znázornění síly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Jaké účinky má síla? 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Pohybové účinky síly těleso:</a:t>
            </a: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Deformační účinky síly:</a:t>
            </a:r>
            <a:b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a)                               b)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6" name="Picture 2" descr="obrazek 1438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052736"/>
            <a:ext cx="2045353" cy="136815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</p:pic>
      <p:sp>
        <p:nvSpPr>
          <p:cNvPr id="15365" name="AutoShape 4" descr="obrazek 14397"/>
          <p:cNvSpPr>
            <a:spLocks noChangeAspect="1" noChangeArrowheads="1"/>
          </p:cNvSpPr>
          <p:nvPr/>
        </p:nvSpPr>
        <p:spPr bwMode="auto">
          <a:xfrm>
            <a:off x="155575" y="-5440363"/>
            <a:ext cx="11334750" cy="11334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366" name="AutoShape 6" descr="obrazek 14397"/>
          <p:cNvSpPr>
            <a:spLocks noChangeAspect="1" noChangeArrowheads="1"/>
          </p:cNvSpPr>
          <p:nvPr/>
        </p:nvSpPr>
        <p:spPr bwMode="auto">
          <a:xfrm>
            <a:off x="155575" y="-5440363"/>
            <a:ext cx="11334750" cy="11334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367" name="AutoShape 8" descr="obrazek 14397"/>
          <p:cNvSpPr>
            <a:spLocks noChangeAspect="1" noChangeArrowheads="1"/>
          </p:cNvSpPr>
          <p:nvPr/>
        </p:nvSpPr>
        <p:spPr bwMode="auto">
          <a:xfrm>
            <a:off x="155575" y="-5440363"/>
            <a:ext cx="11334750" cy="11334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8" name="Picture 10" descr="Klip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64163" y="1773238"/>
            <a:ext cx="1346200" cy="134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2" descr="Žena pečící chleb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19925" y="4508500"/>
            <a:ext cx="1757363" cy="175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4" descr="Zobrazit podrobnosti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92725" y="3357563"/>
            <a:ext cx="1539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1187450" y="2205038"/>
            <a:ext cx="295275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zpomalí těleso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16013" y="3357563"/>
            <a:ext cx="3455987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může změnit směr, rychlost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87450" y="2781300"/>
            <a:ext cx="295275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zrychlí těleso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331913" y="5013325"/>
            <a:ext cx="2016125" cy="647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změna tvaru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40200" y="5013325"/>
            <a:ext cx="2232025" cy="647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objemu tělesa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Znáš silová pole?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484313"/>
            <a:ext cx="8504237" cy="4572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Spoj  se správným obrázkem: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b="1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b="1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b="1" i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Gravitační pole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b="1" i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b="1" i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b="1" i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Elektrické pole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b="1" i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b="1" i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b="1" i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Magnetické pole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b="1" i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b="1" i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8" name="Picture 3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3" y="4292600"/>
            <a:ext cx="14684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5" descr="Klip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1628775"/>
            <a:ext cx="1419225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7" descr="Klip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08850" y="3357563"/>
            <a:ext cx="1366838" cy="1366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Zakřivená spojovací čára 7"/>
          <p:cNvCxnSpPr/>
          <p:nvPr/>
        </p:nvCxnSpPr>
        <p:spPr>
          <a:xfrm rot="16200000" flipH="1">
            <a:off x="2483644" y="2997994"/>
            <a:ext cx="2376488" cy="1943100"/>
          </a:xfrm>
          <a:prstGeom prst="curvedConnector3">
            <a:avLst>
              <a:gd name="adj1" fmla="val 66259"/>
            </a:avLst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Zakřivená spojovací čára 9"/>
          <p:cNvCxnSpPr/>
          <p:nvPr/>
        </p:nvCxnSpPr>
        <p:spPr>
          <a:xfrm flipV="1">
            <a:off x="2700338" y="2492375"/>
            <a:ext cx="2951162" cy="1368425"/>
          </a:xfrm>
          <a:prstGeom prst="curvedConnector3">
            <a:avLst>
              <a:gd name="adj1" fmla="val 72247"/>
            </a:avLst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Zakřivená spojovací čára 11"/>
          <p:cNvCxnSpPr/>
          <p:nvPr/>
        </p:nvCxnSpPr>
        <p:spPr>
          <a:xfrm flipV="1">
            <a:off x="2916238" y="3860800"/>
            <a:ext cx="4751387" cy="936625"/>
          </a:xfrm>
          <a:prstGeom prst="curvedConnector3">
            <a:avLst>
              <a:gd name="adj1" fmla="val 13416"/>
            </a:avLst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Odpověz na otázky: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Čím je jednoznačně určena síla?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jakých jednotkách měříme sílu?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Jak značíme sílu?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1" name="Obrázek 4" descr="IMG_705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4365625"/>
            <a:ext cx="2652713" cy="198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aoblený obdélník 5"/>
          <p:cNvSpPr/>
          <p:nvPr/>
        </p:nvSpPr>
        <p:spPr>
          <a:xfrm>
            <a:off x="1042988" y="2060575"/>
            <a:ext cx="3816350" cy="1008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velikostí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směrem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působištěm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042988" y="3573463"/>
            <a:ext cx="3816350" cy="9350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 – Newtonech </a:t>
            </a:r>
            <a:b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 čti </a:t>
            </a:r>
            <a:r>
              <a:rPr lang="cs-CZ" sz="24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ňůtnech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1908175" y="5013325"/>
            <a:ext cx="1727200" cy="10795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Převeď na uvedené jednotky: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0,076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______________N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230 N = _________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__________N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5 670 N = _______________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0,09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______________N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 N = ______________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34 N = ______________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51050" y="1557338"/>
            <a:ext cx="1368425" cy="358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0,23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00338" y="2565400"/>
            <a:ext cx="1366837" cy="358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5,67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84438" y="4437063"/>
            <a:ext cx="1366837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0,034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84438" y="3933825"/>
            <a:ext cx="1366837" cy="358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0,002</a:t>
            </a:r>
          </a:p>
        </p:txBody>
      </p:sp>
      <p:sp>
        <p:nvSpPr>
          <p:cNvPr id="8" name="Obdélník 7"/>
          <p:cNvSpPr/>
          <p:nvPr/>
        </p:nvSpPr>
        <p:spPr>
          <a:xfrm>
            <a:off x="2700338" y="3429000"/>
            <a:ext cx="1366837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76</a:t>
            </a:r>
          </a:p>
        </p:txBody>
      </p:sp>
      <p:sp>
        <p:nvSpPr>
          <p:cNvPr id="9" name="Obdélník 8"/>
          <p:cNvSpPr/>
          <p:nvPr/>
        </p:nvSpPr>
        <p:spPr>
          <a:xfrm>
            <a:off x="2700338" y="2997200"/>
            <a:ext cx="1366837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90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051050" y="2060575"/>
            <a:ext cx="1368425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7 000</a:t>
            </a:r>
          </a:p>
        </p:txBody>
      </p:sp>
      <p:pic>
        <p:nvPicPr>
          <p:cNvPr id="18442" name="Obrázek 11" descr="MB90029553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45085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Znázorni sílu šipkou: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= 5N, směr svislý dolů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 =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2N, směr vodorovný vpravo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= 10 N, směr šikmý vlevo nahoru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 =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200N, směr svislý nahoru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zvoleno vhodné měřítko.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5508625" y="4652963"/>
            <a:ext cx="0" cy="15128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779838" y="3429000"/>
            <a:ext cx="237648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5580063" y="4005263"/>
            <a:ext cx="1655762" cy="10795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6804025" y="1700213"/>
            <a:ext cx="0" cy="13684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9463" name="Obrázek 16" descr="MB90044214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333375"/>
            <a:ext cx="1065212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slovní úlohu: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482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Zatížením 2N se pružina prodloužila o 20mm. O kolik se prodlouží pružina siloměru při zatížení silou 5N.</a:t>
            </a:r>
          </a:p>
          <a:p>
            <a:endParaRPr lang="cs-CZ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95288" y="3284538"/>
            <a:ext cx="4968875" cy="27368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 N……………20 mm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N ……………10mm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 N ……………..50 mm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lů 7"/>
          <p:cNvSpPr/>
          <p:nvPr/>
        </p:nvSpPr>
        <p:spPr>
          <a:xfrm>
            <a:off x="3779838" y="4149725"/>
            <a:ext cx="360362" cy="503238"/>
          </a:xfrm>
          <a:prstGeom prst="down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5" name="Obrázek 8" descr="MB900382852.JPG"/>
          <p:cNvPicPr>
            <a:picLocks noChangeAspect="1"/>
          </p:cNvPicPr>
          <p:nvPr/>
        </p:nvPicPr>
        <p:blipFill>
          <a:blip r:embed="rId2"/>
          <a:srcRect l="15750" t="3937" r="17314"/>
          <a:stretch>
            <a:fillRect/>
          </a:stretch>
        </p:blipFill>
        <p:spPr bwMode="auto">
          <a:xfrm>
            <a:off x="5680075" y="2924175"/>
            <a:ext cx="2108200" cy="302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Znázorni šipkou směr působení síly: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6" name="Obrázek 2" descr="IMG_0014.JPG"/>
          <p:cNvPicPr>
            <a:picLocks noChangeAspect="1"/>
          </p:cNvPicPr>
          <p:nvPr/>
        </p:nvPicPr>
        <p:blipFill>
          <a:blip r:embed="rId2"/>
          <a:srcRect l="6723" t="13448" r="9233" b="10355"/>
          <a:stretch>
            <a:fillRect/>
          </a:stretch>
        </p:blipFill>
        <p:spPr bwMode="auto">
          <a:xfrm>
            <a:off x="187325" y="1844675"/>
            <a:ext cx="4765675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Obrázek 3" descr="MB900405156.JPG"/>
          <p:cNvPicPr>
            <a:picLocks noChangeAspect="1"/>
          </p:cNvPicPr>
          <p:nvPr/>
        </p:nvPicPr>
        <p:blipFill>
          <a:blip r:embed="rId3"/>
          <a:srcRect l="15750" r="17314"/>
          <a:stretch>
            <a:fillRect/>
          </a:stretch>
        </p:blipFill>
        <p:spPr bwMode="auto">
          <a:xfrm>
            <a:off x="5291138" y="1773238"/>
            <a:ext cx="2217737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Šipka doleva 6"/>
          <p:cNvSpPr/>
          <p:nvPr/>
        </p:nvSpPr>
        <p:spPr>
          <a:xfrm rot="284981">
            <a:off x="1403350" y="3429000"/>
            <a:ext cx="2376488" cy="28733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nahoru 7"/>
          <p:cNvSpPr/>
          <p:nvPr/>
        </p:nvSpPr>
        <p:spPr>
          <a:xfrm>
            <a:off x="6300788" y="3429000"/>
            <a:ext cx="287337" cy="115252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Obrázek 5" descr="untitled.bmp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94250" y="4005263"/>
            <a:ext cx="3768725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sz="4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323850" y="1557338"/>
            <a:ext cx="8504238" cy="4572000"/>
          </a:xfrm>
        </p:spPr>
        <p:txBody>
          <a:bodyPr/>
          <a:lstStyle/>
          <a:p>
            <a:pPr marL="514350" indent="-514350">
              <a:buFont typeface="Trebuchet MS" pitchFamily="34" charset="0"/>
              <a:buAutoNum type="arabicPeriod"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Popiš příklad, kdy síla uvede těleso do pohybu.</a:t>
            </a:r>
          </a:p>
          <a:p>
            <a:pPr marL="514350" indent="-514350">
              <a:buFont typeface="Trebuchet MS" pitchFamily="34" charset="0"/>
              <a:buAutoNum type="arabicPeriod"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Tenista odpálí míček. Které síly působí na míček v okamžiku odpalu? Působí nějaká síla i na raketu? Pokud ano, jaká?</a:t>
            </a:r>
          </a:p>
          <a:p>
            <a:pPr marL="514350" indent="-514350">
              <a:buFont typeface="Trebuchet MS" pitchFamily="34" charset="0"/>
              <a:buAutoNum type="arabicPeriod"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Víte, jak docílit změny směru u slalomu na lyžích?</a:t>
            </a:r>
          </a:p>
        </p:txBody>
      </p:sp>
      <p:sp>
        <p:nvSpPr>
          <p:cNvPr id="22532" name="AutoShape 2" descr="obrazek 14385"/>
          <p:cNvSpPr>
            <a:spLocks noChangeAspect="1" noChangeArrowheads="1"/>
          </p:cNvSpPr>
          <p:nvPr/>
        </p:nvSpPr>
        <p:spPr bwMode="auto">
          <a:xfrm>
            <a:off x="1979613" y="-4348163"/>
            <a:ext cx="9445625" cy="94456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533" name="AutoShape 4" descr="obrazek 14385"/>
          <p:cNvSpPr>
            <a:spLocks noChangeAspect="1" noChangeArrowheads="1"/>
          </p:cNvSpPr>
          <p:nvPr/>
        </p:nvSpPr>
        <p:spPr bwMode="auto">
          <a:xfrm>
            <a:off x="155575" y="-5440363"/>
            <a:ext cx="11334750" cy="11334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000" cap="small"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lang="cs-CZ" sz="3000" cap="small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>
                <a:effectLst>
                  <a:reflection blurRad="12700" stA="48000" endA="300" endPos="55000" dir="5400000" sy="-90000" algn="bl" rotWithShape="0"/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lang="cs-CZ" sz="3600" cap="all" dirty="0">
              <a:effectLst>
                <a:reflection blurRad="12700" stA="48000" endA="300" endPos="55000" dir="5400000" sy="-90000" algn="bl" rotWithShape="0"/>
              </a:effectLst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24578" name="Zástupný symbol pro obsah 2"/>
          <p:cNvSpPr txBox="1">
            <a:spLocks/>
          </p:cNvSpPr>
          <p:nvPr/>
        </p:nvSpPr>
        <p:spPr bwMode="auto">
          <a:xfrm>
            <a:off x="304800" y="1600200"/>
            <a:ext cx="41910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Times New Roman" pitchFamily="18" charset="0"/>
                <a:cs typeface="Times New Roman" pitchFamily="18" charset="0"/>
              </a:rPr>
              <a:t>Vlastní tvorba</a:t>
            </a: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Praha: SPN , 1992.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244</TotalTime>
  <Words>268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12</vt:i4>
      </vt:variant>
    </vt:vector>
  </HeadingPairs>
  <TitlesOfParts>
    <vt:vector size="23" baseType="lpstr">
      <vt:lpstr>Trebuchet MS</vt:lpstr>
      <vt:lpstr>Arial</vt:lpstr>
      <vt:lpstr>Wingdings 2</vt:lpstr>
      <vt:lpstr>Wingdings</vt:lpstr>
      <vt:lpstr>Calibri</vt:lpstr>
      <vt:lpstr>Times New Roman</vt:lpstr>
      <vt:lpstr>Bohatý</vt:lpstr>
      <vt:lpstr>Bohatý</vt:lpstr>
      <vt:lpstr>Bohatý</vt:lpstr>
      <vt:lpstr>Bohatý</vt:lpstr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Síla</dc:title>
  <dc:creator>ZŠ a MŠ při dětské léčebně</dc:creator>
  <cp:lastModifiedBy>Maminka</cp:lastModifiedBy>
  <cp:revision>34</cp:revision>
  <dcterms:created xsi:type="dcterms:W3CDTF">2011-11-08T06:56:45Z</dcterms:created>
  <dcterms:modified xsi:type="dcterms:W3CDTF">2012-03-08T09:49:39Z</dcterms:modified>
</cp:coreProperties>
</file>