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56" r:id="rId3"/>
    <p:sldId id="257" r:id="rId4"/>
    <p:sldId id="259" r:id="rId5"/>
    <p:sldId id="260" r:id="rId6"/>
    <p:sldId id="261" r:id="rId7"/>
    <p:sldId id="270" r:id="rId8"/>
    <p:sldId id="262" r:id="rId9"/>
    <p:sldId id="263" r:id="rId10"/>
    <p:sldId id="264" r:id="rId11"/>
    <p:sldId id="265" r:id="rId12"/>
    <p:sldId id="266" r:id="rId13"/>
    <p:sldId id="267" r:id="rId14"/>
    <p:sldId id="258" r:id="rId15"/>
    <p:sldId id="268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A51B5C-9664-4F83-804A-4F17952C1B77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895EC79-AA20-455E-9F69-DE3BD08E691E}">
      <dgm:prSet phldrT="[Text]" custT="1"/>
      <dgm:spPr/>
      <dgm:t>
        <a:bodyPr/>
        <a:lstStyle/>
        <a:p>
          <a:r>
            <a:rPr lang="cs-CZ" sz="1600" dirty="0" smtClean="0"/>
            <a:t>Cíl hodiny:</a:t>
          </a:r>
          <a:endParaRPr lang="cs-CZ" sz="1600" dirty="0"/>
        </a:p>
      </dgm:t>
    </dgm:pt>
    <dgm:pt modelId="{D378B7CE-B96D-490F-8C86-92BB714F8CB7}" type="parTrans" cxnId="{3242CD68-7471-41E5-A162-71D4D0369342}">
      <dgm:prSet/>
      <dgm:spPr/>
      <dgm:t>
        <a:bodyPr/>
        <a:lstStyle/>
        <a:p>
          <a:endParaRPr lang="cs-CZ"/>
        </a:p>
      </dgm:t>
    </dgm:pt>
    <dgm:pt modelId="{ED51E2BB-9F4D-476C-AA88-0976216396F1}" type="sibTrans" cxnId="{3242CD68-7471-41E5-A162-71D4D0369342}">
      <dgm:prSet/>
      <dgm:spPr/>
      <dgm:t>
        <a:bodyPr/>
        <a:lstStyle/>
        <a:p>
          <a:endParaRPr lang="cs-CZ"/>
        </a:p>
      </dgm:t>
    </dgm:pt>
    <dgm:pt modelId="{C23FB3AD-ADCB-439B-91E3-CCAC5D95039A}">
      <dgm:prSet phldrT="[Text]" custT="1"/>
      <dgm:spPr/>
      <dgm:t>
        <a:bodyPr/>
        <a:lstStyle/>
        <a:p>
          <a:r>
            <a:rPr lang="cs-CZ" sz="1600" dirty="0" smtClean="0"/>
            <a:t>Práce s prezentací:</a:t>
          </a:r>
          <a:endParaRPr lang="cs-CZ" sz="1600" dirty="0"/>
        </a:p>
      </dgm:t>
    </dgm:pt>
    <dgm:pt modelId="{E8F4590D-EE57-4DBA-981A-7B5DC7E6FE30}" type="parTrans" cxnId="{07769A82-639E-4E6F-A09D-55D9DB6FA404}">
      <dgm:prSet/>
      <dgm:spPr/>
      <dgm:t>
        <a:bodyPr/>
        <a:lstStyle/>
        <a:p>
          <a:endParaRPr lang="cs-CZ"/>
        </a:p>
      </dgm:t>
    </dgm:pt>
    <dgm:pt modelId="{B7FA4744-82CA-4441-9DD4-9F545817CC38}" type="sibTrans" cxnId="{07769A82-639E-4E6F-A09D-55D9DB6FA404}">
      <dgm:prSet/>
      <dgm:spPr/>
      <dgm:t>
        <a:bodyPr/>
        <a:lstStyle/>
        <a:p>
          <a:endParaRPr lang="cs-CZ"/>
        </a:p>
      </dgm:t>
    </dgm:pt>
    <dgm:pt modelId="{21CD1CFD-9C1D-4CCD-9C1F-96D7FEC97AFE}">
      <dgm:prSet phldrT="[Text]" custT="1"/>
      <dgm:spPr/>
      <dgm:t>
        <a:bodyPr/>
        <a:lstStyle/>
        <a:p>
          <a:r>
            <a:rPr lang="cs-CZ" sz="1600" dirty="0" smtClean="0"/>
            <a:t>Průřezová témata:</a:t>
          </a:r>
          <a:endParaRPr lang="cs-CZ" sz="1600" dirty="0"/>
        </a:p>
      </dgm:t>
    </dgm:pt>
    <dgm:pt modelId="{6B88D69A-901D-49EC-9C82-3E8771265969}" type="parTrans" cxnId="{2ED553C3-9970-4CB3-82E7-DC2243E00141}">
      <dgm:prSet/>
      <dgm:spPr/>
      <dgm:t>
        <a:bodyPr/>
        <a:lstStyle/>
        <a:p>
          <a:endParaRPr lang="cs-CZ"/>
        </a:p>
      </dgm:t>
    </dgm:pt>
    <dgm:pt modelId="{C1B6801D-3A6B-48D4-96B8-B97B489035DF}" type="sibTrans" cxnId="{2ED553C3-9970-4CB3-82E7-DC2243E00141}">
      <dgm:prSet/>
      <dgm:spPr/>
      <dgm:t>
        <a:bodyPr/>
        <a:lstStyle/>
        <a:p>
          <a:endParaRPr lang="cs-CZ"/>
        </a:p>
      </dgm:t>
    </dgm:pt>
    <dgm:pt modelId="{30796B16-12F9-40D6-9015-EB89BB5F506A}">
      <dgm:prSet custT="1"/>
      <dgm:spPr/>
      <dgm:t>
        <a:bodyPr/>
        <a:lstStyle/>
        <a:p>
          <a:r>
            <a:rPr lang="cs-CZ" sz="1600" dirty="0" smtClean="0"/>
            <a:t>Opakování pojmu síla, gravitační síla, výpočet gravitační síly, využití v praxi – směr svislý a vodorovný, práci s prezentací je vhodné zakončit praktickou ukázkou vodováhy, olovnice. </a:t>
          </a:r>
          <a:endParaRPr lang="cs-CZ" sz="1600" dirty="0"/>
        </a:p>
      </dgm:t>
    </dgm:pt>
    <dgm:pt modelId="{ED755F1C-86B7-4DB5-BA5A-B1D076DC4559}" type="parTrans" cxnId="{773B4E95-D83D-45E1-8111-38311894B2D9}">
      <dgm:prSet/>
      <dgm:spPr/>
      <dgm:t>
        <a:bodyPr/>
        <a:lstStyle/>
        <a:p>
          <a:endParaRPr lang="cs-CZ"/>
        </a:p>
      </dgm:t>
    </dgm:pt>
    <dgm:pt modelId="{23F69EB6-D0B5-42A1-BFD3-0AF4F2B355FD}" type="sibTrans" cxnId="{773B4E95-D83D-45E1-8111-38311894B2D9}">
      <dgm:prSet/>
      <dgm:spPr/>
      <dgm:t>
        <a:bodyPr/>
        <a:lstStyle/>
        <a:p>
          <a:endParaRPr lang="cs-CZ"/>
        </a:p>
      </dgm:t>
    </dgm:pt>
    <dgm:pt modelId="{5D5106FA-2091-4491-8130-81C8257822BF}">
      <dgm:prSet custT="1"/>
      <dgm:spPr/>
      <dgm:t>
        <a:bodyPr/>
        <a:lstStyle/>
        <a:p>
          <a:r>
            <a:rPr lang="cs-CZ" sz="1600" dirty="0" smtClean="0"/>
            <a:t>Možnost společného opakování učiva, použit jako test, opakování je možné využít pro 7. ročník při fyzice, podle typu učebnice a ŠVP školy i pro 6. třídu, jednodušší úlohy pro ZŠP.</a:t>
          </a:r>
          <a:endParaRPr lang="cs-CZ" sz="1600" dirty="0"/>
        </a:p>
      </dgm:t>
    </dgm:pt>
    <dgm:pt modelId="{12D0AA0B-4753-4646-9D0D-C826D8D93BCA}" type="parTrans" cxnId="{87DFE991-FEF8-4018-8340-B05FFEDC9DA4}">
      <dgm:prSet/>
      <dgm:spPr/>
      <dgm:t>
        <a:bodyPr/>
        <a:lstStyle/>
        <a:p>
          <a:endParaRPr lang="cs-CZ"/>
        </a:p>
      </dgm:t>
    </dgm:pt>
    <dgm:pt modelId="{3E420758-2CF8-4A42-B2D5-A3A7BAB58591}" type="sibTrans" cxnId="{87DFE991-FEF8-4018-8340-B05FFEDC9DA4}">
      <dgm:prSet/>
      <dgm:spPr/>
      <dgm:t>
        <a:bodyPr/>
        <a:lstStyle/>
        <a:p>
          <a:endParaRPr lang="cs-CZ"/>
        </a:p>
      </dgm:t>
    </dgm:pt>
    <dgm:pt modelId="{51801BC8-D6DC-4669-A849-3FE3157A21FE}">
      <dgm:prSet custT="1"/>
      <dgm:spPr/>
      <dgm:t>
        <a:bodyPr/>
        <a:lstStyle/>
        <a:p>
          <a:r>
            <a:rPr lang="cs-CZ" sz="1600" dirty="0" smtClean="0"/>
            <a:t>Zejména v domácím úkolu – lze využít i jako samostatnou práci v hodině , souvislost tématu s úlohami v  M, Z, </a:t>
          </a:r>
          <a:r>
            <a:rPr lang="cs-CZ" sz="1600" dirty="0" err="1" smtClean="0"/>
            <a:t>Př</a:t>
          </a:r>
          <a:r>
            <a:rPr lang="cs-CZ" sz="1600" smtClean="0"/>
            <a:t>, D </a:t>
          </a:r>
          <a:endParaRPr lang="cs-CZ" sz="1600" dirty="0"/>
        </a:p>
      </dgm:t>
    </dgm:pt>
    <dgm:pt modelId="{5EAB8B63-0717-454E-82D4-34FECA88C3BA}" type="parTrans" cxnId="{D682DB75-E008-4B82-85E7-32BA5ED9AECF}">
      <dgm:prSet/>
      <dgm:spPr/>
      <dgm:t>
        <a:bodyPr/>
        <a:lstStyle/>
        <a:p>
          <a:endParaRPr lang="cs-CZ"/>
        </a:p>
      </dgm:t>
    </dgm:pt>
    <dgm:pt modelId="{B84A2A51-44FC-4FFB-AFAE-E6010354ECCC}" type="sibTrans" cxnId="{D682DB75-E008-4B82-85E7-32BA5ED9AECF}">
      <dgm:prSet/>
      <dgm:spPr/>
      <dgm:t>
        <a:bodyPr/>
        <a:lstStyle/>
        <a:p>
          <a:endParaRPr lang="cs-CZ"/>
        </a:p>
      </dgm:t>
    </dgm:pt>
    <dgm:pt modelId="{357F34FD-9159-4421-ADFD-8E14EBA959DF}" type="pres">
      <dgm:prSet presAssocID="{FCA51B5C-9664-4F83-804A-4F17952C1B77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86576EC-D75C-4DB0-B314-C85D4862E4CA}" type="pres">
      <dgm:prSet presAssocID="{3895EC79-AA20-455E-9F69-DE3BD08E691E}" presName="parentLin" presStyleCnt="0"/>
      <dgm:spPr/>
    </dgm:pt>
    <dgm:pt modelId="{EB0ECFC4-C995-40AD-A8E9-595ABAA26A22}" type="pres">
      <dgm:prSet presAssocID="{3895EC79-AA20-455E-9F69-DE3BD08E691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67F9FBB-DA2B-45E8-A45C-7C53C4121152}" type="pres">
      <dgm:prSet presAssocID="{3895EC79-AA20-455E-9F69-DE3BD08E691E}" presName="parentText" presStyleLbl="node1" presStyleIdx="0" presStyleCnt="3" custScaleY="4093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D7F68-B256-41A2-AF8D-7FF61038E16B}" type="pres">
      <dgm:prSet presAssocID="{3895EC79-AA20-455E-9F69-DE3BD08E691E}" presName="negativeSpace" presStyleCnt="0"/>
      <dgm:spPr/>
    </dgm:pt>
    <dgm:pt modelId="{CBC03896-5359-44E0-8915-FCD9B030F579}" type="pres">
      <dgm:prSet presAssocID="{3895EC79-AA20-455E-9F69-DE3BD08E691E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3B6F7A-3280-4B61-8C5A-157F38DB805D}" type="pres">
      <dgm:prSet presAssocID="{ED51E2BB-9F4D-476C-AA88-0976216396F1}" presName="spaceBetweenRectangles" presStyleCnt="0"/>
      <dgm:spPr/>
    </dgm:pt>
    <dgm:pt modelId="{24B7CFB4-FF55-4562-A794-0EB5393671C4}" type="pres">
      <dgm:prSet presAssocID="{C23FB3AD-ADCB-439B-91E3-CCAC5D95039A}" presName="parentLin" presStyleCnt="0"/>
      <dgm:spPr/>
    </dgm:pt>
    <dgm:pt modelId="{D8A736F1-6882-4EE8-B8CF-94E99995BBC4}" type="pres">
      <dgm:prSet presAssocID="{C23FB3AD-ADCB-439B-91E3-CCAC5D95039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DE7C07F-6E89-49E7-849E-19E901F4E55C}" type="pres">
      <dgm:prSet presAssocID="{C23FB3AD-ADCB-439B-91E3-CCAC5D95039A}" presName="parentText" presStyleLbl="node1" presStyleIdx="1" presStyleCnt="3" custScaleY="4746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0DF4E2-C357-494D-8797-8B5E841504F2}" type="pres">
      <dgm:prSet presAssocID="{C23FB3AD-ADCB-439B-91E3-CCAC5D95039A}" presName="negativeSpace" presStyleCnt="0"/>
      <dgm:spPr/>
    </dgm:pt>
    <dgm:pt modelId="{7434E60B-9D92-4C96-BC05-49E506135518}" type="pres">
      <dgm:prSet presAssocID="{C23FB3AD-ADCB-439B-91E3-CCAC5D95039A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5427D5-06B1-41D5-84C6-F7C7B8DCA45D}" type="pres">
      <dgm:prSet presAssocID="{B7FA4744-82CA-4441-9DD4-9F545817CC38}" presName="spaceBetweenRectangles" presStyleCnt="0"/>
      <dgm:spPr/>
    </dgm:pt>
    <dgm:pt modelId="{350B5CD4-14C5-4C8F-AD3E-3204822691E7}" type="pres">
      <dgm:prSet presAssocID="{21CD1CFD-9C1D-4CCD-9C1F-96D7FEC97AFE}" presName="parentLin" presStyleCnt="0"/>
      <dgm:spPr/>
    </dgm:pt>
    <dgm:pt modelId="{E849BD94-F756-4A2B-878A-8B8D1301ACCA}" type="pres">
      <dgm:prSet presAssocID="{21CD1CFD-9C1D-4CCD-9C1F-96D7FEC97AFE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B303A152-D5F1-4A18-813F-E2E35B67E925}" type="pres">
      <dgm:prSet presAssocID="{21CD1CFD-9C1D-4CCD-9C1F-96D7FEC97AFE}" presName="parentText" presStyleLbl="node1" presStyleIdx="2" presStyleCnt="3" custScaleY="4975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DAF200-F332-4E4A-80AF-DCEE715F35A5}" type="pres">
      <dgm:prSet presAssocID="{21CD1CFD-9C1D-4CCD-9C1F-96D7FEC97AFE}" presName="negativeSpace" presStyleCnt="0"/>
      <dgm:spPr/>
    </dgm:pt>
    <dgm:pt modelId="{F2F6B223-CEF1-4552-AA17-F64BAF562805}" type="pres">
      <dgm:prSet presAssocID="{21CD1CFD-9C1D-4CCD-9C1F-96D7FEC97AFE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3B4E95-D83D-45E1-8111-38311894B2D9}" srcId="{3895EC79-AA20-455E-9F69-DE3BD08E691E}" destId="{30796B16-12F9-40D6-9015-EB89BB5F506A}" srcOrd="0" destOrd="0" parTransId="{ED755F1C-86B7-4DB5-BA5A-B1D076DC4559}" sibTransId="{23F69EB6-D0B5-42A1-BFD3-0AF4F2B355FD}"/>
    <dgm:cxn modelId="{3242CD68-7471-41E5-A162-71D4D0369342}" srcId="{FCA51B5C-9664-4F83-804A-4F17952C1B77}" destId="{3895EC79-AA20-455E-9F69-DE3BD08E691E}" srcOrd="0" destOrd="0" parTransId="{D378B7CE-B96D-490F-8C86-92BB714F8CB7}" sibTransId="{ED51E2BB-9F4D-476C-AA88-0976216396F1}"/>
    <dgm:cxn modelId="{2E74DE7C-70F3-494A-8A0E-9C0F22FA4660}" type="presOf" srcId="{FCA51B5C-9664-4F83-804A-4F17952C1B77}" destId="{357F34FD-9159-4421-ADFD-8E14EBA959DF}" srcOrd="0" destOrd="0" presId="urn:microsoft.com/office/officeart/2005/8/layout/list1"/>
    <dgm:cxn modelId="{38961602-B20E-42A8-A5C3-64060907C5D0}" type="presOf" srcId="{C23FB3AD-ADCB-439B-91E3-CCAC5D95039A}" destId="{D8A736F1-6882-4EE8-B8CF-94E99995BBC4}" srcOrd="0" destOrd="0" presId="urn:microsoft.com/office/officeart/2005/8/layout/list1"/>
    <dgm:cxn modelId="{432D735A-1EA8-42F0-B790-B55E380A4FC0}" type="presOf" srcId="{3895EC79-AA20-455E-9F69-DE3BD08E691E}" destId="{867F9FBB-DA2B-45E8-A45C-7C53C4121152}" srcOrd="1" destOrd="0" presId="urn:microsoft.com/office/officeart/2005/8/layout/list1"/>
    <dgm:cxn modelId="{07769A82-639E-4E6F-A09D-55D9DB6FA404}" srcId="{FCA51B5C-9664-4F83-804A-4F17952C1B77}" destId="{C23FB3AD-ADCB-439B-91E3-CCAC5D95039A}" srcOrd="1" destOrd="0" parTransId="{E8F4590D-EE57-4DBA-981A-7B5DC7E6FE30}" sibTransId="{B7FA4744-82CA-4441-9DD4-9F545817CC38}"/>
    <dgm:cxn modelId="{7364B74C-8568-4B27-B0B0-589F9531ED56}" type="presOf" srcId="{3895EC79-AA20-455E-9F69-DE3BD08E691E}" destId="{EB0ECFC4-C995-40AD-A8E9-595ABAA26A22}" srcOrd="0" destOrd="0" presId="urn:microsoft.com/office/officeart/2005/8/layout/list1"/>
    <dgm:cxn modelId="{1027A428-E027-480B-9463-71F3745AA55F}" type="presOf" srcId="{21CD1CFD-9C1D-4CCD-9C1F-96D7FEC97AFE}" destId="{B303A152-D5F1-4A18-813F-E2E35B67E925}" srcOrd="1" destOrd="0" presId="urn:microsoft.com/office/officeart/2005/8/layout/list1"/>
    <dgm:cxn modelId="{2ED553C3-9970-4CB3-82E7-DC2243E00141}" srcId="{FCA51B5C-9664-4F83-804A-4F17952C1B77}" destId="{21CD1CFD-9C1D-4CCD-9C1F-96D7FEC97AFE}" srcOrd="2" destOrd="0" parTransId="{6B88D69A-901D-49EC-9C82-3E8771265969}" sibTransId="{C1B6801D-3A6B-48D4-96B8-B97B489035DF}"/>
    <dgm:cxn modelId="{48EDC873-86F5-429B-AB9E-08ED05CEA3E4}" type="presOf" srcId="{C23FB3AD-ADCB-439B-91E3-CCAC5D95039A}" destId="{0DE7C07F-6E89-49E7-849E-19E901F4E55C}" srcOrd="1" destOrd="0" presId="urn:microsoft.com/office/officeart/2005/8/layout/list1"/>
    <dgm:cxn modelId="{1FCB6AC4-41EC-4D63-A3A3-B76B7653F80C}" type="presOf" srcId="{30796B16-12F9-40D6-9015-EB89BB5F506A}" destId="{CBC03896-5359-44E0-8915-FCD9B030F579}" srcOrd="0" destOrd="0" presId="urn:microsoft.com/office/officeart/2005/8/layout/list1"/>
    <dgm:cxn modelId="{D682DB75-E008-4B82-85E7-32BA5ED9AECF}" srcId="{21CD1CFD-9C1D-4CCD-9C1F-96D7FEC97AFE}" destId="{51801BC8-D6DC-4669-A849-3FE3157A21FE}" srcOrd="0" destOrd="0" parTransId="{5EAB8B63-0717-454E-82D4-34FECA88C3BA}" sibTransId="{B84A2A51-44FC-4FFB-AFAE-E6010354ECCC}"/>
    <dgm:cxn modelId="{759EF087-5D5A-4C01-A3B4-3E551DEA18B1}" type="presOf" srcId="{21CD1CFD-9C1D-4CCD-9C1F-96D7FEC97AFE}" destId="{E849BD94-F756-4A2B-878A-8B8D1301ACCA}" srcOrd="0" destOrd="0" presId="urn:microsoft.com/office/officeart/2005/8/layout/list1"/>
    <dgm:cxn modelId="{37A243F3-47C4-44E5-BCBA-EC42206E56F9}" type="presOf" srcId="{5D5106FA-2091-4491-8130-81C8257822BF}" destId="{7434E60B-9D92-4C96-BC05-49E506135518}" srcOrd="0" destOrd="0" presId="urn:microsoft.com/office/officeart/2005/8/layout/list1"/>
    <dgm:cxn modelId="{87DFE991-FEF8-4018-8340-B05FFEDC9DA4}" srcId="{C23FB3AD-ADCB-439B-91E3-CCAC5D95039A}" destId="{5D5106FA-2091-4491-8130-81C8257822BF}" srcOrd="0" destOrd="0" parTransId="{12D0AA0B-4753-4646-9D0D-C826D8D93BCA}" sibTransId="{3E420758-2CF8-4A42-B2D5-A3A7BAB58591}"/>
    <dgm:cxn modelId="{1E3BA624-0944-4FFE-9D16-D3C9E5D24861}" type="presOf" srcId="{51801BC8-D6DC-4669-A849-3FE3157A21FE}" destId="{F2F6B223-CEF1-4552-AA17-F64BAF562805}" srcOrd="0" destOrd="0" presId="urn:microsoft.com/office/officeart/2005/8/layout/list1"/>
    <dgm:cxn modelId="{F9A28D45-BECA-486A-A416-67BCE15B73A4}" type="presParOf" srcId="{357F34FD-9159-4421-ADFD-8E14EBA959DF}" destId="{786576EC-D75C-4DB0-B314-C85D4862E4CA}" srcOrd="0" destOrd="0" presId="urn:microsoft.com/office/officeart/2005/8/layout/list1"/>
    <dgm:cxn modelId="{E95C440A-AE90-4FD5-92C5-C2420E9F8B74}" type="presParOf" srcId="{786576EC-D75C-4DB0-B314-C85D4862E4CA}" destId="{EB0ECFC4-C995-40AD-A8E9-595ABAA26A22}" srcOrd="0" destOrd="0" presId="urn:microsoft.com/office/officeart/2005/8/layout/list1"/>
    <dgm:cxn modelId="{56D9D982-040E-402E-842A-5B9D43F218BB}" type="presParOf" srcId="{786576EC-D75C-4DB0-B314-C85D4862E4CA}" destId="{867F9FBB-DA2B-45E8-A45C-7C53C4121152}" srcOrd="1" destOrd="0" presId="urn:microsoft.com/office/officeart/2005/8/layout/list1"/>
    <dgm:cxn modelId="{B1E235C4-97B3-4583-889C-CDD1FB70A087}" type="presParOf" srcId="{357F34FD-9159-4421-ADFD-8E14EBA959DF}" destId="{53BD7F68-B256-41A2-AF8D-7FF61038E16B}" srcOrd="1" destOrd="0" presId="urn:microsoft.com/office/officeart/2005/8/layout/list1"/>
    <dgm:cxn modelId="{3A60DF7E-822E-4ACA-83B2-419CD45C830D}" type="presParOf" srcId="{357F34FD-9159-4421-ADFD-8E14EBA959DF}" destId="{CBC03896-5359-44E0-8915-FCD9B030F579}" srcOrd="2" destOrd="0" presId="urn:microsoft.com/office/officeart/2005/8/layout/list1"/>
    <dgm:cxn modelId="{4649CB14-9E62-42AE-AD11-D2CB7EE5425D}" type="presParOf" srcId="{357F34FD-9159-4421-ADFD-8E14EBA959DF}" destId="{D23B6F7A-3280-4B61-8C5A-157F38DB805D}" srcOrd="3" destOrd="0" presId="urn:microsoft.com/office/officeart/2005/8/layout/list1"/>
    <dgm:cxn modelId="{8249E2EE-8B99-4C71-94A7-07CDE6256D14}" type="presParOf" srcId="{357F34FD-9159-4421-ADFD-8E14EBA959DF}" destId="{24B7CFB4-FF55-4562-A794-0EB5393671C4}" srcOrd="4" destOrd="0" presId="urn:microsoft.com/office/officeart/2005/8/layout/list1"/>
    <dgm:cxn modelId="{8C89070F-CA46-4C73-9C27-9D11ABFD0C4B}" type="presParOf" srcId="{24B7CFB4-FF55-4562-A794-0EB5393671C4}" destId="{D8A736F1-6882-4EE8-B8CF-94E99995BBC4}" srcOrd="0" destOrd="0" presId="urn:microsoft.com/office/officeart/2005/8/layout/list1"/>
    <dgm:cxn modelId="{737CDE41-D3F0-45C2-8FF3-FF54A5D10E0A}" type="presParOf" srcId="{24B7CFB4-FF55-4562-A794-0EB5393671C4}" destId="{0DE7C07F-6E89-49E7-849E-19E901F4E55C}" srcOrd="1" destOrd="0" presId="urn:microsoft.com/office/officeart/2005/8/layout/list1"/>
    <dgm:cxn modelId="{FFEBB54B-7028-4B88-9FBC-2FB8580EEDE8}" type="presParOf" srcId="{357F34FD-9159-4421-ADFD-8E14EBA959DF}" destId="{BA0DF4E2-C357-494D-8797-8B5E841504F2}" srcOrd="5" destOrd="0" presId="urn:microsoft.com/office/officeart/2005/8/layout/list1"/>
    <dgm:cxn modelId="{F1149B42-F706-4C16-95A9-4823D66257F1}" type="presParOf" srcId="{357F34FD-9159-4421-ADFD-8E14EBA959DF}" destId="{7434E60B-9D92-4C96-BC05-49E506135518}" srcOrd="6" destOrd="0" presId="urn:microsoft.com/office/officeart/2005/8/layout/list1"/>
    <dgm:cxn modelId="{559F9BE5-CB81-4456-B154-6D5DA77FB02E}" type="presParOf" srcId="{357F34FD-9159-4421-ADFD-8E14EBA959DF}" destId="{9B5427D5-06B1-41D5-84C6-F7C7B8DCA45D}" srcOrd="7" destOrd="0" presId="urn:microsoft.com/office/officeart/2005/8/layout/list1"/>
    <dgm:cxn modelId="{24D1BC4F-7AA7-409A-B768-3C6C7DCF90D5}" type="presParOf" srcId="{357F34FD-9159-4421-ADFD-8E14EBA959DF}" destId="{350B5CD4-14C5-4C8F-AD3E-3204822691E7}" srcOrd="8" destOrd="0" presId="urn:microsoft.com/office/officeart/2005/8/layout/list1"/>
    <dgm:cxn modelId="{7075E7D1-8A25-4023-9AFF-898F216E3BC1}" type="presParOf" srcId="{350B5CD4-14C5-4C8F-AD3E-3204822691E7}" destId="{E849BD94-F756-4A2B-878A-8B8D1301ACCA}" srcOrd="0" destOrd="0" presId="urn:microsoft.com/office/officeart/2005/8/layout/list1"/>
    <dgm:cxn modelId="{20D23ACE-7BE1-42B5-888A-E28CD86C891C}" type="presParOf" srcId="{350B5CD4-14C5-4C8F-AD3E-3204822691E7}" destId="{B303A152-D5F1-4A18-813F-E2E35B67E925}" srcOrd="1" destOrd="0" presId="urn:microsoft.com/office/officeart/2005/8/layout/list1"/>
    <dgm:cxn modelId="{AEC32798-5105-4C41-9200-142DAF178EBB}" type="presParOf" srcId="{357F34FD-9159-4421-ADFD-8E14EBA959DF}" destId="{5FDAF200-F332-4E4A-80AF-DCEE715F35A5}" srcOrd="9" destOrd="0" presId="urn:microsoft.com/office/officeart/2005/8/layout/list1"/>
    <dgm:cxn modelId="{07957491-EC43-4DAF-8822-7F0B9A4D233F}" type="presParOf" srcId="{357F34FD-9159-4421-ADFD-8E14EBA959DF}" destId="{F2F6B223-CEF1-4552-AA17-F64BAF56280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BC03896-5359-44E0-8915-FCD9B030F579}">
      <dsp:nvSpPr>
        <dsp:cNvPr id="0" name=""/>
        <dsp:cNvSpPr/>
      </dsp:nvSpPr>
      <dsp:spPr>
        <a:xfrm>
          <a:off x="0" y="19302"/>
          <a:ext cx="8686800" cy="14553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4192" tIns="687324" rIns="67419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Opakování pojmu síla, gravitační síla, výpočet gravitační síly, využití v praxi – směr svislý a vodorovný, práci s prezentací je vhodné zakončit praktickou ukázkou vodováhy, olovnice. </a:t>
          </a:r>
          <a:endParaRPr lang="cs-CZ" sz="1600" kern="1200" dirty="0"/>
        </a:p>
      </dsp:txBody>
      <dsp:txXfrm>
        <a:off x="0" y="19302"/>
        <a:ext cx="8686800" cy="1455300"/>
      </dsp:txXfrm>
    </dsp:sp>
    <dsp:sp modelId="{867F9FBB-DA2B-45E8-A45C-7C53C4121152}">
      <dsp:nvSpPr>
        <dsp:cNvPr id="0" name=""/>
        <dsp:cNvSpPr/>
      </dsp:nvSpPr>
      <dsp:spPr>
        <a:xfrm>
          <a:off x="434340" y="107629"/>
          <a:ext cx="6080760" cy="3987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Cíl hodiny:</a:t>
          </a:r>
          <a:endParaRPr lang="cs-CZ" sz="1600" kern="1200" dirty="0"/>
        </a:p>
      </dsp:txBody>
      <dsp:txXfrm>
        <a:off x="434340" y="107629"/>
        <a:ext cx="6080760" cy="398752"/>
      </dsp:txXfrm>
    </dsp:sp>
    <dsp:sp modelId="{7434E60B-9D92-4C96-BC05-49E506135518}">
      <dsp:nvSpPr>
        <dsp:cNvPr id="0" name=""/>
        <dsp:cNvSpPr/>
      </dsp:nvSpPr>
      <dsp:spPr>
        <a:xfrm>
          <a:off x="0" y="1628136"/>
          <a:ext cx="8686800" cy="14553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4192" tIns="687324" rIns="67419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Možnost společného opakování učiva, použit jako test, opakování je možné využít pro 7. ročník při fyzice, podle typu učebnice a ŠVP školy i pro 6. třídu, jednodušší úlohy pro ZŠP.</a:t>
          </a:r>
          <a:endParaRPr lang="cs-CZ" sz="1600" kern="1200" dirty="0"/>
        </a:p>
      </dsp:txBody>
      <dsp:txXfrm>
        <a:off x="0" y="1628136"/>
        <a:ext cx="8686800" cy="1455300"/>
      </dsp:txXfrm>
    </dsp:sp>
    <dsp:sp modelId="{0DE7C07F-6E89-49E7-849E-19E901F4E55C}">
      <dsp:nvSpPr>
        <dsp:cNvPr id="0" name=""/>
        <dsp:cNvSpPr/>
      </dsp:nvSpPr>
      <dsp:spPr>
        <a:xfrm>
          <a:off x="434340" y="1652802"/>
          <a:ext cx="6080760" cy="46241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Práce s prezentací:</a:t>
          </a:r>
          <a:endParaRPr lang="cs-CZ" sz="1600" kern="1200" dirty="0"/>
        </a:p>
      </dsp:txBody>
      <dsp:txXfrm>
        <a:off x="434340" y="1652802"/>
        <a:ext cx="6080760" cy="462414"/>
      </dsp:txXfrm>
    </dsp:sp>
    <dsp:sp modelId="{F2F6B223-CEF1-4552-AA17-F64BAF562805}">
      <dsp:nvSpPr>
        <dsp:cNvPr id="0" name=""/>
        <dsp:cNvSpPr/>
      </dsp:nvSpPr>
      <dsp:spPr>
        <a:xfrm>
          <a:off x="0" y="3259259"/>
          <a:ext cx="8686800" cy="1247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4192" tIns="687324" rIns="67419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Zejména v domácím úkolu – lze využít i jako samostatnou práci v hodině , souvislost tématu s úlohami v  M, Z, </a:t>
          </a:r>
          <a:r>
            <a:rPr lang="cs-CZ" sz="1600" kern="1200" dirty="0" err="1" smtClean="0"/>
            <a:t>Př</a:t>
          </a:r>
          <a:r>
            <a:rPr lang="cs-CZ" sz="1600" kern="1200" smtClean="0"/>
            <a:t>, D </a:t>
          </a:r>
          <a:endParaRPr lang="cs-CZ" sz="1600" kern="1200" dirty="0"/>
        </a:p>
      </dsp:txBody>
      <dsp:txXfrm>
        <a:off x="0" y="3259259"/>
        <a:ext cx="8686800" cy="1247400"/>
      </dsp:txXfrm>
    </dsp:sp>
    <dsp:sp modelId="{B303A152-D5F1-4A18-813F-E2E35B67E925}">
      <dsp:nvSpPr>
        <dsp:cNvPr id="0" name=""/>
        <dsp:cNvSpPr/>
      </dsp:nvSpPr>
      <dsp:spPr>
        <a:xfrm>
          <a:off x="434340" y="3261636"/>
          <a:ext cx="6080760" cy="4847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Průřezová témata:</a:t>
          </a:r>
          <a:endParaRPr lang="cs-CZ" sz="1600" kern="1200" dirty="0"/>
        </a:p>
      </dsp:txBody>
      <dsp:txXfrm>
        <a:off x="434340" y="3261636"/>
        <a:ext cx="6080760" cy="4847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AF75673-175F-4A95-BD0B-48B1FC9E1986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14328F7-0CAE-44BB-A866-97C7357B46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F75673-175F-4A95-BD0B-48B1FC9E1986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4328F7-0CAE-44BB-A866-97C7357B46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AF75673-175F-4A95-BD0B-48B1FC9E1986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014328F7-0CAE-44BB-A866-97C7357B46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F75673-175F-4A95-BD0B-48B1FC9E1986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4328F7-0CAE-44BB-A866-97C7357B46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F75673-175F-4A95-BD0B-48B1FC9E1986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4328F7-0CAE-44BB-A866-97C7357B46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F75673-175F-4A95-BD0B-48B1FC9E1986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4328F7-0CAE-44BB-A866-97C7357B46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AF75673-175F-4A95-BD0B-48B1FC9E1986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4328F7-0CAE-44BB-A866-97C7357B46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F75673-175F-4A95-BD0B-48B1FC9E1986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4328F7-0CAE-44BB-A866-97C7357B46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F75673-175F-4A95-BD0B-48B1FC9E1986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4328F7-0CAE-44BB-A866-97C7357B46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F75673-175F-4A95-BD0B-48B1FC9E1986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4328F7-0CAE-44BB-A866-97C7357B46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CAF75673-175F-4A95-BD0B-48B1FC9E1986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14328F7-0CAE-44BB-A866-97C7357B46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CAF75673-175F-4A95-BD0B-48B1FC9E1986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14328F7-0CAE-44BB-A866-97C7357B46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63504312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Svatava </a:t>
                      </a:r>
                      <a:r>
                        <a:rPr lang="cs-CZ" sz="2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Juhászová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26.1.2012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VY_52_INOVACE_13_FYZIKA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Opakování učiva fyziky – Gravitační síla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7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B900425299.JPG"/>
          <p:cNvPicPr>
            <a:picLocks noChangeAspect="1"/>
          </p:cNvPicPr>
          <p:nvPr/>
        </p:nvPicPr>
        <p:blipFill>
          <a:blip r:embed="rId2" cstate="print"/>
          <a:srcRect t="16854" b="16854"/>
          <a:stretch>
            <a:fillRect/>
          </a:stretch>
        </p:blipFill>
        <p:spPr>
          <a:xfrm>
            <a:off x="251520" y="548680"/>
            <a:ext cx="8038046" cy="532859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Gravitační síla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Opakování kapitoly Gravitační síla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Kdo se zabýval gravitační silou?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Galileo Galilei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Isaac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Newton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GodfreyKneller-IsaacNewton-168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00192" y="2014848"/>
            <a:ext cx="2267959" cy="3114960"/>
          </a:xfrm>
          <a:prstGeom prst="rect">
            <a:avLst/>
          </a:prstGeom>
        </p:spPr>
      </p:pic>
      <p:pic>
        <p:nvPicPr>
          <p:cNvPr id="6" name="Obrázek 5" descr="Galileo_by_leoni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91680" y="3140968"/>
            <a:ext cx="2854194" cy="3212976"/>
          </a:xfrm>
          <a:prstGeom prst="rect">
            <a:avLst/>
          </a:prstGeom>
        </p:spPr>
      </p:pic>
      <p:cxnSp>
        <p:nvCxnSpPr>
          <p:cNvPr id="8" name="Zakřivená spojovací čára 7"/>
          <p:cNvCxnSpPr/>
          <p:nvPr/>
        </p:nvCxnSpPr>
        <p:spPr>
          <a:xfrm rot="16200000" flipH="1">
            <a:off x="-508" y="2744924"/>
            <a:ext cx="2664296" cy="1008112"/>
          </a:xfrm>
          <a:prstGeom prst="curvedConnector3">
            <a:avLst>
              <a:gd name="adj1" fmla="val 98339"/>
            </a:avLst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" name="Zakřivená spojovací čára 13"/>
          <p:cNvCxnSpPr/>
          <p:nvPr/>
        </p:nvCxnSpPr>
        <p:spPr>
          <a:xfrm>
            <a:off x="2699792" y="2348880"/>
            <a:ext cx="3744416" cy="12700"/>
          </a:xfrm>
          <a:prstGeom prst="curved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Doplň věty: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solidFill>
                <a:schemeClr val="tx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Země působí na všechna tělesa přitažlivou silou, která se nazývá </a:t>
            </a:r>
            <a:r>
              <a:rPr lang="cs-CZ" sz="4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46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značka:        </a:t>
            </a:r>
            <a:r>
              <a:rPr lang="cs-CZ" b="1" baseline="-25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baseline="-25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b="1" baseline="-250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základní jednotka:  </a:t>
            </a:r>
            <a:b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644008" y="2276872"/>
            <a:ext cx="2880320" cy="1224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Gravitační síla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483768" y="3284984"/>
            <a:ext cx="1944216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Fg</a:t>
            </a:r>
            <a:endParaRPr lang="cs-CZ" sz="20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355976" y="4365104"/>
            <a:ext cx="2232248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 – Newton </a:t>
            </a:r>
            <a:b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(čti </a:t>
            </a:r>
            <a:r>
              <a:rPr lang="cs-CZ" sz="20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ňůtn</a:t>
            </a:r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Znázorni na Globusu směr :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svislý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vodorovný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MB900433092.JPG"/>
          <p:cNvPicPr>
            <a:picLocks noChangeAspect="1"/>
          </p:cNvPicPr>
          <p:nvPr/>
        </p:nvPicPr>
        <p:blipFill>
          <a:blip r:embed="rId2" cstate="print"/>
          <a:srcRect l="11925" t="11925" r="16523" b="16523"/>
          <a:stretch>
            <a:fillRect/>
          </a:stretch>
        </p:blipFill>
        <p:spPr>
          <a:xfrm>
            <a:off x="4932040" y="2060848"/>
            <a:ext cx="3600400" cy="3600400"/>
          </a:xfrm>
          <a:prstGeom prst="rect">
            <a:avLst/>
          </a:prstGeom>
        </p:spPr>
      </p:pic>
      <p:sp>
        <p:nvSpPr>
          <p:cNvPr id="5" name="Obdélník s odříznutým příčným rohem 4"/>
          <p:cNvSpPr/>
          <p:nvPr/>
        </p:nvSpPr>
        <p:spPr>
          <a:xfrm>
            <a:off x="1907704" y="1772816"/>
            <a:ext cx="2736304" cy="1296144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směrem do středu Země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s odříznutým příčným rohem 5"/>
          <p:cNvSpPr/>
          <p:nvPr/>
        </p:nvSpPr>
        <p:spPr>
          <a:xfrm>
            <a:off x="1043608" y="4077072"/>
            <a:ext cx="3168352" cy="2016224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kolmý na směr vodorovný</a:t>
            </a:r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4572000" y="2636912"/>
            <a:ext cx="2016224" cy="115212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V="1">
            <a:off x="4283968" y="1772816"/>
            <a:ext cx="1656184" cy="273630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 descr="MB90033485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80112" y="404664"/>
            <a:ext cx="1828800" cy="18288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Vodováha: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čemu slouží vodováha?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Které profese vodováhu používají?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Jaký je jiný název pro vodováhu?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043608" y="2060848"/>
            <a:ext cx="4464496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 určení vodorovného směru.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15616" y="3573016"/>
            <a:ext cx="4464496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Např.: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zedník, truhlář, tesař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043608" y="5085184"/>
            <a:ext cx="4464496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Libela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Olovnice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7239000" cy="4846320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čemu slouží olovnice?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Které profese olovnici používají?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s odříznutým rohem na stejné straně 3"/>
          <p:cNvSpPr/>
          <p:nvPr/>
        </p:nvSpPr>
        <p:spPr>
          <a:xfrm>
            <a:off x="1403648" y="2204864"/>
            <a:ext cx="4320480" cy="1656184"/>
          </a:xfrm>
          <a:prstGeom prst="snip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 určení svislého směru.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s odříznutým rohem na stejné straně 4"/>
          <p:cNvSpPr/>
          <p:nvPr/>
        </p:nvSpPr>
        <p:spPr>
          <a:xfrm>
            <a:off x="1691680" y="4725144"/>
            <a:ext cx="5328592" cy="1800200"/>
          </a:xfrm>
          <a:prstGeom prst="snip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Např.: </a:t>
            </a:r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zedník, tesař, </a:t>
            </a:r>
          </a:p>
        </p:txBody>
      </p:sp>
      <p:pic>
        <p:nvPicPr>
          <p:cNvPr id="6" name="Obrázek 5" descr="MB90033487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68144" y="476672"/>
            <a:ext cx="1828800" cy="1828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72390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Jak vypočítáme gravitační sílu?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g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=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Jaká je hodnota gravitační konstanty?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475656" y="2060848"/>
            <a:ext cx="180020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m. g 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331640" y="3501008"/>
            <a:ext cx="5256584" cy="12241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 = 9,81 N/kg,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Pro naše výpočty zaokrouhlíme na 10 N/kg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Vyřeš slovní úlohu: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Baruščin pes má hmotnost 12 kg, Petrův batoh 10 000g. Co je přitahováno větší silou?</a:t>
            </a:r>
          </a:p>
          <a:p>
            <a:pPr lvl="1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Řešení: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Najdi, jaké to může být plemeno psa.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27584" y="2924944"/>
            <a:ext cx="6624736" cy="23042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Bára: </a:t>
            </a:r>
            <a:r>
              <a:rPr lang="cs-CZ" sz="2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Fg</a:t>
            </a: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m . g → </a:t>
            </a:r>
            <a:r>
              <a:rPr lang="cs-CZ" sz="2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Fg</a:t>
            </a: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12 . 10 = 120 N</a:t>
            </a:r>
          </a:p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Petr: m = 10 000 g = 10 kg</a:t>
            </a:r>
          </a:p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sz="2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Fg</a:t>
            </a: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m . g → </a:t>
            </a:r>
            <a:r>
              <a:rPr lang="cs-CZ" sz="2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Fg</a:t>
            </a: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10 . 10 = 100</a:t>
            </a:r>
          </a:p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Větší silou je přitahován Bářin pes.</a:t>
            </a:r>
          </a:p>
          <a:p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 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72390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Zjisti hmotnost těles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Jirka je k Zemi přitahován silou 480 N, sáček bonbónů silou 0,15 N.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27584" y="2708920"/>
            <a:ext cx="2952328" cy="35283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Jirka:</a:t>
            </a:r>
          </a:p>
          <a:p>
            <a:pPr algn="ctr"/>
            <a:r>
              <a:rPr lang="cs-CZ" sz="28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Fg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m . G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480 = m . 10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 = 480 : 10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m= 48 kg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Jirka má hmotnost 48 kg.</a:t>
            </a:r>
          </a:p>
          <a:p>
            <a:pPr algn="ctr"/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83968" y="2708920"/>
            <a:ext cx="2952328" cy="35283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bonbóny:</a:t>
            </a:r>
          </a:p>
          <a:p>
            <a:pPr algn="ctr"/>
            <a:r>
              <a:rPr lang="cs-CZ" sz="28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Fg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m . G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0,15 = m . 10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 = 0,15 : 10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m= 0,015 kg = 15 g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Bonbóny mají hmotnost 15 g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ctr"/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Vyřeš slovní úlohu: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povrchu Měsíce je těleso přitahováno silou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6x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menší než na Zemi. Jak velkou silou je na povrch Měsíce přitahován astronaut o hmotnosti 114 kg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(hmotnost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astronauta ve skafandru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)?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99592" y="3717032"/>
            <a:ext cx="6552728" cy="25922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Fg</a:t>
            </a: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m . g</a:t>
            </a:r>
          </a:p>
          <a:p>
            <a:r>
              <a:rPr lang="cs-CZ" sz="2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Fg</a:t>
            </a: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114 . 10</a:t>
            </a:r>
          </a:p>
          <a:p>
            <a:r>
              <a:rPr lang="cs-CZ" sz="2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Fg</a:t>
            </a: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1 140 N</a:t>
            </a:r>
          </a:p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Měsíc má přitažlivost 6 x menší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1 140 . 6 = 190 N</a:t>
            </a:r>
          </a:p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Astronauta přitahuje na Měsíci síla 190 N.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2195736" y="5229200"/>
            <a:ext cx="648072" cy="216024"/>
          </a:xfrm>
          <a:prstGeom prst="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Vyřeš slovní úlohu: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Lano se přetrhne působením síly 1 000 N.</a:t>
            </a:r>
          </a:p>
          <a:p>
            <a:pPr>
              <a:buNone/>
            </a:pPr>
            <a:r>
              <a:rPr lang="cs-CZ" dirty="0" smtClean="0"/>
              <a:t>Jakou maximální hmotnost může mít horolezec?</a:t>
            </a:r>
            <a:endParaRPr lang="cs-CZ" dirty="0"/>
          </a:p>
        </p:txBody>
      </p:sp>
      <p:sp>
        <p:nvSpPr>
          <p:cNvPr id="4" name="Obdélník s odříznutým rohem na stejné straně 3"/>
          <p:cNvSpPr/>
          <p:nvPr/>
        </p:nvSpPr>
        <p:spPr>
          <a:xfrm>
            <a:off x="1475656" y="3140968"/>
            <a:ext cx="5760640" cy="3096344"/>
          </a:xfrm>
          <a:prstGeom prst="snip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  <a:latin typeface="Arial Black" pitchFamily="34" charset="0"/>
              </a:rPr>
              <a:t>Fg</a:t>
            </a:r>
            <a:r>
              <a:rPr lang="cs-CZ" sz="2800" b="1" dirty="0" smtClean="0">
                <a:solidFill>
                  <a:schemeClr val="tx1"/>
                </a:solidFill>
                <a:latin typeface="Arial Black" pitchFamily="34" charset="0"/>
              </a:rPr>
              <a:t> = m . g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 Black" pitchFamily="34" charset="0"/>
              </a:rPr>
              <a:t>1 000 = m . 10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 Black" pitchFamily="34" charset="0"/>
              </a:rPr>
              <a:t>m = 1 000 : 10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 Black" pitchFamily="34" charset="0"/>
              </a:rPr>
              <a:t>m = 100kg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 Black" pitchFamily="34" charset="0"/>
              </a:rPr>
              <a:t>Hmotnost horolezce musí </a:t>
            </a:r>
            <a:r>
              <a:rPr lang="cs-CZ" sz="2800" b="1" dirty="0" smtClean="0">
                <a:solidFill>
                  <a:schemeClr val="tx1"/>
                </a:solidFill>
                <a:latin typeface="Arial Black" pitchFamily="34" charset="0"/>
              </a:rPr>
              <a:t>vážit méně než </a:t>
            </a:r>
            <a:r>
              <a:rPr lang="cs-CZ" sz="2800" b="1" dirty="0" smtClean="0">
                <a:solidFill>
                  <a:schemeClr val="tx1"/>
                </a:solidFill>
                <a:latin typeface="Arial Black" pitchFamily="34" charset="0"/>
              </a:rPr>
              <a:t>100 kg. </a:t>
            </a:r>
            <a:endParaRPr lang="cs-CZ" sz="2800" b="1" dirty="0">
              <a:solidFill>
                <a:schemeClr val="tx1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Domácí úkol: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Jaká gravitační síla působí na tebe?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Jaká gravitační síla působí na tvého domácího mazlíčka?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Zjisti, jaká gravitační síla působí na fotbalový míč, na bochník chleba, na hokejový puk.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Porovnej gravitační sílu působící na vzpěrače a na činku, kterou zvedá.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který náš orgán působí největší gravitační síla?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Citace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Soubor: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GodfreyKneller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IsaacNewton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-1689.jpg. In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encyclopedia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[online]. St.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Petersburg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(Florida) 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Foundation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[cit. 2011-11-15]. Dostupné z WWW: &lt;http://cs.wikipedia.org/wiki/Soubor:GodfreyKneller-IsaacNewton-1689.jpg&gt;.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Soubor:Galileo by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leoni.jpg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In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encyclopedia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[online]. St.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Petersburg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(Florida) 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Foundation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[cit. 2011-11-15]. Dostupné z WWW: &lt;http://cs.wikipedia.org/wiki/Soubor:Galileo_by_leoni.jpg&gt;.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0" i="0" u="none" strike="noStrike" kern="1200" cap="small" spc="0" normalizeH="0" baseline="0" noProof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Anotace</a:t>
            </a:r>
            <a:endParaRPr kumimoji="0" lang="cs-CZ" sz="3000" b="0" i="0" u="none" strike="noStrike" kern="1200" cap="small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3" name="Zástupný symbol pro obsah 4"/>
          <p:cNvGraphicFramePr>
            <a:graphicFrameLocks/>
          </p:cNvGraphicFramePr>
          <p:nvPr/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1752" y="457200"/>
            <a:ext cx="8686800" cy="841248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smtClean="0">
                <a:ln>
                  <a:noFill/>
                </a:ln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Zdroj                            citace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600200"/>
            <a:ext cx="4191000" cy="47244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Vlastní tvorba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648200" y="1600200"/>
            <a:ext cx="4343400" cy="4724400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  <a:hlinkClick r:id="rId2"/>
              </a:rPr>
              <a:t>www.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Fyzika 2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. Praha: SPN a.s., 2008. ISBN 978-80-7235-381-1.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JIŘÍ BOHUNĚK, EVA HEJNOVÁ. </a:t>
            </a:r>
            <a:r>
              <a:rPr kumimoji="0" lang="cs-CZ" sz="3200" b="0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Tematické prověrky z učiva fyziky základní školy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Prometheus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, 2005. ISBN 80-7196-290-2.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JAN ŠEDIVÝ, JAN PURKAR, STANISLAV PFEFRČEK. </a:t>
            </a:r>
            <a:r>
              <a:rPr kumimoji="0" lang="cs-CZ" sz="3200" b="0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Úlohy z fyziky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. Praha: Fortuna, 1996. ISBN 80-7168-315-9.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JIŘÍ BOHUNĚK. </a:t>
            </a:r>
            <a:r>
              <a:rPr kumimoji="0" lang="cs-CZ" sz="3200" b="0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Sbírka úloh z fyziky pro ZŠ 2. díl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. Praha: SPN , 1992.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276</TotalTime>
  <Words>725</Words>
  <Application>Microsoft Office PowerPoint</Application>
  <PresentationFormat>Předvádění na obrazovce (4:3)</PresentationFormat>
  <Paragraphs>127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Bohatý</vt:lpstr>
      <vt:lpstr>Snímek 1</vt:lpstr>
      <vt:lpstr>Gravitační síla</vt:lpstr>
      <vt:lpstr>Kdo se zabýval gravitační silou?</vt:lpstr>
      <vt:lpstr>Doplň věty:</vt:lpstr>
      <vt:lpstr>Znázorni na Globusu směr :</vt:lpstr>
      <vt:lpstr>Vodováha:</vt:lpstr>
      <vt:lpstr>Olovnice</vt:lpstr>
      <vt:lpstr>Jak vypočítáme gravitační sílu?</vt:lpstr>
      <vt:lpstr>Vyřeš slovní úlohu:</vt:lpstr>
      <vt:lpstr>Zjisti hmotnost těles</vt:lpstr>
      <vt:lpstr>Vyřeš slovní úlohu:</vt:lpstr>
      <vt:lpstr>Vyřeš slovní úlohu:</vt:lpstr>
      <vt:lpstr>Domácí úkol:</vt:lpstr>
      <vt:lpstr>Citace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Gravitační síla</dc:title>
  <dc:creator>ZŠ a MŠ při dětské léčebně</dc:creator>
  <cp:lastModifiedBy>expert</cp:lastModifiedBy>
  <cp:revision>26</cp:revision>
  <dcterms:created xsi:type="dcterms:W3CDTF">2011-11-15T07:23:54Z</dcterms:created>
  <dcterms:modified xsi:type="dcterms:W3CDTF">2012-03-07T21:47:01Z</dcterms:modified>
</cp:coreProperties>
</file>