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2" r:id="rId8"/>
    <p:sldId id="265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skládání sil, znázornění, využití skládání sil v praxi, směr síly, pojmy vodováha, olovnice, využití v praxi.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pro6.  7.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ED3757-CBD2-44F1-A04E-7EB4FE4C2BF1}" type="presOf" srcId="{51801BC8-D6DC-4669-A849-3FE3157A21FE}" destId="{F2F6B223-CEF1-4552-AA17-F64BAF562805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C4134101-B48E-49F4-AB0F-54290DF83655}" type="presOf" srcId="{C23FB3AD-ADCB-439B-91E3-CCAC5D95039A}" destId="{0DE7C07F-6E89-49E7-849E-19E901F4E55C}" srcOrd="1" destOrd="0" presId="urn:microsoft.com/office/officeart/2005/8/layout/list1"/>
    <dgm:cxn modelId="{5876DE67-DE60-41A2-89AF-ABFCEA2CB8C9}" type="presOf" srcId="{C23FB3AD-ADCB-439B-91E3-CCAC5D95039A}" destId="{D8A736F1-6882-4EE8-B8CF-94E99995BBC4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84E822A2-C1FB-4941-A7A0-FF0D234088CA}" type="presOf" srcId="{5D5106FA-2091-4491-8130-81C8257822BF}" destId="{7434E60B-9D92-4C96-BC05-49E506135518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6422F199-8442-427B-96E8-5A4A9CCE847E}" type="presOf" srcId="{30796B16-12F9-40D6-9015-EB89BB5F506A}" destId="{CBC03896-5359-44E0-8915-FCD9B030F579}" srcOrd="0" destOrd="0" presId="urn:microsoft.com/office/officeart/2005/8/layout/list1"/>
    <dgm:cxn modelId="{EB2D8209-0211-4D09-ADA5-61E12F74D7FC}" type="presOf" srcId="{21CD1CFD-9C1D-4CCD-9C1F-96D7FEC97AFE}" destId="{E849BD94-F756-4A2B-878A-8B8D1301ACCA}" srcOrd="0" destOrd="0" presId="urn:microsoft.com/office/officeart/2005/8/layout/list1"/>
    <dgm:cxn modelId="{19BD4229-FCD4-4655-A16E-ED462AF9588A}" type="presOf" srcId="{3895EC79-AA20-455E-9F69-DE3BD08E691E}" destId="{867F9FBB-DA2B-45E8-A45C-7C53C4121152}" srcOrd="1" destOrd="0" presId="urn:microsoft.com/office/officeart/2005/8/layout/list1"/>
    <dgm:cxn modelId="{B3188CCA-1853-41EB-B53C-0F5D97E680C7}" type="presOf" srcId="{3895EC79-AA20-455E-9F69-DE3BD08E691E}" destId="{EB0ECFC4-C995-40AD-A8E9-595ABAA26A22}" srcOrd="0" destOrd="0" presId="urn:microsoft.com/office/officeart/2005/8/layout/list1"/>
    <dgm:cxn modelId="{72DB39C5-1249-4F1A-8FD8-24F5FB706E42}" type="presOf" srcId="{21CD1CFD-9C1D-4CCD-9C1F-96D7FEC97AFE}" destId="{B303A152-D5F1-4A18-813F-E2E35B67E925}" srcOrd="1" destOrd="0" presId="urn:microsoft.com/office/officeart/2005/8/layout/list1"/>
    <dgm:cxn modelId="{4FAC71CC-51D0-45F4-9022-8F9E0F13FFF1}" type="presOf" srcId="{FCA51B5C-9664-4F83-804A-4F17952C1B77}" destId="{357F34FD-9159-4421-ADFD-8E14EBA959DF}" srcOrd="0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63F11983-CBDF-446B-B400-83BDB719409D}" type="presParOf" srcId="{357F34FD-9159-4421-ADFD-8E14EBA959DF}" destId="{786576EC-D75C-4DB0-B314-C85D4862E4CA}" srcOrd="0" destOrd="0" presId="urn:microsoft.com/office/officeart/2005/8/layout/list1"/>
    <dgm:cxn modelId="{5A97F289-BB1A-41EA-AA44-AE70B5901D0C}" type="presParOf" srcId="{786576EC-D75C-4DB0-B314-C85D4862E4CA}" destId="{EB0ECFC4-C995-40AD-A8E9-595ABAA26A22}" srcOrd="0" destOrd="0" presId="urn:microsoft.com/office/officeart/2005/8/layout/list1"/>
    <dgm:cxn modelId="{BA763B8C-0C14-43B3-803C-088B25EA3099}" type="presParOf" srcId="{786576EC-D75C-4DB0-B314-C85D4862E4CA}" destId="{867F9FBB-DA2B-45E8-A45C-7C53C4121152}" srcOrd="1" destOrd="0" presId="urn:microsoft.com/office/officeart/2005/8/layout/list1"/>
    <dgm:cxn modelId="{E26F14E7-C6C1-417C-A8D4-0C893457F864}" type="presParOf" srcId="{357F34FD-9159-4421-ADFD-8E14EBA959DF}" destId="{53BD7F68-B256-41A2-AF8D-7FF61038E16B}" srcOrd="1" destOrd="0" presId="urn:microsoft.com/office/officeart/2005/8/layout/list1"/>
    <dgm:cxn modelId="{3EAF30D8-A69A-4D1C-BAD1-F1DE3624D6B5}" type="presParOf" srcId="{357F34FD-9159-4421-ADFD-8E14EBA959DF}" destId="{CBC03896-5359-44E0-8915-FCD9B030F579}" srcOrd="2" destOrd="0" presId="urn:microsoft.com/office/officeart/2005/8/layout/list1"/>
    <dgm:cxn modelId="{19098BD1-9953-4139-8BB7-D8B96FFD4846}" type="presParOf" srcId="{357F34FD-9159-4421-ADFD-8E14EBA959DF}" destId="{D23B6F7A-3280-4B61-8C5A-157F38DB805D}" srcOrd="3" destOrd="0" presId="urn:microsoft.com/office/officeart/2005/8/layout/list1"/>
    <dgm:cxn modelId="{FD6B0227-E5D3-4D48-A8BF-E8620959EF5F}" type="presParOf" srcId="{357F34FD-9159-4421-ADFD-8E14EBA959DF}" destId="{24B7CFB4-FF55-4562-A794-0EB5393671C4}" srcOrd="4" destOrd="0" presId="urn:microsoft.com/office/officeart/2005/8/layout/list1"/>
    <dgm:cxn modelId="{058FA27F-0711-4547-95C3-B443E03E7AC1}" type="presParOf" srcId="{24B7CFB4-FF55-4562-A794-0EB5393671C4}" destId="{D8A736F1-6882-4EE8-B8CF-94E99995BBC4}" srcOrd="0" destOrd="0" presId="urn:microsoft.com/office/officeart/2005/8/layout/list1"/>
    <dgm:cxn modelId="{ACBF39C2-AC5F-4F41-A6A4-2A79136F9534}" type="presParOf" srcId="{24B7CFB4-FF55-4562-A794-0EB5393671C4}" destId="{0DE7C07F-6E89-49E7-849E-19E901F4E55C}" srcOrd="1" destOrd="0" presId="urn:microsoft.com/office/officeart/2005/8/layout/list1"/>
    <dgm:cxn modelId="{E17A2843-59D7-4BA5-8E03-321A11A09367}" type="presParOf" srcId="{357F34FD-9159-4421-ADFD-8E14EBA959DF}" destId="{BA0DF4E2-C357-494D-8797-8B5E841504F2}" srcOrd="5" destOrd="0" presId="urn:microsoft.com/office/officeart/2005/8/layout/list1"/>
    <dgm:cxn modelId="{014EE74F-921F-471F-8BF9-5F8077AA787A}" type="presParOf" srcId="{357F34FD-9159-4421-ADFD-8E14EBA959DF}" destId="{7434E60B-9D92-4C96-BC05-49E506135518}" srcOrd="6" destOrd="0" presId="urn:microsoft.com/office/officeart/2005/8/layout/list1"/>
    <dgm:cxn modelId="{38E9E0B8-A7A2-40FF-AC77-356D9B0B6B2B}" type="presParOf" srcId="{357F34FD-9159-4421-ADFD-8E14EBA959DF}" destId="{9B5427D5-06B1-41D5-84C6-F7C7B8DCA45D}" srcOrd="7" destOrd="0" presId="urn:microsoft.com/office/officeart/2005/8/layout/list1"/>
    <dgm:cxn modelId="{253C9038-A09D-4B5B-A162-26F45C70290C}" type="presParOf" srcId="{357F34FD-9159-4421-ADFD-8E14EBA959DF}" destId="{350B5CD4-14C5-4C8F-AD3E-3204822691E7}" srcOrd="8" destOrd="0" presId="urn:microsoft.com/office/officeart/2005/8/layout/list1"/>
    <dgm:cxn modelId="{BDF9B4A6-A9F7-4A67-8506-81F56EEE3D44}" type="presParOf" srcId="{350B5CD4-14C5-4C8F-AD3E-3204822691E7}" destId="{E849BD94-F756-4A2B-878A-8B8D1301ACCA}" srcOrd="0" destOrd="0" presId="urn:microsoft.com/office/officeart/2005/8/layout/list1"/>
    <dgm:cxn modelId="{38B69D25-0953-4E30-97FA-135BFCE96F3A}" type="presParOf" srcId="{350B5CD4-14C5-4C8F-AD3E-3204822691E7}" destId="{B303A152-D5F1-4A18-813F-E2E35B67E925}" srcOrd="1" destOrd="0" presId="urn:microsoft.com/office/officeart/2005/8/layout/list1"/>
    <dgm:cxn modelId="{7CC8BABC-949E-4432-B372-CB1C9CF68ECE}" type="presParOf" srcId="{357F34FD-9159-4421-ADFD-8E14EBA959DF}" destId="{5FDAF200-F332-4E4A-80AF-DCEE715F35A5}" srcOrd="9" destOrd="0" presId="urn:microsoft.com/office/officeart/2005/8/layout/list1"/>
    <dgm:cxn modelId="{99326D35-E8BB-4BB1-AE1A-BD624F9EB052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774AE2D-9713-4326-AF5D-8A5ED83B2FEA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B6DB97-02B0-43D4-9578-7F0F5A99B7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086065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27.1.2012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VY_52_INOVACE_14_FYZIKA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fyziky – Skládání sil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SC_00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556792"/>
            <a:ext cx="8138866" cy="485650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Skládání sil</a:t>
            </a:r>
            <a:endParaRPr lang="cs-CZ" sz="5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Působících stejným směrem</a:t>
            </a:r>
          </a:p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Působících opačným směrem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Skládání sil působících stejným směrem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Každý pes táhne lyžaře silou 100N. Jakou silou je tažen lyžař?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MB900289089.JPG"/>
          <p:cNvPicPr>
            <a:picLocks noChangeAspect="1"/>
          </p:cNvPicPr>
          <p:nvPr/>
        </p:nvPicPr>
        <p:blipFill>
          <a:blip r:embed="rId2" cstate="print"/>
          <a:srcRect l="33104" r="17314" b="3314"/>
          <a:stretch>
            <a:fillRect/>
          </a:stretch>
        </p:blipFill>
        <p:spPr>
          <a:xfrm>
            <a:off x="5868144" y="2564904"/>
            <a:ext cx="1698650" cy="331236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83568" y="2780928"/>
            <a:ext cx="4536504" cy="3384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První pes: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100 N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Druhý pes: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100 N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Dohromady: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F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+ F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100 +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200 N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Psi táhnou lyžaře silou 200 N. </a:t>
            </a:r>
            <a:b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SC_0012.JPG"/>
          <p:cNvPicPr>
            <a:picLocks noChangeAspect="1"/>
          </p:cNvPicPr>
          <p:nvPr/>
        </p:nvPicPr>
        <p:blipFill>
          <a:blip r:embed="rId2" cstate="print"/>
          <a:srcRect l="7377" t="12363" r="4100" b="18405"/>
          <a:stretch>
            <a:fillRect/>
          </a:stretch>
        </p:blipFill>
        <p:spPr>
          <a:xfrm>
            <a:off x="3563888" y="3645024"/>
            <a:ext cx="4320480" cy="20162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Skládání sil působících opačným směrem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 psi se přetahují o hračku. Labrador působí  silou 220N, kříženec silou 125N. Jakým směrem půjde výsledná síla, jakou bude mít velikost?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356992"/>
            <a:ext cx="2664296" cy="3024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220 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125N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?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F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F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220 – 125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95N</a:t>
            </a:r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Směr určuje šipka.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20781530">
            <a:off x="5310161" y="4419798"/>
            <a:ext cx="172819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Znázorni v jedné rovině, v jednom působišti následující síly: 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239000" cy="484632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5N, síla působí vodorovně vpravo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7N, síla působí vodorovně vlevo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6N, síla působí kolmo na 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4N, síla je opačná k síle F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P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491880" y="4869160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šipka 5"/>
          <p:cNvCxnSpPr>
            <a:stCxn id="4" idx="7"/>
          </p:cNvCxnSpPr>
          <p:nvPr/>
        </p:nvCxnSpPr>
        <p:spPr>
          <a:xfrm flipV="1">
            <a:off x="3553343" y="4869160"/>
            <a:ext cx="1450705" cy="1054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>
            <a:stCxn id="4" idx="1"/>
          </p:cNvCxnSpPr>
          <p:nvPr/>
        </p:nvCxnSpPr>
        <p:spPr>
          <a:xfrm flipH="1" flipV="1">
            <a:off x="1403648" y="4869160"/>
            <a:ext cx="2098777" cy="1054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4" idx="1"/>
          </p:cNvCxnSpPr>
          <p:nvPr/>
        </p:nvCxnSpPr>
        <p:spPr>
          <a:xfrm flipH="1" flipV="1">
            <a:off x="3491880" y="3356992"/>
            <a:ext cx="10545" cy="15227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4" idx="1"/>
          </p:cNvCxnSpPr>
          <p:nvPr/>
        </p:nvCxnSpPr>
        <p:spPr>
          <a:xfrm flipH="1">
            <a:off x="3491880" y="4879705"/>
            <a:ext cx="10545" cy="99756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Oválný popisek 19"/>
          <p:cNvSpPr/>
          <p:nvPr/>
        </p:nvSpPr>
        <p:spPr>
          <a:xfrm>
            <a:off x="5076056" y="3573016"/>
            <a:ext cx="1872208" cy="648072"/>
          </a:xfrm>
          <a:prstGeom prst="wedgeEllipseCallout">
            <a:avLst>
              <a:gd name="adj1" fmla="val -133823"/>
              <a:gd name="adj2" fmla="val 159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působiště</a:t>
            </a:r>
          </a:p>
        </p:txBody>
      </p:sp>
      <p:sp>
        <p:nvSpPr>
          <p:cNvPr id="21" name="Oválný popisek 20"/>
          <p:cNvSpPr/>
          <p:nvPr/>
        </p:nvSpPr>
        <p:spPr>
          <a:xfrm>
            <a:off x="251520" y="5013176"/>
            <a:ext cx="1440160" cy="648072"/>
          </a:xfrm>
          <a:prstGeom prst="wedgeEllipseCallout">
            <a:avLst>
              <a:gd name="adj1" fmla="val 32455"/>
              <a:gd name="adj2" fmla="val -596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F2 = 7N</a:t>
            </a:r>
          </a:p>
        </p:txBody>
      </p:sp>
      <p:sp>
        <p:nvSpPr>
          <p:cNvPr id="22" name="Oválný popisek 21"/>
          <p:cNvSpPr/>
          <p:nvPr/>
        </p:nvSpPr>
        <p:spPr>
          <a:xfrm>
            <a:off x="1043608" y="3501008"/>
            <a:ext cx="1512168" cy="648072"/>
          </a:xfrm>
          <a:prstGeom prst="wedgeEllipseCallout">
            <a:avLst>
              <a:gd name="adj1" fmla="val 105104"/>
              <a:gd name="adj2" fmla="val 3301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F3 = 6N</a:t>
            </a:r>
            <a:endParaRPr lang="cs-CZ" b="1" dirty="0">
              <a:ln w="11430"/>
              <a:solidFill>
                <a:schemeClr val="tx1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5292080" y="5517232"/>
            <a:ext cx="1800200" cy="648072"/>
          </a:xfrm>
          <a:prstGeom prst="wedgeEllipseCallout">
            <a:avLst>
              <a:gd name="adj1" fmla="val -144757"/>
              <a:gd name="adj2" fmla="val -343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F4 = 4N</a:t>
            </a:r>
          </a:p>
        </p:txBody>
      </p:sp>
      <p:sp>
        <p:nvSpPr>
          <p:cNvPr id="24" name="Oválný popisek 23"/>
          <p:cNvSpPr/>
          <p:nvPr/>
        </p:nvSpPr>
        <p:spPr>
          <a:xfrm>
            <a:off x="5796136" y="4581128"/>
            <a:ext cx="1368152" cy="648072"/>
          </a:xfrm>
          <a:prstGeom prst="wedgeEllipseCallout">
            <a:avLst>
              <a:gd name="adj1" fmla="val -103935"/>
              <a:gd name="adj2" fmla="val -27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F1 = 5N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8170056.JPG"/>
          <p:cNvPicPr>
            <a:picLocks noChangeAspect="1"/>
          </p:cNvPicPr>
          <p:nvPr/>
        </p:nvPicPr>
        <p:blipFill>
          <a:blip r:embed="rId2" cstate="print"/>
          <a:srcRect l="23625" t="23625" r="27551" b="2876"/>
          <a:stretch>
            <a:fillRect/>
          </a:stretch>
        </p:blipFill>
        <p:spPr>
          <a:xfrm>
            <a:off x="4572000" y="2708920"/>
            <a:ext cx="3061369" cy="34563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slovní úlohu: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Kobyla Zuzanka může vyvinout tahovou sílu 6kN. Kočár klade proti pohybu odporovou sílu 0,5kN. Jaká je výsledná síla, kterou je tažen kočár dopředu?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564904"/>
            <a:ext cx="3672408" cy="3816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Zuzana: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6kN = 6 000N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Kočár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0,5kN = 500N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6 000 – 500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 5 500N = 5,5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</a:t>
            </a:r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Zuzana táhne kočár silou 5,5kN.</a:t>
            </a:r>
          </a:p>
          <a:p>
            <a:pPr algn="ctr"/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Urči výslednou sílu: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239000" cy="484632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výslednici při skládání sil: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5508104" y="3501008"/>
            <a:ext cx="0" cy="2304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763688" y="3573016"/>
            <a:ext cx="0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6804248" y="2564904"/>
            <a:ext cx="0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6948264" y="2564904"/>
            <a:ext cx="0" cy="2376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067944" y="3068960"/>
            <a:ext cx="0" cy="18722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1763688" y="2276872"/>
            <a:ext cx="0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3059832" y="3212976"/>
            <a:ext cx="0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3275856" y="3861048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4067944" y="2204864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5508104" y="1988840"/>
            <a:ext cx="0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Oválný popisek 37"/>
          <p:cNvSpPr/>
          <p:nvPr/>
        </p:nvSpPr>
        <p:spPr>
          <a:xfrm>
            <a:off x="395536" y="3140968"/>
            <a:ext cx="864096" cy="720080"/>
          </a:xfrm>
          <a:prstGeom prst="wedgeEllipseCallout">
            <a:avLst>
              <a:gd name="adj1" fmla="val 97624"/>
              <a:gd name="adj2" fmla="val 606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7N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válný popisek 38"/>
          <p:cNvSpPr/>
          <p:nvPr/>
        </p:nvSpPr>
        <p:spPr>
          <a:xfrm>
            <a:off x="611560" y="2060848"/>
            <a:ext cx="936104" cy="720080"/>
          </a:xfrm>
          <a:prstGeom prst="wedgeEllipseCallout">
            <a:avLst>
              <a:gd name="adj1" fmla="val 66643"/>
              <a:gd name="adj2" fmla="val 359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7N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válný popisek 39"/>
          <p:cNvSpPr/>
          <p:nvPr/>
        </p:nvSpPr>
        <p:spPr>
          <a:xfrm>
            <a:off x="1907704" y="2924944"/>
            <a:ext cx="936104" cy="720080"/>
          </a:xfrm>
          <a:prstGeom prst="wedgeEllipseCallout">
            <a:avLst>
              <a:gd name="adj1" fmla="val 67372"/>
              <a:gd name="adj2" fmla="val 492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0,8N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válný popisek 40"/>
          <p:cNvSpPr/>
          <p:nvPr/>
        </p:nvSpPr>
        <p:spPr>
          <a:xfrm>
            <a:off x="2051720" y="3861048"/>
            <a:ext cx="864096" cy="720080"/>
          </a:xfrm>
          <a:prstGeom prst="wedgeEllipseCallout">
            <a:avLst>
              <a:gd name="adj1" fmla="val 86568"/>
              <a:gd name="adj2" fmla="val 170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0,3N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válný popisek 41"/>
          <p:cNvSpPr/>
          <p:nvPr/>
        </p:nvSpPr>
        <p:spPr>
          <a:xfrm>
            <a:off x="2699792" y="2060848"/>
            <a:ext cx="1008112" cy="720080"/>
          </a:xfrm>
          <a:prstGeom prst="wedgeEllipseCallout">
            <a:avLst>
              <a:gd name="adj1" fmla="val 83409"/>
              <a:gd name="adj2" fmla="val 454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400N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válný popisek 42"/>
          <p:cNvSpPr/>
          <p:nvPr/>
        </p:nvSpPr>
        <p:spPr>
          <a:xfrm>
            <a:off x="4355976" y="3429000"/>
            <a:ext cx="936104" cy="720080"/>
          </a:xfrm>
          <a:prstGeom prst="wedgeEllipseCallout">
            <a:avLst>
              <a:gd name="adj1" fmla="val -85274"/>
              <a:gd name="adj2" fmla="val 302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700N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válný popisek 43"/>
          <p:cNvSpPr/>
          <p:nvPr/>
        </p:nvSpPr>
        <p:spPr>
          <a:xfrm>
            <a:off x="4499992" y="2204864"/>
            <a:ext cx="864096" cy="720080"/>
          </a:xfrm>
          <a:prstGeom prst="wedgeEllipseCallout">
            <a:avLst>
              <a:gd name="adj1" fmla="val 64456"/>
              <a:gd name="adj2" fmla="val 71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15N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válný popisek 44"/>
          <p:cNvSpPr/>
          <p:nvPr/>
        </p:nvSpPr>
        <p:spPr>
          <a:xfrm>
            <a:off x="5724128" y="4653136"/>
            <a:ext cx="936104" cy="720080"/>
          </a:xfrm>
          <a:prstGeom prst="wedgeEllipseCallout">
            <a:avLst>
              <a:gd name="adj1" fmla="val -70111"/>
              <a:gd name="adj2" fmla="val 283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20N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válný popisek 45"/>
          <p:cNvSpPr/>
          <p:nvPr/>
        </p:nvSpPr>
        <p:spPr>
          <a:xfrm>
            <a:off x="5796136" y="2492896"/>
            <a:ext cx="936104" cy="720080"/>
          </a:xfrm>
          <a:prstGeom prst="wedgeEllipseCallout">
            <a:avLst>
              <a:gd name="adj1" fmla="val 55855"/>
              <a:gd name="adj2" fmla="val 85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6N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válný popisek 46"/>
          <p:cNvSpPr/>
          <p:nvPr/>
        </p:nvSpPr>
        <p:spPr>
          <a:xfrm>
            <a:off x="6948264" y="2708920"/>
            <a:ext cx="936104" cy="720080"/>
          </a:xfrm>
          <a:prstGeom prst="wedgeEllipseCallout">
            <a:avLst>
              <a:gd name="adj1" fmla="val -44451"/>
              <a:gd name="adj2" fmla="val 643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9N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95536" y="5013176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0N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195736" y="4725144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1,1N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779912" y="5013176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500N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076056" y="5805264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5N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6804248" y="5157192"/>
            <a:ext cx="12241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15N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28" descr="36e2f4f6b5_80988648_v1.jpg"/>
          <p:cNvPicPr>
            <a:picLocks noChangeAspect="1"/>
          </p:cNvPicPr>
          <p:nvPr/>
        </p:nvPicPr>
        <p:blipFill>
          <a:blip r:embed="rId2" cstate="print"/>
          <a:srcRect l="6902" t="20706" r="30979" b="-3532"/>
          <a:stretch>
            <a:fillRect/>
          </a:stretch>
        </p:blipFill>
        <p:spPr>
          <a:xfrm>
            <a:off x="6516216" y="188640"/>
            <a:ext cx="1296144" cy="2304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  <p:bldP spid="51" grpId="0" animBg="1"/>
      <p:bldP spid="52" grpId="0" animBg="1"/>
      <p:bldP spid="53" grpId="0" animBg="1"/>
      <p:bldP spid="5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na internetu, kolik otroků tahalo kameny při stavbách pyramid.</a:t>
            </a:r>
          </a:p>
          <a:p>
            <a:r>
              <a:rPr lang="cs-CZ" dirty="0" smtClean="0"/>
              <a:t>Najdi informace o nákladních vlacích, které mají dvě lokomotivy? Kde jsou v soupravě zapojeny?</a:t>
            </a:r>
          </a:p>
          <a:p>
            <a:r>
              <a:rPr lang="cs-CZ" dirty="0" smtClean="0"/>
              <a:t>V které pohádce se skládají síly?</a:t>
            </a:r>
          </a:p>
          <a:p>
            <a:r>
              <a:rPr lang="cs-CZ" dirty="0" smtClean="0"/>
              <a:t>Kolik koní táhlo kočár při korunovaci královny Alžběty II. ?</a:t>
            </a:r>
          </a:p>
          <a:p>
            <a:r>
              <a:rPr lang="cs-CZ" dirty="0" smtClean="0"/>
              <a:t>Najdi přísloví, které mluví o skládání sil.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233</TotalTime>
  <Words>576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Skládání sil</vt:lpstr>
      <vt:lpstr>Skládání sil působících stejným směrem</vt:lpstr>
      <vt:lpstr>Skládání sil působících opačným směrem</vt:lpstr>
      <vt:lpstr>Znázorni v jedné rovině, v jednom působišti následující síly: </vt:lpstr>
      <vt:lpstr>Vyřeš slovní úlohu:</vt:lpstr>
      <vt:lpstr>Urči výslednou sílu: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sil</dc:title>
  <dc:creator>ZŠ a MŠ při dětské léčebně</dc:creator>
  <cp:lastModifiedBy>NB</cp:lastModifiedBy>
  <cp:revision>32</cp:revision>
  <dcterms:created xsi:type="dcterms:W3CDTF">2011-11-29T06:31:23Z</dcterms:created>
  <dcterms:modified xsi:type="dcterms:W3CDTF">2012-03-06T19:36:27Z</dcterms:modified>
</cp:coreProperties>
</file>