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7" r:id="rId9"/>
    <p:sldId id="268" r:id="rId10"/>
    <p:sldId id="269" r:id="rId11"/>
    <p:sldId id="270" r:id="rId12"/>
    <p:sldId id="264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91" autoAdjust="0"/>
    <p:restoredTop sz="94660"/>
  </p:normalViewPr>
  <p:slideViewPr>
    <p:cSldViewPr>
      <p:cViewPr>
        <p:scale>
          <a:sx n="70" d="100"/>
          <a:sy n="70" d="100"/>
        </p:scale>
        <p:origin x="-1248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531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388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560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373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775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768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425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85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787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245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B2455-2F49-4DD6-9A01-C28075BB950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6F8E4-7024-48D6-9128-54CA334BB8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95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cs.wikipedia.org/wiki/Pazourek" TargetMode="External"/><Relationship Id="rId4" Type="http://schemas.openxmlformats.org/officeDocument/2006/relationships/hyperlink" Target="http://cs.wikipedia.org/wiki/Star%C5%A1%C3%AD_doba_kamenn%C3%A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://cs.wikipedia.org/wiki/Mezolit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Neolit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://cs.wikipedia.org/wiki/Doba_bronzov%C3%A1" TargetMode="External"/><Relationship Id="rId4" Type="http://schemas.openxmlformats.org/officeDocument/2006/relationships/hyperlink" Target="http://cs.wikipedia.org/wiki/Doba_m%C4%9Bd%C4%9Bn%C3%A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Hradi%C5%A1t%C4%9B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Doba_%C5%BEelezn%C3%A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8/Vestonicka_venuse_edit.jpg/220px-Vestonicka_venuse_edit.jpg" TargetMode="External"/><Relationship Id="rId2" Type="http://schemas.openxmlformats.org/officeDocument/2006/relationships/hyperlink" Target="http://upload.wikimedia.org/wikipedia/commons/thumb/2/20/ALM_08_Dolch.jpg/220px-ALM_08_Dolch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2/2e/Collier_de_Penne.jpg/250px-Collier_de_Pen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76672"/>
            <a:ext cx="8856984" cy="1470025"/>
          </a:xfrm>
        </p:spPr>
        <p:txBody>
          <a:bodyPr/>
          <a:lstStyle/>
          <a:p>
            <a:pPr algn="l"/>
            <a:r>
              <a:rPr lang="cs-CZ" dirty="0" smtClean="0"/>
              <a:t>  Pravěk – doba kamenná a objev kovů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1988840"/>
            <a:ext cx="7128792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VY_32_INOVACE_10_A_02_PRAVĚK-DOBA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KAMENNÁ A OBJEV KOVŮ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2428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5231067"/>
              </p:ext>
            </p:extLst>
          </p:nvPr>
        </p:nvGraphicFramePr>
        <p:xfrm>
          <a:off x="1187624" y="1628800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4. února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Pravěk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– doba kamenná a objev kovů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doba kamenná, pazourek, keramika, zemědělství, kovy, měď, bronz, železo, hradiště, Keltové, kmen Bójů, Germáni, Slované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869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Pravěk - doba kamenná a objev kovů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/>
              <a:t>                                                                               </a:t>
            </a:r>
            <a:r>
              <a:rPr lang="cs-CZ" sz="3000" dirty="0" smtClean="0"/>
              <a:t>starší</a:t>
            </a:r>
          </a:p>
          <a:p>
            <a:pPr marL="0" indent="0">
              <a:buNone/>
            </a:pPr>
            <a:r>
              <a:rPr lang="cs-CZ" sz="3000" b="1" dirty="0" smtClean="0"/>
              <a:t>                           doba kamenná               </a:t>
            </a:r>
            <a:r>
              <a:rPr lang="cs-CZ" sz="3000" dirty="0" smtClean="0"/>
              <a:t>střední</a:t>
            </a:r>
          </a:p>
          <a:p>
            <a:pPr marL="0" indent="0">
              <a:buNone/>
            </a:pPr>
            <a:r>
              <a:rPr lang="cs-CZ" sz="3000" dirty="0" smtClean="0"/>
              <a:t>                                                                     mladší</a:t>
            </a:r>
          </a:p>
          <a:p>
            <a:pPr marL="0" indent="0">
              <a:buNone/>
            </a:pPr>
            <a:endParaRPr lang="cs-CZ" sz="3000" b="1" u="sng" dirty="0"/>
          </a:p>
          <a:p>
            <a:pPr marL="0" indent="0">
              <a:buNone/>
            </a:pPr>
            <a:r>
              <a:rPr lang="cs-CZ" sz="3000" b="1" u="sng" dirty="0" smtClean="0"/>
              <a:t>Pravěk</a:t>
            </a:r>
            <a:r>
              <a:rPr lang="cs-CZ" sz="3000" dirty="0" smtClean="0"/>
              <a:t>                                               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                                           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                                           měď</a:t>
            </a:r>
          </a:p>
          <a:p>
            <a:pPr marL="0" indent="0">
              <a:buNone/>
            </a:pPr>
            <a:r>
              <a:rPr lang="cs-CZ" sz="3000" dirty="0"/>
              <a:t> </a:t>
            </a:r>
            <a:r>
              <a:rPr lang="cs-CZ" sz="3000" dirty="0" smtClean="0"/>
              <a:t>                          </a:t>
            </a:r>
            <a:r>
              <a:rPr lang="cs-CZ" sz="3000" b="1" dirty="0" smtClean="0"/>
              <a:t>doba kovů            </a:t>
            </a:r>
            <a:r>
              <a:rPr lang="cs-CZ" sz="3000" dirty="0" smtClean="0"/>
              <a:t>bronz</a:t>
            </a:r>
          </a:p>
          <a:p>
            <a:pPr marL="0" indent="0">
              <a:buNone/>
            </a:pPr>
            <a:r>
              <a:rPr lang="cs-CZ" sz="3000" b="1" dirty="0"/>
              <a:t> </a:t>
            </a:r>
            <a:r>
              <a:rPr lang="cs-CZ" sz="3000" b="1" dirty="0" smtClean="0"/>
              <a:t>                                                         </a:t>
            </a:r>
            <a:r>
              <a:rPr lang="cs-CZ" sz="3000" dirty="0" smtClean="0"/>
              <a:t>železo               </a:t>
            </a:r>
            <a:r>
              <a:rPr lang="cs-CZ" sz="2500" dirty="0" smtClean="0"/>
              <a:t>        </a:t>
            </a:r>
            <a:endParaRPr lang="cs-CZ" sz="25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403648" y="1988840"/>
            <a:ext cx="1152128" cy="1584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403648" y="3592934"/>
            <a:ext cx="1152128" cy="16362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004048" y="1484784"/>
            <a:ext cx="108012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004048" y="1988840"/>
            <a:ext cx="1080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004048" y="1988840"/>
            <a:ext cx="108012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4283968" y="4797152"/>
            <a:ext cx="864096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283968" y="5301208"/>
            <a:ext cx="864096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283968" y="5301208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26897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Pravěk - doba kamenná a objev kovů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Starší doba kamenná (</a:t>
            </a:r>
            <a:r>
              <a:rPr lang="cs-CZ" sz="2500" b="1" dirty="0" smtClean="0">
                <a:hlinkClick r:id="rId4"/>
              </a:rPr>
              <a:t>paleolit</a:t>
            </a:r>
            <a:r>
              <a:rPr lang="cs-CZ" sz="2500" b="1" dirty="0" smtClean="0"/>
              <a:t>)</a:t>
            </a:r>
          </a:p>
          <a:p>
            <a:pPr>
              <a:buFontTx/>
              <a:buChar char="-"/>
            </a:pPr>
            <a:r>
              <a:rPr lang="cs-CZ" sz="2500" dirty="0" smtClean="0"/>
              <a:t>její počátek v období, kdy se objevili první předchůdci lidí: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vyráběli jednoduché kamenné nástroje z </a:t>
            </a:r>
            <a:r>
              <a:rPr lang="cs-CZ" sz="2500" dirty="0" smtClean="0">
                <a:hlinkClick r:id="rId5"/>
              </a:rPr>
              <a:t>pazourků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živili se sběrem plodů a lovem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později i lov v organizovaných skupinách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naučili se rozdělávat oheň a vyrábět tkaniny</a:t>
            </a:r>
          </a:p>
          <a:p>
            <a:pPr marL="0" indent="0">
              <a:buNone/>
            </a:pPr>
            <a:r>
              <a:rPr lang="cs-CZ" sz="2500" dirty="0" smtClean="0"/>
              <a:t>(archeologické nálezy na našem území – kosti člověka vzpřímeného, kamenné nástroje)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/>
              <a:t>o</a:t>
            </a:r>
            <a:r>
              <a:rPr lang="cs-CZ" sz="2500" i="1" dirty="0" smtClean="0"/>
              <a:t>pracovaný pazourek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</a:t>
            </a:r>
            <a:endParaRPr lang="cs-CZ" sz="25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457" y="5085184"/>
            <a:ext cx="5016557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83403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Pravěk - doba kamenná a objev kovů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Střední doba kamenná (</a:t>
            </a:r>
            <a:r>
              <a:rPr lang="cs-CZ" sz="2500" b="1" dirty="0" smtClean="0">
                <a:hlinkClick r:id="rId4"/>
              </a:rPr>
              <a:t>mezolit</a:t>
            </a:r>
            <a:r>
              <a:rPr lang="cs-CZ" sz="2500" b="1" dirty="0" smtClean="0"/>
              <a:t>)</a:t>
            </a:r>
          </a:p>
          <a:p>
            <a:pPr>
              <a:buFontTx/>
              <a:buChar char="-"/>
            </a:pPr>
            <a:r>
              <a:rPr lang="cs-CZ" sz="2500" dirty="0" smtClean="0"/>
              <a:t>období velkého rozvoje: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lidé se naučili vyrábět keramiku </a:t>
            </a:r>
          </a:p>
          <a:p>
            <a:pPr marL="0" indent="0">
              <a:buNone/>
            </a:pPr>
            <a:r>
              <a:rPr lang="cs-CZ" sz="2500" dirty="0" smtClean="0"/>
              <a:t>     (nález sošky Věstonické Venuše –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vyrobena před 27 tisíci lety)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Výroba keramiky byla složitá, lidé se museli naučit,</a:t>
            </a:r>
          </a:p>
          <a:p>
            <a:pPr marL="0" indent="0">
              <a:buNone/>
            </a:pPr>
            <a:r>
              <a:rPr lang="cs-CZ" sz="2500" i="1" dirty="0" smtClean="0"/>
              <a:t> jak vymodelovat různé tvary z jílu a jak je poté </a:t>
            </a:r>
          </a:p>
          <a:p>
            <a:pPr marL="0" indent="0">
              <a:buNone/>
            </a:pPr>
            <a:r>
              <a:rPr lang="cs-CZ" sz="2500" i="1" dirty="0" smtClean="0"/>
              <a:t>vypalovat, do keramické hmoty se přidávaly různé</a:t>
            </a:r>
          </a:p>
          <a:p>
            <a:pPr marL="0" indent="0">
              <a:buNone/>
            </a:pPr>
            <a:r>
              <a:rPr lang="cs-CZ" sz="2500" i="1" dirty="0" smtClean="0"/>
              <a:t> materiály (písek, sláma, plevy, řezanka) – </a:t>
            </a:r>
          </a:p>
          <a:p>
            <a:pPr marL="0" indent="0">
              <a:buNone/>
            </a:pPr>
            <a:r>
              <a:rPr lang="cs-CZ" sz="2500" i="1" dirty="0" smtClean="0"/>
              <a:t>to zlepšovalo vlastnosti výrobků.</a:t>
            </a:r>
          </a:p>
          <a:p>
            <a:pPr marL="0" indent="0">
              <a:buNone/>
            </a:pPr>
            <a:endParaRPr lang="cs-CZ" sz="2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268760"/>
            <a:ext cx="2095500" cy="409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09791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Pravěk - doba kamenná a objev kovů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Mladší doba kamenná (</a:t>
            </a:r>
            <a:r>
              <a:rPr lang="cs-CZ" sz="2500" b="1" dirty="0" smtClean="0">
                <a:hlinkClick r:id="rId4"/>
              </a:rPr>
              <a:t>neolit</a:t>
            </a:r>
            <a:r>
              <a:rPr lang="cs-CZ" sz="2500" b="1" dirty="0" smtClean="0"/>
              <a:t>)</a:t>
            </a:r>
          </a:p>
          <a:p>
            <a:pPr>
              <a:buFontTx/>
              <a:buChar char="-"/>
            </a:pPr>
            <a:r>
              <a:rPr lang="cs-CZ" sz="2500" dirty="0" smtClean="0"/>
              <a:t>začíná objevem zemědělství: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lidé se usadili na jednom místě a obdělávali políčka 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(nejdříve ruční nářadí – motyka, hák)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lidé si ochočili některé druhy zvířat (ovce, kozy, pratuři, prasata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pro jídlo, psi a kočky jako pomocníky a mazlíčky)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lidé si začali stavět pevné domy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(</a:t>
            </a:r>
            <a:r>
              <a:rPr lang="cs-CZ" sz="2500" dirty="0" err="1" smtClean="0"/>
              <a:t>velkodomy</a:t>
            </a:r>
            <a:r>
              <a:rPr lang="cs-CZ" sz="2500" dirty="0" smtClean="0"/>
              <a:t> pro mnoho příbuzných rodin dohromady)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</a:t>
            </a:r>
            <a:r>
              <a:rPr lang="cs-CZ" sz="2500" i="1" dirty="0" smtClean="0"/>
              <a:t>Později vznikaly i první opevněné osady – rodiny měly vlastní 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majetek, ale o domy, pole a stáda se staraly společně – </a:t>
            </a:r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už tehdy byly mezi lidmi majetkové rozdíly.</a:t>
            </a:r>
          </a:p>
          <a:p>
            <a:pPr marL="0" indent="0">
              <a:buNone/>
            </a:pPr>
            <a:endParaRPr lang="cs-CZ" sz="2300" i="1" dirty="0" smtClean="0"/>
          </a:p>
        </p:txBody>
      </p:sp>
    </p:spTree>
    <p:extLst>
      <p:ext uri="{BB962C8B-B14F-4D97-AF65-F5344CB8AC3E}">
        <p14:creationId xmlns:p14="http://schemas.microsoft.com/office/powerpoint/2010/main" val="234358422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Pravěk - doba kamenná a objev kovů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Na která období dělíme pravěk a proč?</a:t>
            </a:r>
          </a:p>
          <a:p>
            <a:pPr marL="0" indent="0">
              <a:buNone/>
            </a:pPr>
            <a:r>
              <a:rPr lang="cs-CZ" sz="2500" dirty="0" smtClean="0"/>
              <a:t>Co všechno uměli lidé ve starší době kamenné?</a:t>
            </a:r>
          </a:p>
          <a:p>
            <a:pPr marL="0" indent="0">
              <a:buNone/>
            </a:pPr>
            <a:r>
              <a:rPr lang="cs-CZ" sz="2500" dirty="0" smtClean="0"/>
              <a:t>Proč byla výroba keramiky tak složitá?</a:t>
            </a:r>
          </a:p>
          <a:p>
            <a:pPr marL="0" indent="0">
              <a:buNone/>
            </a:pPr>
            <a:r>
              <a:rPr lang="cs-CZ" sz="2500" dirty="0" smtClean="0"/>
              <a:t>Který nález ze střední doby kamenné je nejslavnější? Co o ně víš?</a:t>
            </a:r>
          </a:p>
          <a:p>
            <a:pPr marL="0" indent="0">
              <a:buNone/>
            </a:pPr>
            <a:r>
              <a:rPr lang="cs-CZ" sz="2500" dirty="0" smtClean="0"/>
              <a:t>Čím začíná mladší doba kamenná?</a:t>
            </a:r>
          </a:p>
          <a:p>
            <a:pPr marL="0" indent="0">
              <a:buNone/>
            </a:pPr>
            <a:r>
              <a:rPr lang="cs-CZ" sz="2500" dirty="0" smtClean="0"/>
              <a:t>Jak lidé hospodařili na prvních polích?</a:t>
            </a:r>
          </a:p>
          <a:p>
            <a:pPr marL="0" indent="0">
              <a:buNone/>
            </a:pPr>
            <a:r>
              <a:rPr lang="cs-CZ" sz="2500" dirty="0" smtClean="0"/>
              <a:t>Která zvířata postupně zdomácněla?</a:t>
            </a:r>
          </a:p>
          <a:p>
            <a:pPr marL="0" indent="0">
              <a:buNone/>
            </a:pPr>
            <a:r>
              <a:rPr lang="cs-CZ" sz="2500" dirty="0" smtClean="0"/>
              <a:t>Jak lidé žili ve </a:t>
            </a:r>
            <a:r>
              <a:rPr lang="cs-CZ" sz="2500" dirty="0" err="1" smtClean="0"/>
              <a:t>velkodomě</a:t>
            </a:r>
            <a:r>
              <a:rPr lang="cs-CZ" sz="2500" dirty="0" smtClean="0"/>
              <a:t> v osadě nebo na vesnici?</a:t>
            </a:r>
          </a:p>
          <a:p>
            <a:pPr marL="0" indent="0">
              <a:buNone/>
            </a:pPr>
            <a:r>
              <a:rPr lang="cs-CZ" sz="2500" dirty="0" smtClean="0"/>
              <a:t>Z čeho archeologové usuzují, že už mezi pravěkými lidmi byly majetkové rozdíly?</a:t>
            </a:r>
          </a:p>
        </p:txBody>
      </p:sp>
    </p:spTree>
    <p:extLst>
      <p:ext uri="{BB962C8B-B14F-4D97-AF65-F5344CB8AC3E}">
        <p14:creationId xmlns:p14="http://schemas.microsoft.com/office/powerpoint/2010/main" val="25596158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Pravěk - doba kamenná a objev kovů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Používání kovů </a:t>
            </a:r>
            <a:r>
              <a:rPr lang="cs-CZ" sz="2500" dirty="0" smtClean="0"/>
              <a:t>– zásadní změna pro život lidí</a:t>
            </a:r>
          </a:p>
          <a:p>
            <a:pPr marL="0" indent="0">
              <a:buNone/>
            </a:pPr>
            <a:r>
              <a:rPr lang="cs-CZ" sz="2500" dirty="0" smtClean="0"/>
              <a:t>    (hlavní materiál k výrobě nástrojů, též platidlo – zlomky kovů)</a:t>
            </a:r>
          </a:p>
          <a:p>
            <a:pPr marL="0" indent="0">
              <a:buNone/>
            </a:pPr>
            <a:r>
              <a:rPr lang="cs-CZ" sz="2500" b="1" dirty="0" smtClean="0"/>
              <a:t>První používaný kov – měď (</a:t>
            </a:r>
            <a:r>
              <a:rPr lang="cs-CZ" sz="2500" b="1" dirty="0" smtClean="0">
                <a:hlinkClick r:id="rId4"/>
              </a:rPr>
              <a:t>doba měděná – eneolit</a:t>
            </a:r>
            <a:r>
              <a:rPr lang="cs-CZ" sz="2500" b="1" dirty="0" smtClean="0"/>
              <a:t>):</a:t>
            </a:r>
          </a:p>
          <a:p>
            <a:pPr>
              <a:buFontTx/>
              <a:buChar char="-"/>
            </a:pPr>
            <a:r>
              <a:rPr lang="cs-CZ" sz="2500" dirty="0" smtClean="0"/>
              <a:t>dá se najít jako ryzí kov i jako ruda (měď se z ní získá vypálením)</a:t>
            </a:r>
          </a:p>
          <a:p>
            <a:pPr>
              <a:buFontTx/>
              <a:buChar char="-"/>
            </a:pPr>
            <a:r>
              <a:rPr lang="cs-CZ" sz="2500" dirty="0" smtClean="0"/>
              <a:t>snadno se tvaruje, ale je velmi měkká</a:t>
            </a:r>
          </a:p>
          <a:p>
            <a:pPr>
              <a:buFontTx/>
              <a:buChar char="-"/>
            </a:pPr>
            <a:r>
              <a:rPr lang="cs-CZ" sz="2500" dirty="0" smtClean="0"/>
              <a:t>hlavně na výrobu šperků (opracovává se tepáním)</a:t>
            </a:r>
          </a:p>
          <a:p>
            <a:pPr marL="0" indent="0">
              <a:buNone/>
            </a:pPr>
            <a:r>
              <a:rPr lang="cs-CZ" sz="2500" b="1" dirty="0" smtClean="0"/>
              <a:t>Další používaný kov – bronz (</a:t>
            </a:r>
            <a:r>
              <a:rPr lang="cs-CZ" sz="2500" b="1" dirty="0" smtClean="0">
                <a:hlinkClick r:id="rId5"/>
              </a:rPr>
              <a:t>doba bronzová</a:t>
            </a:r>
            <a:r>
              <a:rPr lang="cs-CZ" sz="2500" b="1" dirty="0" smtClean="0"/>
              <a:t>):</a:t>
            </a:r>
          </a:p>
          <a:p>
            <a:pPr>
              <a:buFontTx/>
              <a:buChar char="-"/>
            </a:pPr>
            <a:r>
              <a:rPr lang="cs-CZ" sz="2500" dirty="0" smtClean="0"/>
              <a:t>slitina mědi a cínu</a:t>
            </a:r>
          </a:p>
          <a:p>
            <a:pPr>
              <a:buFontTx/>
              <a:buChar char="-"/>
            </a:pPr>
            <a:r>
              <a:rPr lang="cs-CZ" sz="2500" dirty="0" smtClean="0"/>
              <a:t>mnohem tvrdší něž čistá měď</a:t>
            </a:r>
          </a:p>
          <a:p>
            <a:pPr>
              <a:buFontTx/>
              <a:buChar char="-"/>
            </a:pPr>
            <a:r>
              <a:rPr lang="cs-CZ" sz="2500" dirty="0" smtClean="0"/>
              <a:t>dá se odlévat i brousit</a:t>
            </a:r>
          </a:p>
          <a:p>
            <a:pPr>
              <a:buFontTx/>
              <a:buChar char="-"/>
            </a:pPr>
            <a:r>
              <a:rPr lang="cs-CZ" sz="2500" dirty="0" smtClean="0"/>
              <a:t>hlavně na výrobu zbraní</a:t>
            </a:r>
          </a:p>
          <a:p>
            <a:pPr marL="0" indent="0">
              <a:buNone/>
            </a:pPr>
            <a:r>
              <a:rPr lang="cs-CZ" sz="2500" i="1" dirty="0" smtClean="0"/>
              <a:t>Kovy však byly zpočátku drahé, proto se i v době kovů používaly nadále i kamenné nástroje (sekery, ostří oštěpů).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17032"/>
            <a:ext cx="2381250" cy="203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73887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Pravěk - doba kamenná a objev kovů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Používání kovů – vznik odborníků:</a:t>
            </a:r>
          </a:p>
          <a:p>
            <a:pPr>
              <a:buFontTx/>
              <a:buChar char="-"/>
            </a:pPr>
            <a:r>
              <a:rPr lang="cs-CZ" sz="2500" dirty="0" smtClean="0"/>
              <a:t>horníci (hledání a těžba rudy)</a:t>
            </a:r>
          </a:p>
          <a:p>
            <a:pPr>
              <a:buFontTx/>
              <a:buChar char="-"/>
            </a:pPr>
            <a:r>
              <a:rPr lang="cs-CZ" sz="2500" dirty="0" smtClean="0"/>
              <a:t>kováři, </a:t>
            </a:r>
            <a:r>
              <a:rPr lang="cs-CZ" sz="2500" dirty="0" err="1" smtClean="0"/>
              <a:t>kovolitici</a:t>
            </a:r>
            <a:r>
              <a:rPr lang="cs-CZ" sz="2500" dirty="0" smtClean="0"/>
              <a:t>, kovotepci</a:t>
            </a:r>
            <a:r>
              <a:rPr lang="cs-CZ" sz="2500" dirty="0"/>
              <a:t> </a:t>
            </a:r>
            <a:r>
              <a:rPr lang="cs-CZ" sz="2500" dirty="0" smtClean="0"/>
              <a:t>(zpracování kovů)</a:t>
            </a:r>
          </a:p>
          <a:p>
            <a:pPr>
              <a:buFontTx/>
              <a:buChar char="-"/>
            </a:pPr>
            <a:r>
              <a:rPr lang="cs-CZ" sz="2500" dirty="0" smtClean="0"/>
              <a:t>obchodníci (nejprve směnný obchod, pak teprve první mince)</a:t>
            </a:r>
          </a:p>
          <a:p>
            <a:pPr marL="0" indent="0">
              <a:buNone/>
            </a:pPr>
            <a:r>
              <a:rPr lang="cs-CZ" sz="2500" b="1" dirty="0" smtClean="0"/>
              <a:t>V době bronzové se společnost rozdělila – vznikly společenské vrstvy:</a:t>
            </a:r>
          </a:p>
          <a:p>
            <a:pPr>
              <a:buFontTx/>
              <a:buChar char="-"/>
            </a:pPr>
            <a:r>
              <a:rPr lang="cs-CZ" sz="2500" dirty="0" smtClean="0"/>
              <a:t>zemědělci</a:t>
            </a:r>
          </a:p>
          <a:p>
            <a:pPr>
              <a:buFontTx/>
              <a:buChar char="-"/>
            </a:pPr>
            <a:r>
              <a:rPr lang="cs-CZ" sz="2500" dirty="0" smtClean="0"/>
              <a:t>řemeslníci</a:t>
            </a:r>
          </a:p>
          <a:p>
            <a:pPr>
              <a:buFontTx/>
              <a:buChar char="-"/>
            </a:pPr>
            <a:r>
              <a:rPr lang="cs-CZ" sz="2500" dirty="0" smtClean="0"/>
              <a:t>kněží</a:t>
            </a:r>
          </a:p>
          <a:p>
            <a:pPr>
              <a:buFontTx/>
              <a:buChar char="-"/>
            </a:pPr>
            <a:r>
              <a:rPr lang="cs-CZ" sz="2500" dirty="0" smtClean="0"/>
              <a:t>bojovníci</a:t>
            </a:r>
          </a:p>
          <a:p>
            <a:pPr>
              <a:buFontTx/>
              <a:buChar char="-"/>
            </a:pPr>
            <a:r>
              <a:rPr lang="cs-CZ" sz="2500" dirty="0" smtClean="0"/>
              <a:t>velmoži</a:t>
            </a:r>
          </a:p>
          <a:p>
            <a:pPr marL="0" indent="0">
              <a:buNone/>
            </a:pPr>
            <a:r>
              <a:rPr lang="cs-CZ" sz="2500" i="1" dirty="0" smtClean="0"/>
              <a:t>Vznikala též první opevněná sídla (</a:t>
            </a:r>
            <a:r>
              <a:rPr lang="cs-CZ" sz="2500" i="1" dirty="0" smtClean="0">
                <a:hlinkClick r:id="rId4"/>
              </a:rPr>
              <a:t>hradiště</a:t>
            </a:r>
            <a:r>
              <a:rPr lang="cs-CZ" sz="2500" i="1" dirty="0" smtClean="0"/>
              <a:t> – předchůdci měst)</a:t>
            </a:r>
          </a:p>
        </p:txBody>
      </p:sp>
    </p:spTree>
    <p:extLst>
      <p:ext uri="{BB962C8B-B14F-4D97-AF65-F5344CB8AC3E}">
        <p14:creationId xmlns:p14="http://schemas.microsoft.com/office/powerpoint/2010/main" val="17017787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Pravěk - doba kamenná a objev kovů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Další používaný kov – železo (</a:t>
            </a:r>
            <a:r>
              <a:rPr lang="cs-CZ" sz="2500" b="1" dirty="0" smtClean="0">
                <a:hlinkClick r:id="rId4"/>
              </a:rPr>
              <a:t>doba železná</a:t>
            </a:r>
            <a:r>
              <a:rPr lang="cs-CZ" sz="2500" b="1" dirty="0" smtClean="0"/>
              <a:t>):</a:t>
            </a:r>
          </a:p>
          <a:p>
            <a:pPr>
              <a:buFontTx/>
              <a:buChar char="-"/>
            </a:pPr>
            <a:r>
              <a:rPr lang="cs-CZ" sz="2500" dirty="0" smtClean="0"/>
              <a:t>z této doby máme první písemné údaje od římských spisovatelů</a:t>
            </a:r>
          </a:p>
          <a:p>
            <a:pPr>
              <a:buFontTx/>
              <a:buChar char="-"/>
            </a:pPr>
            <a:r>
              <a:rPr lang="cs-CZ" sz="2500" dirty="0" smtClean="0"/>
              <a:t>na našem území tehdy žili Keltové (válečníci i zemědělci, zdokonalili mnohé nástroje, razili první mince)</a:t>
            </a:r>
          </a:p>
          <a:p>
            <a:pPr>
              <a:buFontTx/>
              <a:buChar char="-"/>
            </a:pPr>
            <a:r>
              <a:rPr lang="cs-CZ" sz="2500" dirty="0" smtClean="0"/>
              <a:t>u nás hlavně keltský kmen Bójů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(odtud název naší země – Bohemia)</a:t>
            </a:r>
          </a:p>
          <a:p>
            <a:pPr>
              <a:buFontTx/>
              <a:buChar char="-"/>
            </a:pPr>
            <a:r>
              <a:rPr lang="cs-CZ" sz="2500" dirty="0" smtClean="0"/>
              <a:t>od prvního století pobývali na našem území Germáni</a:t>
            </a:r>
          </a:p>
          <a:p>
            <a:pPr>
              <a:buFontTx/>
              <a:buChar char="-"/>
            </a:pPr>
            <a:r>
              <a:rPr lang="cs-CZ" sz="2500" dirty="0" smtClean="0"/>
              <a:t>poté na naše území přišli Slované – kolem 5.a 6. století n. l.)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(stěhování národů – mezi 4.až 7.stoletím n. l.)</a:t>
            </a:r>
          </a:p>
          <a:p>
            <a:pPr>
              <a:buFontTx/>
              <a:buChar char="-"/>
            </a:pPr>
            <a:r>
              <a:rPr lang="cs-CZ" sz="2500" dirty="0" smtClean="0"/>
              <a:t>doba železná probíhala i ve starověku</a:t>
            </a:r>
          </a:p>
          <a:p>
            <a:pPr>
              <a:buFontTx/>
              <a:buChar char="-"/>
            </a:pPr>
            <a:r>
              <a:rPr lang="cs-CZ" sz="2500" dirty="0" smtClean="0"/>
              <a:t>konec doby železné              nástup Římského impéria a období raného středověku v severní Evropě</a:t>
            </a:r>
          </a:p>
          <a:p>
            <a:pPr marL="0" indent="0">
              <a:buNone/>
            </a:pPr>
            <a:endParaRPr lang="cs-CZ" sz="25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131840" y="5877272"/>
            <a:ext cx="93610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17787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Pravěk - doba kamenná a objev kovů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Jaké změny přinesl lidem objev kovů?</a:t>
            </a:r>
          </a:p>
          <a:p>
            <a:pPr marL="0" indent="0">
              <a:buNone/>
            </a:pPr>
            <a:r>
              <a:rPr lang="cs-CZ" sz="2500" dirty="0" smtClean="0"/>
              <a:t>Který kov byl objeven jako první? Jaké byly jeho vlastnosti?</a:t>
            </a:r>
          </a:p>
          <a:p>
            <a:pPr marL="0" indent="0">
              <a:buNone/>
            </a:pPr>
            <a:r>
              <a:rPr lang="cs-CZ" sz="2500" dirty="0" smtClean="0"/>
              <a:t>Proč byl bronz na výrobu nástrojů vhodnější?</a:t>
            </a:r>
          </a:p>
          <a:p>
            <a:pPr marL="0" indent="0">
              <a:buNone/>
            </a:pPr>
            <a:r>
              <a:rPr lang="cs-CZ" sz="2500" dirty="0" smtClean="0"/>
              <a:t>Jak se využívaly zlomky kovů?</a:t>
            </a:r>
          </a:p>
          <a:p>
            <a:pPr marL="0" indent="0">
              <a:buNone/>
            </a:pPr>
            <a:r>
              <a:rPr lang="cs-CZ" sz="2500" dirty="0" smtClean="0"/>
              <a:t>Co museli lidé umět, aby dokázali kov získat a zpracovat?</a:t>
            </a:r>
          </a:p>
          <a:p>
            <a:pPr marL="0" indent="0">
              <a:buNone/>
            </a:pPr>
            <a:r>
              <a:rPr lang="cs-CZ" sz="2500" dirty="0" smtClean="0"/>
              <a:t>Proč bylo nutné provozovat obchod?</a:t>
            </a:r>
          </a:p>
          <a:p>
            <a:pPr marL="0" indent="0">
              <a:buNone/>
            </a:pPr>
            <a:r>
              <a:rPr lang="cs-CZ" sz="2500" dirty="0" smtClean="0"/>
              <a:t>Co to byl směnný obchod?</a:t>
            </a:r>
          </a:p>
          <a:p>
            <a:pPr marL="0" indent="0">
              <a:buNone/>
            </a:pPr>
            <a:r>
              <a:rPr lang="cs-CZ" sz="2500" dirty="0" smtClean="0"/>
              <a:t>Jak se společnost tehdy rozrůzňovala?</a:t>
            </a:r>
          </a:p>
          <a:p>
            <a:pPr marL="0" indent="0">
              <a:buNone/>
            </a:pPr>
            <a:r>
              <a:rPr lang="cs-CZ" sz="2500" dirty="0" smtClean="0"/>
              <a:t>Jak vypadalo tehdejší hradiště?</a:t>
            </a:r>
          </a:p>
          <a:p>
            <a:pPr marL="0" indent="0">
              <a:buNone/>
            </a:pPr>
            <a:r>
              <a:rPr lang="cs-CZ" sz="2500" dirty="0" smtClean="0"/>
              <a:t>Jak se asi razily první mince?</a:t>
            </a:r>
          </a:p>
          <a:p>
            <a:pPr marL="0" indent="0">
              <a:buNone/>
            </a:pPr>
            <a:r>
              <a:rPr lang="cs-CZ" sz="2500" dirty="0" smtClean="0"/>
              <a:t>Kdo žil na našem území v době využívání kovů?</a:t>
            </a:r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25972652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4. </a:t>
            </a:r>
            <a:r>
              <a:rPr lang="cs-CZ" sz="2300" smtClean="0"/>
              <a:t>únor</a:t>
            </a:r>
            <a:r>
              <a:rPr lang="cs-CZ" sz="2300" smtClean="0"/>
              <a:t>a </a:t>
            </a:r>
            <a:r>
              <a:rPr lang="cs-CZ" sz="2300" dirty="0" smtClean="0"/>
              <a:t>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pojmem pravěk a jeho dělením na další </a:t>
            </a:r>
            <a:r>
              <a:rPr lang="cs-CZ" sz="2300" dirty="0" err="1" smtClean="0"/>
              <a:t>podobdobí</a:t>
            </a:r>
            <a:endParaRPr lang="cs-CZ" sz="2300" dirty="0" smtClean="0"/>
          </a:p>
          <a:p>
            <a:pPr>
              <a:buFontTx/>
              <a:buChar char="-"/>
            </a:pPr>
            <a:r>
              <a:rPr lang="cs-CZ" sz="2300" dirty="0" smtClean="0"/>
              <a:t>Ukázky obrázků </a:t>
            </a:r>
            <a:r>
              <a:rPr lang="cs-CZ" sz="2300" smtClean="0"/>
              <a:t>archeologických nálezů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590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</a:t>
            </a:r>
            <a:r>
              <a:rPr lang="cs-CZ" sz="2300" i="1" dirty="0" smtClean="0"/>
              <a:t>Lidé a čas</a:t>
            </a:r>
            <a:r>
              <a:rPr lang="cs-CZ" sz="2300" smtClean="0"/>
              <a:t>: </a:t>
            </a:r>
            <a:r>
              <a:rPr lang="cs-CZ" sz="2300" i="1" smtClean="0"/>
              <a:t>Člověk a </a:t>
            </a:r>
            <a:r>
              <a:rPr lang="cs-CZ" sz="2300" i="1" dirty="0" smtClean="0"/>
              <a:t>jeho svět</a:t>
            </a:r>
            <a:r>
              <a:rPr lang="cs-CZ" sz="2300" dirty="0" smtClean="0"/>
              <a:t>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pPr marL="0" indent="0">
              <a:buNone/>
            </a:pPr>
            <a:endParaRPr lang="cs-CZ" sz="2300" dirty="0" smtClean="0"/>
          </a:p>
          <a:p>
            <a:r>
              <a:rPr lang="cs-CZ" sz="2300" dirty="0" smtClean="0">
                <a:hlinkClick r:id="rId2"/>
              </a:rPr>
              <a:t>http://upload.wikimedia.org/wikipedia/commons/thumb/2/20/ALM_08_Dolch.jpg/220px-ALM_08_Dolch.jpg</a:t>
            </a:r>
            <a:endParaRPr lang="cs-CZ" sz="2300" dirty="0" smtClean="0"/>
          </a:p>
          <a:p>
            <a:r>
              <a:rPr lang="cs-CZ" sz="2300" dirty="0" smtClean="0">
                <a:hlinkClick r:id="rId3"/>
              </a:rPr>
              <a:t>http://upload.wikimedia.org/wikipedia/commons/thumb/b/b8/Vestonicka_venuse_edit.jpg/220px-Vestonicka_venuse_edit.jpg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upload.wikimedia.org/wikipedia/commons/thumb/2/2e/Collier_de_Penne.jpg/250px-Collier_de_Penne.jpg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83332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597</TotalTime>
  <Words>1016</Words>
  <Application>Microsoft Office PowerPoint</Application>
  <PresentationFormat>Předvádění na obrazovce (4:3)</PresentationFormat>
  <Paragraphs>160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 Pravěk – doba kamenná a objev kovů</vt:lpstr>
      <vt:lpstr>Prezentace aplikace PowerPoint</vt:lpstr>
      <vt:lpstr>Pravěk - doba kamenná a objev kovů</vt:lpstr>
      <vt:lpstr>Pravěk - doba kamenná a objev kovů</vt:lpstr>
      <vt:lpstr>Pravěk - doba kamenná a objev kovů</vt:lpstr>
      <vt:lpstr>Pravěk - doba kamenná a objev kovů</vt:lpstr>
      <vt:lpstr>Pravěk - doba kamenná a objev kovů</vt:lpstr>
      <vt:lpstr>Pravěk - doba kamenná a objev kovů</vt:lpstr>
      <vt:lpstr>Pravěk - doba kamenná a objev kovů</vt:lpstr>
      <vt:lpstr>Pravěk - doba kamenná a objev kovů</vt:lpstr>
      <vt:lpstr>Pravěk - doba kamenná a objev kovů</vt:lpstr>
      <vt:lpstr>Mgr. Renáta Jehličková 4. února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Pravěk – doba kamenná a objev kovů</dc:title>
  <dc:creator>Renata Jehličková</dc:creator>
  <cp:lastModifiedBy>Renata Jehličková</cp:lastModifiedBy>
  <cp:revision>53</cp:revision>
  <dcterms:created xsi:type="dcterms:W3CDTF">2012-03-13T11:11:56Z</dcterms:created>
  <dcterms:modified xsi:type="dcterms:W3CDTF">2012-06-28T21:04:48Z</dcterms:modified>
</cp:coreProperties>
</file>