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08" r:id="rId1"/>
  </p:sldMasterIdLst>
  <p:sldIdLst>
    <p:sldId id="257" r:id="rId2"/>
    <p:sldId id="258" r:id="rId3"/>
    <p:sldId id="259" r:id="rId4"/>
    <p:sldId id="260" r:id="rId5"/>
    <p:sldId id="261" r:id="rId6"/>
    <p:sldId id="262" r:id="rId7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5940675A-B579-460E-94D1-54222C63F5DA}" styleName="Bez stylu, mřížka tabulky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  <a:tblStyle styleId="{ED083AE6-46FA-4A59-8FB0-9F97EB10719F}" styleName="Světlý styl 3 – zvýraznění 4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accent4"/>
              </a:solidFill>
            </a:ln>
          </a:left>
          <a:right>
            <a:ln w="12700" cmpd="sng">
              <a:solidFill>
                <a:schemeClr val="accent4"/>
              </a:solidFill>
            </a:ln>
          </a:right>
          <a:top>
            <a:ln w="12700" cmpd="sng">
              <a:solidFill>
                <a:schemeClr val="accent4"/>
              </a:solidFill>
            </a:ln>
          </a:top>
          <a:bottom>
            <a:ln w="12700" cmpd="sng">
              <a:solidFill>
                <a:schemeClr val="accent4"/>
              </a:solidFill>
            </a:ln>
          </a:bottom>
          <a:insideH>
            <a:ln w="12700" cmpd="sng">
              <a:solidFill>
                <a:schemeClr val="accent4"/>
              </a:solidFill>
            </a:ln>
          </a:insideH>
          <a:insideV>
            <a:ln w="12700" cmpd="sng">
              <a:solidFill>
                <a:schemeClr val="accent4"/>
              </a:solidFill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4">
              <a:alpha val="20000"/>
            </a:schemeClr>
          </a:solidFill>
        </a:fill>
      </a:tcStyle>
    </a:band1H>
    <a:band1V>
      <a:tcStyle>
        <a:tcBdr/>
        <a:fill>
          <a:solidFill>
            <a:schemeClr val="accent4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4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25400" cmpd="sng">
              <a:solidFill>
                <a:schemeClr val="accent4"/>
              </a:solidFill>
            </a:ln>
          </a:bottom>
        </a:tcBdr>
        <a:fill>
          <a:noFill/>
        </a:fill>
      </a:tcStyle>
    </a:firstRow>
  </a:tblStyle>
  <a:tblStyle styleId="{69012ECD-51FC-41F1-AA8D-1B2483CD663E}" styleName="Světlý styl 2 – zvýraznění 1">
    <a:wholeTbl>
      <a:tcTxStyle>
        <a:fontRef idx="minor">
          <a:scrgbClr r="0" g="0" b="0"/>
        </a:fontRef>
        <a:schemeClr val="tx1"/>
      </a:tcTxStyle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</a:tcBdr>
      </a:tcStyle>
    </a:band1H>
    <a:band1V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</a:tcBdr>
      </a:tcStyle>
    </a:band1V>
    <a:band2V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</a:tcBdr>
      </a:tcStyle>
    </a:band2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1"/>
              </a:solidFill>
            </a:ln>
          </a:top>
        </a:tcBdr>
      </a:tcStyle>
    </a:lastRow>
    <a:firstRow>
      <a:tcTxStyle b="on">
        <a:fontRef idx="minor">
          <a:scrgbClr r="0" g="0" b="0"/>
        </a:fontRef>
        <a:schemeClr val="bg1"/>
      </a:tcTxStyle>
      <a:tcStyle>
        <a:tcBdr/>
        <a:fillRef idx="1">
          <a:schemeClr val="accent1"/>
        </a:fillRef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02" d="100"/>
          <a:sy n="102" d="100"/>
        </p:scale>
        <p:origin x="-240" y="-90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ableStyles" Target="tableStyles.xml"/><Relationship Id="rId5" Type="http://schemas.openxmlformats.org/officeDocument/2006/relationships/slide" Target="slides/slide4.xml"/><Relationship Id="rId10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1CA515-4EC9-4729-854E-8A04A9DF0E36}" type="datetimeFigureOut">
              <a:rPr lang="cs-CZ" smtClean="0"/>
              <a:t>18.6.2012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9CEDCE5-CE2A-49CE-BD16-32379EFAC89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5012558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1CA515-4EC9-4729-854E-8A04A9DF0E36}" type="datetimeFigureOut">
              <a:rPr lang="cs-CZ" smtClean="0"/>
              <a:t>18.6.2012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9CEDCE5-CE2A-49CE-BD16-32379EFAC89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86830598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1CA515-4EC9-4729-854E-8A04A9DF0E36}" type="datetimeFigureOut">
              <a:rPr lang="cs-CZ" smtClean="0"/>
              <a:t>18.6.2012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9CEDCE5-CE2A-49CE-BD16-32379EFAC89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9022228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1CA515-4EC9-4729-854E-8A04A9DF0E36}" type="datetimeFigureOut">
              <a:rPr lang="cs-CZ" smtClean="0"/>
              <a:t>18.6.2012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9CEDCE5-CE2A-49CE-BD16-32379EFAC89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6830528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1CA515-4EC9-4729-854E-8A04A9DF0E36}" type="datetimeFigureOut">
              <a:rPr lang="cs-CZ" smtClean="0"/>
              <a:t>18.6.2012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9CEDCE5-CE2A-49CE-BD16-32379EFAC89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3789003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1CA515-4EC9-4729-854E-8A04A9DF0E36}" type="datetimeFigureOut">
              <a:rPr lang="cs-CZ" smtClean="0"/>
              <a:t>18.6.2012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9CEDCE5-CE2A-49CE-BD16-32379EFAC89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7647973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1CA515-4EC9-4729-854E-8A04A9DF0E36}" type="datetimeFigureOut">
              <a:rPr lang="cs-CZ" smtClean="0"/>
              <a:t>18.6.2012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9CEDCE5-CE2A-49CE-BD16-32379EFAC89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4600727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1CA515-4EC9-4729-854E-8A04A9DF0E36}" type="datetimeFigureOut">
              <a:rPr lang="cs-CZ" smtClean="0"/>
              <a:t>18.6.2012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9CEDCE5-CE2A-49CE-BD16-32379EFAC89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92300255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1CA515-4EC9-4729-854E-8A04A9DF0E36}" type="datetimeFigureOut">
              <a:rPr lang="cs-CZ" smtClean="0"/>
              <a:t>18.6.2012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9CEDCE5-CE2A-49CE-BD16-32379EFAC89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0705402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1CA515-4EC9-4729-854E-8A04A9DF0E36}" type="datetimeFigureOut">
              <a:rPr lang="cs-CZ" smtClean="0"/>
              <a:t>18.6.2012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9CEDCE5-CE2A-49CE-BD16-32379EFAC89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54687652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1CA515-4EC9-4729-854E-8A04A9DF0E36}" type="datetimeFigureOut">
              <a:rPr lang="cs-CZ" smtClean="0"/>
              <a:t>18.6.2012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9CEDCE5-CE2A-49CE-BD16-32379EFAC89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57236689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51CA515-4EC9-4729-854E-8A04A9DF0E36}" type="datetimeFigureOut">
              <a:rPr lang="cs-CZ" smtClean="0"/>
              <a:t>18.6.2012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9CEDCE5-CE2A-49CE-BD16-32379EFAC89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51803973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09" r:id="rId1"/>
    <p:sldLayoutId id="2147483710" r:id="rId2"/>
    <p:sldLayoutId id="2147483711" r:id="rId3"/>
    <p:sldLayoutId id="2147483712" r:id="rId4"/>
    <p:sldLayoutId id="2147483713" r:id="rId5"/>
    <p:sldLayoutId id="2147483714" r:id="rId6"/>
    <p:sldLayoutId id="2147483715" r:id="rId7"/>
    <p:sldLayoutId id="2147483716" r:id="rId8"/>
    <p:sldLayoutId id="2147483717" r:id="rId9"/>
    <p:sldLayoutId id="2147483718" r:id="rId10"/>
    <p:sldLayoutId id="2147483719" r:id="rId11"/>
  </p:sldLayoutIdLst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403648" y="1916832"/>
            <a:ext cx="6400800" cy="3120752"/>
          </a:xfrm>
        </p:spPr>
        <p:txBody>
          <a:bodyPr>
            <a:normAutofit lnSpcReduction="10000"/>
          </a:bodyPr>
          <a:lstStyle/>
          <a:p>
            <a:endParaRPr lang="cs-CZ" sz="2600" dirty="0" smtClean="0"/>
          </a:p>
          <a:p>
            <a:r>
              <a:rPr lang="cs-CZ" sz="2600" dirty="0" smtClean="0"/>
              <a:t>ZŠP a ZŠS Uherský Brod</a:t>
            </a:r>
          </a:p>
          <a:p>
            <a:r>
              <a:rPr lang="cs-CZ" sz="2600" dirty="0" smtClean="0"/>
              <a:t> </a:t>
            </a:r>
            <a:r>
              <a:rPr lang="cs-CZ" sz="2600" dirty="0"/>
              <a:t>projekt č. CZ.1.07/1.4.00/21.0961</a:t>
            </a:r>
            <a:endParaRPr lang="cs-CZ" sz="2600" dirty="0" smtClean="0"/>
          </a:p>
          <a:p>
            <a:endParaRPr lang="cs-CZ" sz="2600" dirty="0" smtClean="0"/>
          </a:p>
          <a:p>
            <a:r>
              <a:rPr lang="cs-CZ" sz="2600" dirty="0" smtClean="0"/>
              <a:t>Matematika pro 7. ročník</a:t>
            </a:r>
          </a:p>
          <a:p>
            <a:r>
              <a:rPr lang="cs-CZ" sz="2400" dirty="0" smtClean="0"/>
              <a:t>Č. </a:t>
            </a:r>
            <a:r>
              <a:rPr lang="cs-CZ" sz="2400" dirty="0" err="1" smtClean="0"/>
              <a:t>DUMu</a:t>
            </a:r>
            <a:r>
              <a:rPr lang="cs-CZ" sz="2400" dirty="0" smtClean="0"/>
              <a:t>:  VY_32_INOVACE_15_písemné dělení jednociferným dělitelem</a:t>
            </a:r>
            <a:endParaRPr lang="cs-CZ" dirty="0"/>
          </a:p>
        </p:txBody>
      </p:sp>
      <p:pic>
        <p:nvPicPr>
          <p:cNvPr id="4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05920" y="404664"/>
            <a:ext cx="5715000" cy="12477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6" name="TextovéPole 5"/>
          <p:cNvSpPr txBox="1"/>
          <p:nvPr/>
        </p:nvSpPr>
        <p:spPr>
          <a:xfrm>
            <a:off x="979806" y="4804332"/>
            <a:ext cx="7056784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cs-CZ" dirty="0" smtClean="0"/>
          </a:p>
          <a:p>
            <a:endParaRPr lang="cs-CZ" dirty="0" smtClean="0"/>
          </a:p>
          <a:p>
            <a:r>
              <a:rPr lang="cs-CZ" dirty="0" smtClean="0"/>
              <a:t>Jméno autora:	Hana Lexová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61609937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extovéPole 9"/>
          <p:cNvSpPr txBox="1"/>
          <p:nvPr/>
        </p:nvSpPr>
        <p:spPr>
          <a:xfrm>
            <a:off x="1115616" y="1494076"/>
            <a:ext cx="7542578" cy="147732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/>
              <a:t>Ž</a:t>
            </a:r>
            <a:r>
              <a:rPr lang="cs-CZ" dirty="0" smtClean="0"/>
              <a:t>áci pracují v sešitě. Řešení a výsledky zapíší do tabulky na tabuli .</a:t>
            </a:r>
          </a:p>
          <a:p>
            <a:endParaRPr lang="cs-CZ" dirty="0" smtClean="0"/>
          </a:p>
          <a:p>
            <a:r>
              <a:rPr lang="cs-CZ" dirty="0" smtClean="0"/>
              <a:t>Určeno pro žáky sedmého ročníku.</a:t>
            </a:r>
          </a:p>
          <a:p>
            <a:endParaRPr lang="cs-CZ" dirty="0"/>
          </a:p>
          <a:p>
            <a:r>
              <a:rPr lang="cs-CZ" dirty="0" smtClean="0"/>
              <a:t>Vytvořeno v období –  duben 2012</a:t>
            </a:r>
            <a:endParaRPr lang="cs-CZ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1331640" y="1124744"/>
            <a:ext cx="107471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Anotace :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5726133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 shadeToTitle="1">
        <a:gradFill flip="none" rotWithShape="1">
          <a:gsLst>
            <a:gs pos="0">
              <a:srgbClr val="FBEAC7"/>
            </a:gs>
            <a:gs pos="17999">
              <a:srgbClr val="FEE7F2"/>
            </a:gs>
            <a:gs pos="36000">
              <a:srgbClr val="FAC77D"/>
            </a:gs>
            <a:gs pos="61000">
              <a:srgbClr val="FBA97D"/>
            </a:gs>
            <a:gs pos="82001">
              <a:srgbClr val="FBD49C"/>
            </a:gs>
            <a:gs pos="100000">
              <a:srgbClr val="FEE7F2"/>
            </a:gs>
          </a:gsLst>
          <a:lin ang="5400000" scaled="0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l"/>
            <a:r>
              <a:rPr lang="cs-CZ" sz="1800" dirty="0" smtClean="0"/>
              <a:t>Dělte a provádějte zkoušku. Výsledky doplňte do tabulky.</a:t>
            </a:r>
            <a:endParaRPr lang="cs-CZ" sz="1800" dirty="0"/>
          </a:p>
        </p:txBody>
      </p:sp>
      <p:graphicFrame>
        <p:nvGraphicFramePr>
          <p:cNvPr id="4" name="Zástupný symbol pro obsah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078534302"/>
              </p:ext>
            </p:extLst>
          </p:nvPr>
        </p:nvGraphicFramePr>
        <p:xfrm>
          <a:off x="323528" y="1628800"/>
          <a:ext cx="8229600" cy="2931160"/>
        </p:xfrm>
        <a:graphic>
          <a:graphicData uri="http://schemas.openxmlformats.org/drawingml/2006/table">
            <a:tbl>
              <a:tblPr firstRow="1" firstCol="1" bandRow="1">
                <a:tableStyleId>{5940675A-B579-460E-94D1-54222C63F5DA}</a:tableStyleId>
              </a:tblPr>
              <a:tblGrid>
                <a:gridCol w="1645920"/>
                <a:gridCol w="1645920"/>
                <a:gridCol w="1645920"/>
                <a:gridCol w="1645920"/>
                <a:gridCol w="1645920"/>
              </a:tblGrid>
              <a:tr h="370840">
                <a:tc>
                  <a:txBody>
                    <a:bodyPr/>
                    <a:lstStyle/>
                    <a:p>
                      <a:r>
                        <a:rPr lang="cs-CZ" b="1" dirty="0" smtClean="0"/>
                        <a:t>                     :</a:t>
                      </a:r>
                      <a:endParaRPr lang="cs-CZ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/>
                        <a:t>2</a:t>
                      </a:r>
                      <a:endParaRPr lang="cs-CZ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/>
                        <a:t>5</a:t>
                      </a:r>
                      <a:endParaRPr lang="cs-CZ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/>
                        <a:t>7</a:t>
                      </a:r>
                      <a:endParaRPr lang="cs-CZ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/>
                        <a:t>9</a:t>
                      </a:r>
                      <a:endParaRPr lang="cs-CZ" b="1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b="1" smtClean="0"/>
                        <a:t>   </a:t>
                      </a:r>
                    </a:p>
                    <a:p>
                      <a:pPr algn="ctr"/>
                      <a:r>
                        <a:rPr lang="cs-CZ" b="1" smtClean="0"/>
                        <a:t>546  </a:t>
                      </a:r>
                      <a:endParaRPr lang="cs-CZ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 smtClean="0"/>
                    </a:p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endParaRPr lang="cs-CZ" b="1" dirty="0" smtClean="0"/>
                    </a:p>
                    <a:p>
                      <a:pPr algn="ctr"/>
                      <a:r>
                        <a:rPr lang="cs-CZ" b="1" dirty="0" smtClean="0"/>
                        <a:t>2 461</a:t>
                      </a:r>
                      <a:endParaRPr lang="cs-CZ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 smtClean="0"/>
                    </a:p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endParaRPr lang="cs-CZ" b="1" dirty="0" smtClean="0"/>
                    </a:p>
                    <a:p>
                      <a:pPr algn="ctr"/>
                      <a:r>
                        <a:rPr lang="cs-CZ" b="1" dirty="0" smtClean="0"/>
                        <a:t>52 196</a:t>
                      </a:r>
                      <a:endParaRPr lang="cs-CZ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 smtClean="0"/>
                    </a:p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endParaRPr lang="cs-CZ" b="1" dirty="0" smtClean="0"/>
                    </a:p>
                    <a:p>
                      <a:pPr algn="ctr"/>
                      <a:r>
                        <a:rPr lang="cs-CZ" b="1" dirty="0" smtClean="0"/>
                        <a:t>9 100</a:t>
                      </a:r>
                      <a:endParaRPr lang="cs-CZ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 smtClean="0"/>
                    </a:p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40830406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 shadeToTitle="1">
        <a:gradFill flip="none" rotWithShape="1">
          <a:gsLst>
            <a:gs pos="0">
              <a:srgbClr val="FBEAC7"/>
            </a:gs>
            <a:gs pos="17999">
              <a:srgbClr val="FEE7F2"/>
            </a:gs>
            <a:gs pos="36000">
              <a:srgbClr val="FAC77D"/>
            </a:gs>
            <a:gs pos="61000">
              <a:srgbClr val="FBA97D"/>
            </a:gs>
            <a:gs pos="82001">
              <a:srgbClr val="FBD49C"/>
            </a:gs>
            <a:gs pos="100000">
              <a:srgbClr val="FEE7F2"/>
            </a:gs>
          </a:gsLst>
          <a:lin ang="5400000" scaled="0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l"/>
            <a:r>
              <a:rPr lang="cs-CZ" sz="1800" dirty="0" smtClean="0"/>
              <a:t>Řešení :</a:t>
            </a:r>
            <a:endParaRPr lang="cs-CZ" sz="1800" dirty="0"/>
          </a:p>
        </p:txBody>
      </p:sp>
      <p:graphicFrame>
        <p:nvGraphicFramePr>
          <p:cNvPr id="4" name="Zástupný symbol pro obsah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64037084"/>
              </p:ext>
            </p:extLst>
          </p:nvPr>
        </p:nvGraphicFramePr>
        <p:xfrm>
          <a:off x="457200" y="1600200"/>
          <a:ext cx="8229600" cy="2931160"/>
        </p:xfrm>
        <a:graphic>
          <a:graphicData uri="http://schemas.openxmlformats.org/drawingml/2006/table">
            <a:tbl>
              <a:tblPr firstRow="1" firstCol="1" bandRow="1">
                <a:tableStyleId>{5940675A-B579-460E-94D1-54222C63F5DA}</a:tableStyleId>
              </a:tblPr>
              <a:tblGrid>
                <a:gridCol w="1645920"/>
                <a:gridCol w="1645920"/>
                <a:gridCol w="1645920"/>
                <a:gridCol w="1645920"/>
                <a:gridCol w="1645920"/>
              </a:tblGrid>
              <a:tr h="370840">
                <a:tc>
                  <a:txBody>
                    <a:bodyPr/>
                    <a:lstStyle/>
                    <a:p>
                      <a:r>
                        <a:rPr lang="cs-CZ" b="1" dirty="0" smtClean="0"/>
                        <a:t>                     :</a:t>
                      </a:r>
                      <a:endParaRPr lang="cs-CZ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/>
                        <a:t>2</a:t>
                      </a:r>
                      <a:endParaRPr lang="cs-CZ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/>
                        <a:t>5</a:t>
                      </a:r>
                      <a:endParaRPr lang="cs-CZ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/>
                        <a:t>7</a:t>
                      </a:r>
                      <a:endParaRPr lang="cs-CZ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/>
                        <a:t>9</a:t>
                      </a:r>
                      <a:endParaRPr lang="cs-CZ" b="1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/>
                        <a:t> </a:t>
                      </a:r>
                    </a:p>
                    <a:p>
                      <a:pPr algn="ctr"/>
                      <a:r>
                        <a:rPr lang="cs-CZ" b="1" dirty="0" smtClean="0"/>
                        <a:t>  546  </a:t>
                      </a:r>
                      <a:endParaRPr lang="cs-CZ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dirty="0" smtClean="0"/>
                    </a:p>
                    <a:p>
                      <a:pPr algn="ctr"/>
                      <a:r>
                        <a:rPr lang="cs-CZ" dirty="0" smtClean="0"/>
                        <a:t>273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dirty="0" smtClean="0"/>
                    </a:p>
                    <a:p>
                      <a:pPr algn="ctr"/>
                      <a:r>
                        <a:rPr lang="cs-CZ" dirty="0" smtClean="0"/>
                        <a:t>109 (1)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dirty="0" smtClean="0"/>
                    </a:p>
                    <a:p>
                      <a:pPr algn="ctr"/>
                      <a:r>
                        <a:rPr lang="cs-CZ" dirty="0" smtClean="0"/>
                        <a:t>78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dirty="0" smtClean="0"/>
                    </a:p>
                    <a:p>
                      <a:pPr algn="ctr"/>
                      <a:r>
                        <a:rPr lang="cs-CZ" dirty="0" smtClean="0"/>
                        <a:t>  60 (6)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endParaRPr lang="cs-CZ" b="1" dirty="0" smtClean="0"/>
                    </a:p>
                    <a:p>
                      <a:pPr algn="ctr"/>
                      <a:r>
                        <a:rPr lang="cs-CZ" b="1" dirty="0" smtClean="0"/>
                        <a:t>2 461</a:t>
                      </a:r>
                      <a:endParaRPr lang="cs-CZ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dirty="0" smtClean="0"/>
                    </a:p>
                    <a:p>
                      <a:pPr algn="ctr"/>
                      <a:r>
                        <a:rPr lang="cs-CZ" dirty="0" smtClean="0"/>
                        <a:t>1 230 (1)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dirty="0" smtClean="0"/>
                    </a:p>
                    <a:p>
                      <a:pPr algn="ctr"/>
                      <a:r>
                        <a:rPr lang="cs-CZ" dirty="0" smtClean="0"/>
                        <a:t>492 (1)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 </a:t>
                      </a:r>
                    </a:p>
                    <a:p>
                      <a:pPr algn="ctr"/>
                      <a:r>
                        <a:rPr lang="cs-CZ" dirty="0" smtClean="0"/>
                        <a:t>351 (4)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dirty="0" smtClean="0"/>
                    </a:p>
                    <a:p>
                      <a:pPr algn="ctr"/>
                      <a:r>
                        <a:rPr lang="cs-CZ" dirty="0" smtClean="0"/>
                        <a:t>273 (4)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endParaRPr lang="cs-CZ" b="1" dirty="0" smtClean="0"/>
                    </a:p>
                    <a:p>
                      <a:pPr algn="ctr"/>
                      <a:r>
                        <a:rPr lang="cs-CZ" b="1" dirty="0" smtClean="0"/>
                        <a:t>52 196</a:t>
                      </a:r>
                      <a:endParaRPr lang="cs-CZ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   </a:t>
                      </a:r>
                    </a:p>
                    <a:p>
                      <a:r>
                        <a:rPr lang="cs-CZ" dirty="0" smtClean="0"/>
                        <a:t>     26 098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 </a:t>
                      </a:r>
                    </a:p>
                    <a:p>
                      <a:r>
                        <a:rPr lang="cs-CZ" dirty="0" smtClean="0"/>
                        <a:t>   10 439(1)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 smtClean="0"/>
                    </a:p>
                    <a:p>
                      <a:r>
                        <a:rPr lang="cs-CZ" dirty="0" smtClean="0"/>
                        <a:t>        456 (4)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 smtClean="0"/>
                    </a:p>
                    <a:p>
                      <a:r>
                        <a:rPr lang="cs-CZ" dirty="0" smtClean="0"/>
                        <a:t>     5 779 (5)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endParaRPr lang="cs-CZ" b="1" dirty="0" smtClean="0"/>
                    </a:p>
                    <a:p>
                      <a:pPr algn="ctr"/>
                      <a:r>
                        <a:rPr lang="cs-CZ" b="1" dirty="0" smtClean="0"/>
                        <a:t>9 100</a:t>
                      </a:r>
                      <a:endParaRPr lang="cs-CZ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 smtClean="0"/>
                    </a:p>
                    <a:p>
                      <a:r>
                        <a:rPr lang="cs-CZ" dirty="0" smtClean="0"/>
                        <a:t>      4 550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    </a:t>
                      </a:r>
                    </a:p>
                    <a:p>
                      <a:r>
                        <a:rPr lang="cs-CZ" dirty="0" smtClean="0"/>
                        <a:t>      1 820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 smtClean="0"/>
                    </a:p>
                    <a:p>
                      <a:r>
                        <a:rPr lang="cs-CZ" dirty="0" smtClean="0"/>
                        <a:t>     1 300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 smtClean="0"/>
                    </a:p>
                    <a:p>
                      <a:r>
                        <a:rPr lang="cs-CZ" dirty="0" smtClean="0"/>
                        <a:t>     1 011 (1)</a:t>
                      </a:r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06159392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   </a:t>
            </a:r>
            <a:endParaRPr lang="cs-CZ" dirty="0"/>
          </a:p>
        </p:txBody>
      </p:sp>
      <p:graphicFrame>
        <p:nvGraphicFramePr>
          <p:cNvPr id="4" name="Zástupný symbol pro obsah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482275006"/>
              </p:ext>
            </p:extLst>
          </p:nvPr>
        </p:nvGraphicFramePr>
        <p:xfrm>
          <a:off x="179512" y="2852936"/>
          <a:ext cx="2098576" cy="3701010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1018456"/>
                <a:gridCol w="1080120"/>
              </a:tblGrid>
              <a:tr h="740202">
                <a:tc>
                  <a:txBody>
                    <a:bodyPr/>
                    <a:lstStyle/>
                    <a:p>
                      <a:pPr algn="ctr"/>
                      <a:endParaRPr lang="cs-CZ" dirty="0" smtClean="0"/>
                    </a:p>
                    <a:p>
                      <a:pPr algn="ctr"/>
                      <a:r>
                        <a:rPr lang="cs-CZ" dirty="0" smtClean="0"/>
                        <a:t>286</a:t>
                      </a:r>
                      <a:endParaRPr lang="cs-CZ" dirty="0"/>
                    </a:p>
                  </a:txBody>
                  <a:tcPr>
                    <a:gradFill flip="none" rotWithShape="1">
                      <a:gsLst>
                        <a:gs pos="0">
                          <a:schemeClr val="accent1">
                            <a:tint val="66000"/>
                            <a:satMod val="160000"/>
                          </a:schemeClr>
                        </a:gs>
                        <a:gs pos="50000">
                          <a:schemeClr val="accent1">
                            <a:tint val="44500"/>
                            <a:satMod val="160000"/>
                          </a:schemeClr>
                        </a:gs>
                        <a:gs pos="100000">
                          <a:schemeClr val="accent1">
                            <a:tint val="23500"/>
                            <a:satMod val="160000"/>
                          </a:schemeClr>
                        </a:gs>
                      </a:gsLst>
                      <a:path path="circle">
                        <a:fillToRect l="50000" t="50000" r="50000" b="50000"/>
                      </a:path>
                      <a:tileRect/>
                    </a:gra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gradFill flip="none" rotWithShape="1">
                      <a:gsLst>
                        <a:gs pos="0">
                          <a:schemeClr val="accent1">
                            <a:tint val="66000"/>
                            <a:satMod val="160000"/>
                          </a:schemeClr>
                        </a:gs>
                        <a:gs pos="50000">
                          <a:schemeClr val="accent1">
                            <a:tint val="44500"/>
                            <a:satMod val="160000"/>
                          </a:schemeClr>
                        </a:gs>
                        <a:gs pos="100000">
                          <a:schemeClr val="accent1">
                            <a:tint val="23500"/>
                            <a:satMod val="160000"/>
                          </a:schemeClr>
                        </a:gs>
                      </a:gsLst>
                      <a:path path="circle">
                        <a:fillToRect l="50000" t="50000" r="50000" b="50000"/>
                      </a:path>
                      <a:tileRect/>
                    </a:gradFill>
                  </a:tcPr>
                </a:tc>
              </a:tr>
              <a:tr h="740202">
                <a:tc>
                  <a:txBody>
                    <a:bodyPr/>
                    <a:lstStyle/>
                    <a:p>
                      <a:pPr algn="ctr"/>
                      <a:endParaRPr lang="cs-CZ" dirty="0" smtClean="0"/>
                    </a:p>
                    <a:p>
                      <a:pPr algn="ctr"/>
                      <a:r>
                        <a:rPr lang="cs-CZ" dirty="0" smtClean="0"/>
                        <a:t>542</a:t>
                      </a:r>
                      <a:endParaRPr lang="cs-CZ" dirty="0"/>
                    </a:p>
                  </a:txBody>
                  <a:tcPr>
                    <a:gradFill flip="none" rotWithShape="1">
                      <a:gsLst>
                        <a:gs pos="0">
                          <a:schemeClr val="accent1">
                            <a:tint val="66000"/>
                            <a:satMod val="160000"/>
                          </a:schemeClr>
                        </a:gs>
                        <a:gs pos="50000">
                          <a:schemeClr val="accent1">
                            <a:tint val="44500"/>
                            <a:satMod val="160000"/>
                          </a:schemeClr>
                        </a:gs>
                        <a:gs pos="100000">
                          <a:schemeClr val="accent1">
                            <a:tint val="23500"/>
                            <a:satMod val="160000"/>
                          </a:schemeClr>
                        </a:gs>
                      </a:gsLst>
                      <a:path path="circle">
                        <a:fillToRect l="50000" t="50000" r="50000" b="50000"/>
                      </a:path>
                      <a:tileRect/>
                    </a:gra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gradFill flip="none" rotWithShape="1">
                      <a:gsLst>
                        <a:gs pos="0">
                          <a:schemeClr val="accent1">
                            <a:tint val="66000"/>
                            <a:satMod val="160000"/>
                          </a:schemeClr>
                        </a:gs>
                        <a:gs pos="50000">
                          <a:schemeClr val="accent1">
                            <a:tint val="44500"/>
                            <a:satMod val="160000"/>
                          </a:schemeClr>
                        </a:gs>
                        <a:gs pos="100000">
                          <a:schemeClr val="accent1">
                            <a:tint val="23500"/>
                            <a:satMod val="160000"/>
                          </a:schemeClr>
                        </a:gs>
                      </a:gsLst>
                      <a:path path="circle">
                        <a:fillToRect l="50000" t="50000" r="50000" b="50000"/>
                      </a:path>
                      <a:tileRect/>
                    </a:gradFill>
                  </a:tcPr>
                </a:tc>
              </a:tr>
              <a:tr h="740202">
                <a:tc>
                  <a:txBody>
                    <a:bodyPr/>
                    <a:lstStyle/>
                    <a:p>
                      <a:pPr algn="ctr"/>
                      <a:endParaRPr lang="cs-CZ" dirty="0" smtClean="0"/>
                    </a:p>
                    <a:p>
                      <a:pPr algn="ctr"/>
                      <a:r>
                        <a:rPr lang="cs-CZ" dirty="0" smtClean="0"/>
                        <a:t>8 251</a:t>
                      </a:r>
                      <a:endParaRPr lang="cs-CZ" dirty="0"/>
                    </a:p>
                  </a:txBody>
                  <a:tcPr>
                    <a:gradFill flip="none" rotWithShape="1">
                      <a:gsLst>
                        <a:gs pos="0">
                          <a:schemeClr val="accent1">
                            <a:tint val="66000"/>
                            <a:satMod val="160000"/>
                          </a:schemeClr>
                        </a:gs>
                        <a:gs pos="50000">
                          <a:schemeClr val="accent1">
                            <a:tint val="44500"/>
                            <a:satMod val="160000"/>
                          </a:schemeClr>
                        </a:gs>
                        <a:gs pos="100000">
                          <a:schemeClr val="accent1">
                            <a:tint val="23500"/>
                            <a:satMod val="160000"/>
                          </a:schemeClr>
                        </a:gs>
                      </a:gsLst>
                      <a:path path="circle">
                        <a:fillToRect l="50000" t="50000" r="50000" b="50000"/>
                      </a:path>
                      <a:tileRect/>
                    </a:gra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gradFill flip="none" rotWithShape="1">
                      <a:gsLst>
                        <a:gs pos="0">
                          <a:schemeClr val="accent1">
                            <a:tint val="66000"/>
                            <a:satMod val="160000"/>
                          </a:schemeClr>
                        </a:gs>
                        <a:gs pos="50000">
                          <a:schemeClr val="accent1">
                            <a:tint val="44500"/>
                            <a:satMod val="160000"/>
                          </a:schemeClr>
                        </a:gs>
                        <a:gs pos="100000">
                          <a:schemeClr val="accent1">
                            <a:tint val="23500"/>
                            <a:satMod val="160000"/>
                          </a:schemeClr>
                        </a:gs>
                      </a:gsLst>
                      <a:path path="circle">
                        <a:fillToRect l="50000" t="50000" r="50000" b="50000"/>
                      </a:path>
                      <a:tileRect/>
                    </a:gradFill>
                  </a:tcPr>
                </a:tc>
              </a:tr>
              <a:tr h="740202">
                <a:tc>
                  <a:txBody>
                    <a:bodyPr/>
                    <a:lstStyle/>
                    <a:p>
                      <a:pPr algn="ctr"/>
                      <a:endParaRPr lang="cs-CZ" dirty="0" smtClean="0"/>
                    </a:p>
                    <a:p>
                      <a:pPr algn="ctr"/>
                      <a:r>
                        <a:rPr lang="cs-CZ" dirty="0" smtClean="0"/>
                        <a:t>3 211</a:t>
                      </a:r>
                      <a:endParaRPr lang="cs-CZ" dirty="0"/>
                    </a:p>
                  </a:txBody>
                  <a:tcPr>
                    <a:gradFill flip="none" rotWithShape="1">
                      <a:gsLst>
                        <a:gs pos="0">
                          <a:schemeClr val="accent1">
                            <a:tint val="66000"/>
                            <a:satMod val="160000"/>
                          </a:schemeClr>
                        </a:gs>
                        <a:gs pos="50000">
                          <a:schemeClr val="accent1">
                            <a:tint val="44500"/>
                            <a:satMod val="160000"/>
                          </a:schemeClr>
                        </a:gs>
                        <a:gs pos="100000">
                          <a:schemeClr val="accent1">
                            <a:tint val="23500"/>
                            <a:satMod val="160000"/>
                          </a:schemeClr>
                        </a:gs>
                      </a:gsLst>
                      <a:path path="circle">
                        <a:fillToRect l="50000" t="50000" r="50000" b="50000"/>
                      </a:path>
                      <a:tileRect/>
                    </a:gra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gradFill flip="none" rotWithShape="1">
                      <a:gsLst>
                        <a:gs pos="0">
                          <a:schemeClr val="accent1">
                            <a:tint val="66000"/>
                            <a:satMod val="160000"/>
                          </a:schemeClr>
                        </a:gs>
                        <a:gs pos="50000">
                          <a:schemeClr val="accent1">
                            <a:tint val="44500"/>
                            <a:satMod val="160000"/>
                          </a:schemeClr>
                        </a:gs>
                        <a:gs pos="100000">
                          <a:schemeClr val="accent1">
                            <a:tint val="23500"/>
                            <a:satMod val="160000"/>
                          </a:schemeClr>
                        </a:gs>
                      </a:gsLst>
                      <a:path path="circle">
                        <a:fillToRect l="50000" t="50000" r="50000" b="50000"/>
                      </a:path>
                      <a:tileRect/>
                    </a:gradFill>
                  </a:tcPr>
                </a:tc>
              </a:tr>
              <a:tr h="740202">
                <a:tc>
                  <a:txBody>
                    <a:bodyPr/>
                    <a:lstStyle/>
                    <a:p>
                      <a:pPr algn="ctr"/>
                      <a:endParaRPr lang="cs-CZ" dirty="0" smtClean="0"/>
                    </a:p>
                    <a:p>
                      <a:pPr algn="ctr"/>
                      <a:r>
                        <a:rPr lang="cs-CZ" dirty="0" smtClean="0"/>
                        <a:t>1 023</a:t>
                      </a:r>
                      <a:endParaRPr lang="cs-CZ" dirty="0"/>
                    </a:p>
                  </a:txBody>
                  <a:tcPr>
                    <a:gradFill flip="none" rotWithShape="1">
                      <a:gsLst>
                        <a:gs pos="0">
                          <a:schemeClr val="accent1">
                            <a:tint val="66000"/>
                            <a:satMod val="160000"/>
                          </a:schemeClr>
                        </a:gs>
                        <a:gs pos="50000">
                          <a:schemeClr val="accent1">
                            <a:tint val="44500"/>
                            <a:satMod val="160000"/>
                          </a:schemeClr>
                        </a:gs>
                        <a:gs pos="100000">
                          <a:schemeClr val="accent1">
                            <a:tint val="23500"/>
                            <a:satMod val="160000"/>
                          </a:schemeClr>
                        </a:gs>
                      </a:gsLst>
                      <a:path path="circle">
                        <a:fillToRect l="50000" t="50000" r="50000" b="50000"/>
                      </a:path>
                      <a:tileRect/>
                    </a:gra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gradFill flip="none" rotWithShape="1">
                      <a:gsLst>
                        <a:gs pos="0">
                          <a:schemeClr val="accent1">
                            <a:tint val="66000"/>
                            <a:satMod val="160000"/>
                          </a:schemeClr>
                        </a:gs>
                        <a:gs pos="50000">
                          <a:schemeClr val="accent1">
                            <a:tint val="44500"/>
                            <a:satMod val="160000"/>
                          </a:schemeClr>
                        </a:gs>
                        <a:gs pos="100000">
                          <a:schemeClr val="accent1">
                            <a:tint val="23500"/>
                            <a:satMod val="160000"/>
                          </a:schemeClr>
                        </a:gs>
                      </a:gsLst>
                      <a:path path="circle">
                        <a:fillToRect l="50000" t="50000" r="50000" b="50000"/>
                      </a:path>
                      <a:tileRect/>
                    </a:gradFill>
                  </a:tcPr>
                </a:tc>
              </a:tr>
            </a:tbl>
          </a:graphicData>
        </a:graphic>
      </p:graphicFrame>
      <p:sp>
        <p:nvSpPr>
          <p:cNvPr id="5" name="Zahnutá šipka dolů 4"/>
          <p:cNvSpPr/>
          <p:nvPr/>
        </p:nvSpPr>
        <p:spPr>
          <a:xfrm>
            <a:off x="395536" y="1916832"/>
            <a:ext cx="1728192" cy="648072"/>
          </a:xfrm>
          <a:prstGeom prst="curvedDown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1043608" y="2420888"/>
            <a:ext cx="63831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/>
              <a:t>:  3 =</a:t>
            </a:r>
            <a:endParaRPr lang="cs-CZ" b="1" dirty="0"/>
          </a:p>
        </p:txBody>
      </p:sp>
      <p:graphicFrame>
        <p:nvGraphicFramePr>
          <p:cNvPr id="9" name="Tabulka 8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605589189"/>
              </p:ext>
            </p:extLst>
          </p:nvPr>
        </p:nvGraphicFramePr>
        <p:xfrm>
          <a:off x="2915816" y="2801727"/>
          <a:ext cx="2098576" cy="3701010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1018456"/>
                <a:gridCol w="1080120"/>
              </a:tblGrid>
              <a:tr h="740202">
                <a:tc>
                  <a:txBody>
                    <a:bodyPr/>
                    <a:lstStyle/>
                    <a:p>
                      <a:pPr algn="ctr"/>
                      <a:endParaRPr lang="cs-CZ" dirty="0" smtClean="0"/>
                    </a:p>
                    <a:p>
                      <a:pPr algn="ctr"/>
                      <a:r>
                        <a:rPr lang="cs-CZ" dirty="0" smtClean="0"/>
                        <a:t>286</a:t>
                      </a:r>
                      <a:endParaRPr lang="cs-CZ" dirty="0"/>
                    </a:p>
                  </a:txBody>
                  <a:tcPr>
                    <a:gradFill flip="none" rotWithShape="1">
                      <a:gsLst>
                        <a:gs pos="0">
                          <a:srgbClr val="FFFF00">
                            <a:tint val="66000"/>
                            <a:satMod val="160000"/>
                          </a:srgbClr>
                        </a:gs>
                        <a:gs pos="50000">
                          <a:srgbClr val="FFFF00">
                            <a:tint val="44500"/>
                            <a:satMod val="160000"/>
                          </a:srgbClr>
                        </a:gs>
                        <a:gs pos="100000">
                          <a:srgbClr val="FFFF00">
                            <a:tint val="23500"/>
                            <a:satMod val="160000"/>
                          </a:srgbClr>
                        </a:gs>
                      </a:gsLst>
                      <a:lin ang="10800000" scaled="1"/>
                      <a:tileRect/>
                    </a:gra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gradFill flip="none" rotWithShape="1">
                      <a:gsLst>
                        <a:gs pos="0">
                          <a:srgbClr val="FFFF00">
                            <a:tint val="66000"/>
                            <a:satMod val="160000"/>
                          </a:srgbClr>
                        </a:gs>
                        <a:gs pos="50000">
                          <a:srgbClr val="FFFF00">
                            <a:tint val="44500"/>
                            <a:satMod val="160000"/>
                          </a:srgbClr>
                        </a:gs>
                        <a:gs pos="100000">
                          <a:srgbClr val="FFFF00">
                            <a:tint val="23500"/>
                            <a:satMod val="160000"/>
                          </a:srgbClr>
                        </a:gs>
                      </a:gsLst>
                      <a:lin ang="10800000" scaled="1"/>
                      <a:tileRect/>
                    </a:gradFill>
                  </a:tcPr>
                </a:tc>
              </a:tr>
              <a:tr h="740202">
                <a:tc>
                  <a:txBody>
                    <a:bodyPr/>
                    <a:lstStyle/>
                    <a:p>
                      <a:pPr algn="ctr"/>
                      <a:endParaRPr lang="cs-CZ" dirty="0" smtClean="0"/>
                    </a:p>
                    <a:p>
                      <a:pPr algn="ctr"/>
                      <a:r>
                        <a:rPr lang="cs-CZ" dirty="0" smtClean="0"/>
                        <a:t>542</a:t>
                      </a:r>
                      <a:endParaRPr lang="cs-CZ" dirty="0"/>
                    </a:p>
                  </a:txBody>
                  <a:tcPr>
                    <a:gradFill flip="none" rotWithShape="1">
                      <a:gsLst>
                        <a:gs pos="0">
                          <a:srgbClr val="FFFF00">
                            <a:tint val="66000"/>
                            <a:satMod val="160000"/>
                          </a:srgbClr>
                        </a:gs>
                        <a:gs pos="50000">
                          <a:srgbClr val="FFFF00">
                            <a:tint val="44500"/>
                            <a:satMod val="160000"/>
                          </a:srgbClr>
                        </a:gs>
                        <a:gs pos="100000">
                          <a:srgbClr val="FFFF00">
                            <a:tint val="23500"/>
                            <a:satMod val="160000"/>
                          </a:srgbClr>
                        </a:gs>
                      </a:gsLst>
                      <a:lin ang="10800000" scaled="1"/>
                      <a:tileRect/>
                    </a:gra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gradFill flip="none" rotWithShape="1">
                      <a:gsLst>
                        <a:gs pos="0">
                          <a:srgbClr val="FFFF00">
                            <a:tint val="66000"/>
                            <a:satMod val="160000"/>
                          </a:srgbClr>
                        </a:gs>
                        <a:gs pos="50000">
                          <a:srgbClr val="FFFF00">
                            <a:tint val="44500"/>
                            <a:satMod val="160000"/>
                          </a:srgbClr>
                        </a:gs>
                        <a:gs pos="100000">
                          <a:srgbClr val="FFFF00">
                            <a:tint val="23500"/>
                            <a:satMod val="160000"/>
                          </a:srgbClr>
                        </a:gs>
                      </a:gsLst>
                      <a:lin ang="10800000" scaled="1"/>
                      <a:tileRect/>
                    </a:gradFill>
                  </a:tcPr>
                </a:tc>
              </a:tr>
              <a:tr h="740202">
                <a:tc>
                  <a:txBody>
                    <a:bodyPr/>
                    <a:lstStyle/>
                    <a:p>
                      <a:pPr algn="ctr"/>
                      <a:endParaRPr lang="cs-CZ" dirty="0" smtClean="0"/>
                    </a:p>
                    <a:p>
                      <a:pPr algn="ctr"/>
                      <a:r>
                        <a:rPr lang="cs-CZ" dirty="0" smtClean="0"/>
                        <a:t>8 251</a:t>
                      </a:r>
                      <a:endParaRPr lang="cs-CZ" dirty="0"/>
                    </a:p>
                  </a:txBody>
                  <a:tcPr>
                    <a:gradFill flip="none" rotWithShape="1">
                      <a:gsLst>
                        <a:gs pos="0">
                          <a:srgbClr val="FFFF00">
                            <a:tint val="66000"/>
                            <a:satMod val="160000"/>
                          </a:srgbClr>
                        </a:gs>
                        <a:gs pos="50000">
                          <a:srgbClr val="FFFF00">
                            <a:tint val="44500"/>
                            <a:satMod val="160000"/>
                          </a:srgbClr>
                        </a:gs>
                        <a:gs pos="100000">
                          <a:srgbClr val="FFFF00">
                            <a:tint val="23500"/>
                            <a:satMod val="160000"/>
                          </a:srgbClr>
                        </a:gs>
                      </a:gsLst>
                      <a:lin ang="10800000" scaled="1"/>
                      <a:tileRect/>
                    </a:gra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gradFill flip="none" rotWithShape="1">
                      <a:gsLst>
                        <a:gs pos="0">
                          <a:srgbClr val="FFFF00">
                            <a:tint val="66000"/>
                            <a:satMod val="160000"/>
                          </a:srgbClr>
                        </a:gs>
                        <a:gs pos="50000">
                          <a:srgbClr val="FFFF00">
                            <a:tint val="44500"/>
                            <a:satMod val="160000"/>
                          </a:srgbClr>
                        </a:gs>
                        <a:gs pos="100000">
                          <a:srgbClr val="FFFF00">
                            <a:tint val="23500"/>
                            <a:satMod val="160000"/>
                          </a:srgbClr>
                        </a:gs>
                      </a:gsLst>
                      <a:lin ang="10800000" scaled="1"/>
                      <a:tileRect/>
                    </a:gradFill>
                  </a:tcPr>
                </a:tc>
              </a:tr>
              <a:tr h="740202">
                <a:tc>
                  <a:txBody>
                    <a:bodyPr/>
                    <a:lstStyle/>
                    <a:p>
                      <a:pPr algn="ctr"/>
                      <a:endParaRPr lang="cs-CZ" dirty="0" smtClean="0"/>
                    </a:p>
                    <a:p>
                      <a:pPr algn="ctr"/>
                      <a:r>
                        <a:rPr lang="cs-CZ" dirty="0" smtClean="0"/>
                        <a:t>3 211</a:t>
                      </a:r>
                      <a:endParaRPr lang="cs-CZ" dirty="0"/>
                    </a:p>
                  </a:txBody>
                  <a:tcPr>
                    <a:gradFill flip="none" rotWithShape="1">
                      <a:gsLst>
                        <a:gs pos="0">
                          <a:srgbClr val="FFFF00">
                            <a:tint val="66000"/>
                            <a:satMod val="160000"/>
                          </a:srgbClr>
                        </a:gs>
                        <a:gs pos="50000">
                          <a:srgbClr val="FFFF00">
                            <a:tint val="44500"/>
                            <a:satMod val="160000"/>
                          </a:srgbClr>
                        </a:gs>
                        <a:gs pos="100000">
                          <a:srgbClr val="FFFF00">
                            <a:tint val="23500"/>
                            <a:satMod val="160000"/>
                          </a:srgbClr>
                        </a:gs>
                      </a:gsLst>
                      <a:lin ang="10800000" scaled="1"/>
                      <a:tileRect/>
                    </a:gra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gradFill flip="none" rotWithShape="1">
                      <a:gsLst>
                        <a:gs pos="0">
                          <a:srgbClr val="FFFF00">
                            <a:tint val="66000"/>
                            <a:satMod val="160000"/>
                          </a:srgbClr>
                        </a:gs>
                        <a:gs pos="50000">
                          <a:srgbClr val="FFFF00">
                            <a:tint val="44500"/>
                            <a:satMod val="160000"/>
                          </a:srgbClr>
                        </a:gs>
                        <a:gs pos="100000">
                          <a:srgbClr val="FFFF00">
                            <a:tint val="23500"/>
                            <a:satMod val="160000"/>
                          </a:srgbClr>
                        </a:gs>
                      </a:gsLst>
                      <a:lin ang="10800000" scaled="1"/>
                      <a:tileRect/>
                    </a:gradFill>
                  </a:tcPr>
                </a:tc>
              </a:tr>
              <a:tr h="740202">
                <a:tc>
                  <a:txBody>
                    <a:bodyPr/>
                    <a:lstStyle/>
                    <a:p>
                      <a:pPr algn="ctr"/>
                      <a:endParaRPr lang="cs-CZ" dirty="0" smtClean="0"/>
                    </a:p>
                    <a:p>
                      <a:pPr algn="ctr"/>
                      <a:r>
                        <a:rPr lang="cs-CZ" dirty="0" smtClean="0"/>
                        <a:t>1 023</a:t>
                      </a:r>
                      <a:endParaRPr lang="cs-CZ" dirty="0"/>
                    </a:p>
                  </a:txBody>
                  <a:tcPr>
                    <a:gradFill flip="none" rotWithShape="1">
                      <a:gsLst>
                        <a:gs pos="0">
                          <a:srgbClr val="FFFF00">
                            <a:tint val="66000"/>
                            <a:satMod val="160000"/>
                          </a:srgbClr>
                        </a:gs>
                        <a:gs pos="50000">
                          <a:srgbClr val="FFFF00">
                            <a:tint val="44500"/>
                            <a:satMod val="160000"/>
                          </a:srgbClr>
                        </a:gs>
                        <a:gs pos="100000">
                          <a:srgbClr val="FFFF00">
                            <a:tint val="23500"/>
                            <a:satMod val="160000"/>
                          </a:srgbClr>
                        </a:gs>
                      </a:gsLst>
                      <a:lin ang="10800000" scaled="1"/>
                      <a:tileRect/>
                    </a:gra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gradFill flip="none" rotWithShape="1">
                      <a:gsLst>
                        <a:gs pos="0">
                          <a:srgbClr val="FFFF00">
                            <a:tint val="66000"/>
                            <a:satMod val="160000"/>
                          </a:srgbClr>
                        </a:gs>
                        <a:gs pos="50000">
                          <a:srgbClr val="FFFF00">
                            <a:tint val="44500"/>
                            <a:satMod val="160000"/>
                          </a:srgbClr>
                        </a:gs>
                        <a:gs pos="100000">
                          <a:srgbClr val="FFFF00">
                            <a:tint val="23500"/>
                            <a:satMod val="160000"/>
                          </a:srgbClr>
                        </a:gs>
                      </a:gsLst>
                      <a:lin ang="10800000" scaled="1"/>
                      <a:tileRect/>
                    </a:gradFill>
                  </a:tcPr>
                </a:tc>
              </a:tr>
            </a:tbl>
          </a:graphicData>
        </a:graphic>
      </p:graphicFrame>
      <p:graphicFrame>
        <p:nvGraphicFramePr>
          <p:cNvPr id="10" name="Tabulka 9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127974804"/>
              </p:ext>
            </p:extLst>
          </p:nvPr>
        </p:nvGraphicFramePr>
        <p:xfrm>
          <a:off x="5868144" y="2771283"/>
          <a:ext cx="2098576" cy="3701010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1018456"/>
                <a:gridCol w="1080120"/>
              </a:tblGrid>
              <a:tr h="740202">
                <a:tc>
                  <a:txBody>
                    <a:bodyPr/>
                    <a:lstStyle/>
                    <a:p>
                      <a:pPr algn="ctr"/>
                      <a:endParaRPr lang="cs-CZ" dirty="0" smtClean="0"/>
                    </a:p>
                    <a:p>
                      <a:pPr algn="ctr"/>
                      <a:r>
                        <a:rPr lang="cs-CZ" dirty="0" smtClean="0"/>
                        <a:t>286</a:t>
                      </a:r>
                      <a:endParaRPr lang="cs-CZ" dirty="0"/>
                    </a:p>
                  </a:txBody>
                  <a:tcPr>
                    <a:gradFill flip="none" rotWithShape="1">
                      <a:gsLst>
                        <a:gs pos="0">
                          <a:srgbClr val="FF0000">
                            <a:tint val="66000"/>
                            <a:satMod val="160000"/>
                          </a:srgbClr>
                        </a:gs>
                        <a:gs pos="50000">
                          <a:srgbClr val="FF0000">
                            <a:tint val="44500"/>
                            <a:satMod val="160000"/>
                          </a:srgbClr>
                        </a:gs>
                        <a:gs pos="100000">
                          <a:srgbClr val="FF0000">
                            <a:tint val="23500"/>
                            <a:satMod val="160000"/>
                          </a:srgbClr>
                        </a:gs>
                      </a:gsLst>
                      <a:lin ang="0" scaled="1"/>
                      <a:tileRect/>
                    </a:gra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gradFill flip="none" rotWithShape="1">
                      <a:gsLst>
                        <a:gs pos="0">
                          <a:srgbClr val="FF0000">
                            <a:tint val="66000"/>
                            <a:satMod val="160000"/>
                          </a:srgbClr>
                        </a:gs>
                        <a:gs pos="50000">
                          <a:srgbClr val="FF0000">
                            <a:tint val="44500"/>
                            <a:satMod val="160000"/>
                          </a:srgbClr>
                        </a:gs>
                        <a:gs pos="100000">
                          <a:srgbClr val="FF0000">
                            <a:tint val="23500"/>
                            <a:satMod val="160000"/>
                          </a:srgbClr>
                        </a:gs>
                      </a:gsLst>
                      <a:lin ang="0" scaled="1"/>
                      <a:tileRect/>
                    </a:gradFill>
                  </a:tcPr>
                </a:tc>
              </a:tr>
              <a:tr h="740202">
                <a:tc>
                  <a:txBody>
                    <a:bodyPr/>
                    <a:lstStyle/>
                    <a:p>
                      <a:pPr algn="ctr"/>
                      <a:endParaRPr lang="cs-CZ" dirty="0" smtClean="0"/>
                    </a:p>
                    <a:p>
                      <a:pPr algn="ctr"/>
                      <a:r>
                        <a:rPr lang="cs-CZ" dirty="0" smtClean="0"/>
                        <a:t>542</a:t>
                      </a:r>
                      <a:endParaRPr lang="cs-CZ" dirty="0"/>
                    </a:p>
                  </a:txBody>
                  <a:tcPr>
                    <a:gradFill flip="none" rotWithShape="1">
                      <a:gsLst>
                        <a:gs pos="0">
                          <a:srgbClr val="FF0000">
                            <a:tint val="66000"/>
                            <a:satMod val="160000"/>
                          </a:srgbClr>
                        </a:gs>
                        <a:gs pos="50000">
                          <a:srgbClr val="FF0000">
                            <a:tint val="44500"/>
                            <a:satMod val="160000"/>
                          </a:srgbClr>
                        </a:gs>
                        <a:gs pos="100000">
                          <a:srgbClr val="FF0000">
                            <a:tint val="23500"/>
                            <a:satMod val="160000"/>
                          </a:srgbClr>
                        </a:gs>
                      </a:gsLst>
                      <a:lin ang="0" scaled="1"/>
                      <a:tileRect/>
                    </a:gra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gradFill flip="none" rotWithShape="1">
                      <a:gsLst>
                        <a:gs pos="0">
                          <a:srgbClr val="FF0000">
                            <a:tint val="66000"/>
                            <a:satMod val="160000"/>
                          </a:srgbClr>
                        </a:gs>
                        <a:gs pos="50000">
                          <a:srgbClr val="FF0000">
                            <a:tint val="44500"/>
                            <a:satMod val="160000"/>
                          </a:srgbClr>
                        </a:gs>
                        <a:gs pos="100000">
                          <a:srgbClr val="FF0000">
                            <a:tint val="23500"/>
                            <a:satMod val="160000"/>
                          </a:srgbClr>
                        </a:gs>
                      </a:gsLst>
                      <a:lin ang="0" scaled="1"/>
                      <a:tileRect/>
                    </a:gradFill>
                  </a:tcPr>
                </a:tc>
              </a:tr>
              <a:tr h="740202">
                <a:tc>
                  <a:txBody>
                    <a:bodyPr/>
                    <a:lstStyle/>
                    <a:p>
                      <a:pPr algn="ctr"/>
                      <a:endParaRPr lang="cs-CZ" dirty="0" smtClean="0"/>
                    </a:p>
                    <a:p>
                      <a:pPr algn="ctr"/>
                      <a:r>
                        <a:rPr lang="cs-CZ" dirty="0" smtClean="0"/>
                        <a:t>8 251</a:t>
                      </a:r>
                      <a:endParaRPr lang="cs-CZ" dirty="0"/>
                    </a:p>
                  </a:txBody>
                  <a:tcPr>
                    <a:gradFill flip="none" rotWithShape="1">
                      <a:gsLst>
                        <a:gs pos="0">
                          <a:srgbClr val="FF0000">
                            <a:tint val="66000"/>
                            <a:satMod val="160000"/>
                          </a:srgbClr>
                        </a:gs>
                        <a:gs pos="50000">
                          <a:srgbClr val="FF0000">
                            <a:tint val="44500"/>
                            <a:satMod val="160000"/>
                          </a:srgbClr>
                        </a:gs>
                        <a:gs pos="100000">
                          <a:srgbClr val="FF0000">
                            <a:tint val="23500"/>
                            <a:satMod val="160000"/>
                          </a:srgbClr>
                        </a:gs>
                      </a:gsLst>
                      <a:lin ang="0" scaled="1"/>
                      <a:tileRect/>
                    </a:gra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gradFill flip="none" rotWithShape="1">
                      <a:gsLst>
                        <a:gs pos="0">
                          <a:srgbClr val="FF0000">
                            <a:tint val="66000"/>
                            <a:satMod val="160000"/>
                          </a:srgbClr>
                        </a:gs>
                        <a:gs pos="50000">
                          <a:srgbClr val="FF0000">
                            <a:tint val="44500"/>
                            <a:satMod val="160000"/>
                          </a:srgbClr>
                        </a:gs>
                        <a:gs pos="100000">
                          <a:srgbClr val="FF0000">
                            <a:tint val="23500"/>
                            <a:satMod val="160000"/>
                          </a:srgbClr>
                        </a:gs>
                      </a:gsLst>
                      <a:lin ang="0" scaled="1"/>
                      <a:tileRect/>
                    </a:gradFill>
                  </a:tcPr>
                </a:tc>
              </a:tr>
              <a:tr h="740202">
                <a:tc>
                  <a:txBody>
                    <a:bodyPr/>
                    <a:lstStyle/>
                    <a:p>
                      <a:pPr algn="ctr"/>
                      <a:endParaRPr lang="cs-CZ" dirty="0" smtClean="0"/>
                    </a:p>
                    <a:p>
                      <a:pPr algn="ctr"/>
                      <a:r>
                        <a:rPr lang="cs-CZ" dirty="0" smtClean="0"/>
                        <a:t>3 211</a:t>
                      </a:r>
                      <a:endParaRPr lang="cs-CZ" dirty="0"/>
                    </a:p>
                  </a:txBody>
                  <a:tcPr>
                    <a:gradFill flip="none" rotWithShape="1">
                      <a:gsLst>
                        <a:gs pos="0">
                          <a:srgbClr val="FF0000">
                            <a:tint val="66000"/>
                            <a:satMod val="160000"/>
                          </a:srgbClr>
                        </a:gs>
                        <a:gs pos="50000">
                          <a:srgbClr val="FF0000">
                            <a:tint val="44500"/>
                            <a:satMod val="160000"/>
                          </a:srgbClr>
                        </a:gs>
                        <a:gs pos="100000">
                          <a:srgbClr val="FF0000">
                            <a:tint val="23500"/>
                            <a:satMod val="160000"/>
                          </a:srgbClr>
                        </a:gs>
                      </a:gsLst>
                      <a:lin ang="0" scaled="1"/>
                      <a:tileRect/>
                    </a:gra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gradFill flip="none" rotWithShape="1">
                      <a:gsLst>
                        <a:gs pos="0">
                          <a:srgbClr val="FF0000">
                            <a:tint val="66000"/>
                            <a:satMod val="160000"/>
                          </a:srgbClr>
                        </a:gs>
                        <a:gs pos="50000">
                          <a:srgbClr val="FF0000">
                            <a:tint val="44500"/>
                            <a:satMod val="160000"/>
                          </a:srgbClr>
                        </a:gs>
                        <a:gs pos="100000">
                          <a:srgbClr val="FF0000">
                            <a:tint val="23500"/>
                            <a:satMod val="160000"/>
                          </a:srgbClr>
                        </a:gs>
                      </a:gsLst>
                      <a:lin ang="0" scaled="1"/>
                      <a:tileRect/>
                    </a:gradFill>
                  </a:tcPr>
                </a:tc>
              </a:tr>
              <a:tr h="740202">
                <a:tc>
                  <a:txBody>
                    <a:bodyPr/>
                    <a:lstStyle/>
                    <a:p>
                      <a:pPr algn="ctr"/>
                      <a:endParaRPr lang="cs-CZ" dirty="0" smtClean="0"/>
                    </a:p>
                    <a:p>
                      <a:pPr algn="ctr"/>
                      <a:r>
                        <a:rPr lang="cs-CZ" dirty="0" smtClean="0"/>
                        <a:t>1 023</a:t>
                      </a:r>
                      <a:endParaRPr lang="cs-CZ" dirty="0"/>
                    </a:p>
                  </a:txBody>
                  <a:tcPr>
                    <a:gradFill flip="none" rotWithShape="1">
                      <a:gsLst>
                        <a:gs pos="0">
                          <a:srgbClr val="FF0000">
                            <a:tint val="66000"/>
                            <a:satMod val="160000"/>
                          </a:srgbClr>
                        </a:gs>
                        <a:gs pos="50000">
                          <a:srgbClr val="FF0000">
                            <a:tint val="44500"/>
                            <a:satMod val="160000"/>
                          </a:srgbClr>
                        </a:gs>
                        <a:gs pos="100000">
                          <a:srgbClr val="FF0000">
                            <a:tint val="23500"/>
                            <a:satMod val="160000"/>
                          </a:srgbClr>
                        </a:gs>
                      </a:gsLst>
                      <a:lin ang="0" scaled="1"/>
                      <a:tileRect/>
                    </a:gra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gradFill flip="none" rotWithShape="1">
                      <a:gsLst>
                        <a:gs pos="0">
                          <a:srgbClr val="FF0000">
                            <a:tint val="66000"/>
                            <a:satMod val="160000"/>
                          </a:srgbClr>
                        </a:gs>
                        <a:gs pos="50000">
                          <a:srgbClr val="FF0000">
                            <a:tint val="44500"/>
                            <a:satMod val="160000"/>
                          </a:srgbClr>
                        </a:gs>
                        <a:gs pos="100000">
                          <a:srgbClr val="FF0000">
                            <a:tint val="23500"/>
                            <a:satMod val="160000"/>
                          </a:srgbClr>
                        </a:gs>
                      </a:gsLst>
                      <a:lin ang="0" scaled="1"/>
                      <a:tileRect/>
                    </a:gradFill>
                  </a:tcPr>
                </a:tc>
              </a:tr>
            </a:tbl>
          </a:graphicData>
        </a:graphic>
      </p:graphicFrame>
      <p:sp>
        <p:nvSpPr>
          <p:cNvPr id="11" name="Zahnutá šipka dolů 10"/>
          <p:cNvSpPr/>
          <p:nvPr/>
        </p:nvSpPr>
        <p:spPr>
          <a:xfrm>
            <a:off x="3131840" y="1916832"/>
            <a:ext cx="1720208" cy="648072"/>
          </a:xfrm>
          <a:prstGeom prst="curvedDownArrow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accent2">
                  <a:lumMod val="60000"/>
                  <a:lumOff val="40000"/>
                </a:schemeClr>
              </a:solidFill>
            </a:endParaRPr>
          </a:p>
        </p:txBody>
      </p:sp>
      <p:sp>
        <p:nvSpPr>
          <p:cNvPr id="13" name="Zahnutá šipka dolů 12"/>
          <p:cNvSpPr/>
          <p:nvPr/>
        </p:nvSpPr>
        <p:spPr>
          <a:xfrm>
            <a:off x="6012160" y="1916832"/>
            <a:ext cx="1728192" cy="648072"/>
          </a:xfrm>
          <a:prstGeom prst="curvedDownArrow">
            <a:avLst/>
          </a:prstGeom>
          <a:solidFill>
            <a:schemeClr val="accent2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sp>
        <p:nvSpPr>
          <p:cNvPr id="14" name="TextovéPole 13"/>
          <p:cNvSpPr txBox="1"/>
          <p:nvPr/>
        </p:nvSpPr>
        <p:spPr>
          <a:xfrm>
            <a:off x="3779912" y="2420888"/>
            <a:ext cx="585417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/>
              <a:t>: 6 =</a:t>
            </a:r>
            <a:endParaRPr lang="cs-CZ" b="1" dirty="0"/>
          </a:p>
        </p:txBody>
      </p:sp>
      <p:sp>
        <p:nvSpPr>
          <p:cNvPr id="15" name="TextovéPole 14"/>
          <p:cNvSpPr txBox="1"/>
          <p:nvPr/>
        </p:nvSpPr>
        <p:spPr>
          <a:xfrm>
            <a:off x="6804248" y="2420888"/>
            <a:ext cx="585417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/>
              <a:t>: 8 =</a:t>
            </a:r>
            <a:endParaRPr lang="cs-CZ" b="1" dirty="0"/>
          </a:p>
        </p:txBody>
      </p:sp>
      <p:sp>
        <p:nvSpPr>
          <p:cNvPr id="18" name="TextovéPole 17"/>
          <p:cNvSpPr txBox="1"/>
          <p:nvPr/>
        </p:nvSpPr>
        <p:spPr>
          <a:xfrm>
            <a:off x="907976" y="845096"/>
            <a:ext cx="18473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cs-CZ" dirty="0"/>
          </a:p>
        </p:txBody>
      </p:sp>
      <p:sp>
        <p:nvSpPr>
          <p:cNvPr id="19" name="TextovéPole 18"/>
          <p:cNvSpPr txBox="1"/>
          <p:nvPr/>
        </p:nvSpPr>
        <p:spPr>
          <a:xfrm>
            <a:off x="539552" y="548680"/>
            <a:ext cx="7845289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Dělte a provádějte zkoušku. Výsledky napište do tabulky. Můžete se rozdělit do tří </a:t>
            </a:r>
          </a:p>
          <a:p>
            <a:r>
              <a:rPr lang="cs-CZ" dirty="0"/>
              <a:t>d</a:t>
            </a:r>
            <a:r>
              <a:rPr lang="cs-CZ" dirty="0" smtClean="0"/>
              <a:t>ružstev – modrého, žlutého a červeného.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19467374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   </a:t>
            </a:r>
            <a:endParaRPr lang="cs-CZ" dirty="0"/>
          </a:p>
        </p:txBody>
      </p:sp>
      <p:graphicFrame>
        <p:nvGraphicFramePr>
          <p:cNvPr id="4" name="Zástupný symbol pro obsah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764166044"/>
              </p:ext>
            </p:extLst>
          </p:nvPr>
        </p:nvGraphicFramePr>
        <p:xfrm>
          <a:off x="179512" y="2852936"/>
          <a:ext cx="2098576" cy="3701010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1018456"/>
                <a:gridCol w="1080120"/>
              </a:tblGrid>
              <a:tr h="740202">
                <a:tc>
                  <a:txBody>
                    <a:bodyPr/>
                    <a:lstStyle/>
                    <a:p>
                      <a:pPr algn="ctr"/>
                      <a:endParaRPr lang="cs-CZ" dirty="0" smtClean="0"/>
                    </a:p>
                    <a:p>
                      <a:pPr algn="ctr"/>
                      <a:r>
                        <a:rPr lang="cs-CZ" dirty="0" smtClean="0"/>
                        <a:t>286</a:t>
                      </a:r>
                      <a:endParaRPr lang="cs-CZ" dirty="0"/>
                    </a:p>
                  </a:txBody>
                  <a:tcPr>
                    <a:gradFill flip="none" rotWithShape="1">
                      <a:gsLst>
                        <a:gs pos="0">
                          <a:schemeClr val="accent1">
                            <a:tint val="66000"/>
                            <a:satMod val="160000"/>
                          </a:schemeClr>
                        </a:gs>
                        <a:gs pos="50000">
                          <a:schemeClr val="accent1">
                            <a:tint val="44500"/>
                            <a:satMod val="160000"/>
                          </a:schemeClr>
                        </a:gs>
                        <a:gs pos="100000">
                          <a:schemeClr val="accent1">
                            <a:tint val="23500"/>
                            <a:satMod val="160000"/>
                          </a:schemeClr>
                        </a:gs>
                      </a:gsLst>
                      <a:path path="circle">
                        <a:fillToRect l="50000" t="50000" r="50000" b="50000"/>
                      </a:path>
                      <a:tileRect/>
                    </a:gradFill>
                  </a:tcPr>
                </a:tc>
                <a:tc>
                  <a:txBody>
                    <a:bodyPr/>
                    <a:lstStyle/>
                    <a:p>
                      <a:endParaRPr lang="cs-CZ" dirty="0" smtClean="0"/>
                    </a:p>
                    <a:p>
                      <a:r>
                        <a:rPr lang="cs-CZ" dirty="0" smtClean="0"/>
                        <a:t>95 (1)</a:t>
                      </a:r>
                      <a:endParaRPr lang="cs-CZ" dirty="0"/>
                    </a:p>
                  </a:txBody>
                  <a:tcPr>
                    <a:gradFill flip="none" rotWithShape="1">
                      <a:gsLst>
                        <a:gs pos="0">
                          <a:schemeClr val="accent1">
                            <a:tint val="66000"/>
                            <a:satMod val="160000"/>
                          </a:schemeClr>
                        </a:gs>
                        <a:gs pos="50000">
                          <a:schemeClr val="accent1">
                            <a:tint val="44500"/>
                            <a:satMod val="160000"/>
                          </a:schemeClr>
                        </a:gs>
                        <a:gs pos="100000">
                          <a:schemeClr val="accent1">
                            <a:tint val="23500"/>
                            <a:satMod val="160000"/>
                          </a:schemeClr>
                        </a:gs>
                      </a:gsLst>
                      <a:path path="circle">
                        <a:fillToRect l="50000" t="50000" r="50000" b="50000"/>
                      </a:path>
                      <a:tileRect/>
                    </a:gradFill>
                  </a:tcPr>
                </a:tc>
              </a:tr>
              <a:tr h="740202">
                <a:tc>
                  <a:txBody>
                    <a:bodyPr/>
                    <a:lstStyle/>
                    <a:p>
                      <a:pPr algn="ctr"/>
                      <a:endParaRPr lang="cs-CZ" dirty="0" smtClean="0"/>
                    </a:p>
                    <a:p>
                      <a:pPr algn="ctr"/>
                      <a:r>
                        <a:rPr lang="cs-CZ" dirty="0" smtClean="0"/>
                        <a:t>542</a:t>
                      </a:r>
                      <a:endParaRPr lang="cs-CZ" dirty="0"/>
                    </a:p>
                  </a:txBody>
                  <a:tcPr>
                    <a:gradFill flip="none" rotWithShape="1">
                      <a:gsLst>
                        <a:gs pos="0">
                          <a:schemeClr val="accent1">
                            <a:tint val="66000"/>
                            <a:satMod val="160000"/>
                          </a:schemeClr>
                        </a:gs>
                        <a:gs pos="50000">
                          <a:schemeClr val="accent1">
                            <a:tint val="44500"/>
                            <a:satMod val="160000"/>
                          </a:schemeClr>
                        </a:gs>
                        <a:gs pos="100000">
                          <a:schemeClr val="accent1">
                            <a:tint val="23500"/>
                            <a:satMod val="160000"/>
                          </a:schemeClr>
                        </a:gs>
                      </a:gsLst>
                      <a:path path="circle">
                        <a:fillToRect l="50000" t="50000" r="50000" b="50000"/>
                      </a:path>
                      <a:tileRect/>
                    </a:gradFill>
                  </a:tcPr>
                </a:tc>
                <a:tc>
                  <a:txBody>
                    <a:bodyPr/>
                    <a:lstStyle/>
                    <a:p>
                      <a:endParaRPr lang="cs-CZ" dirty="0" smtClean="0"/>
                    </a:p>
                    <a:p>
                      <a:r>
                        <a:rPr lang="cs-CZ" dirty="0" smtClean="0"/>
                        <a:t>180 (2)</a:t>
                      </a:r>
                      <a:endParaRPr lang="cs-CZ" dirty="0"/>
                    </a:p>
                  </a:txBody>
                  <a:tcPr>
                    <a:gradFill flip="none" rotWithShape="1">
                      <a:gsLst>
                        <a:gs pos="0">
                          <a:schemeClr val="accent1">
                            <a:tint val="66000"/>
                            <a:satMod val="160000"/>
                          </a:schemeClr>
                        </a:gs>
                        <a:gs pos="50000">
                          <a:schemeClr val="accent1">
                            <a:tint val="44500"/>
                            <a:satMod val="160000"/>
                          </a:schemeClr>
                        </a:gs>
                        <a:gs pos="100000">
                          <a:schemeClr val="accent1">
                            <a:tint val="23500"/>
                            <a:satMod val="160000"/>
                          </a:schemeClr>
                        </a:gs>
                      </a:gsLst>
                      <a:path path="circle">
                        <a:fillToRect l="50000" t="50000" r="50000" b="50000"/>
                      </a:path>
                      <a:tileRect/>
                    </a:gradFill>
                  </a:tcPr>
                </a:tc>
              </a:tr>
              <a:tr h="740202">
                <a:tc>
                  <a:txBody>
                    <a:bodyPr/>
                    <a:lstStyle/>
                    <a:p>
                      <a:pPr algn="ctr"/>
                      <a:endParaRPr lang="cs-CZ" dirty="0" smtClean="0"/>
                    </a:p>
                    <a:p>
                      <a:pPr algn="ctr"/>
                      <a:r>
                        <a:rPr lang="cs-CZ" dirty="0" smtClean="0"/>
                        <a:t>8 251</a:t>
                      </a:r>
                      <a:endParaRPr lang="cs-CZ" dirty="0"/>
                    </a:p>
                  </a:txBody>
                  <a:tcPr>
                    <a:gradFill flip="none" rotWithShape="1">
                      <a:gsLst>
                        <a:gs pos="0">
                          <a:schemeClr val="accent1">
                            <a:tint val="66000"/>
                            <a:satMod val="160000"/>
                          </a:schemeClr>
                        </a:gs>
                        <a:gs pos="50000">
                          <a:schemeClr val="accent1">
                            <a:tint val="44500"/>
                            <a:satMod val="160000"/>
                          </a:schemeClr>
                        </a:gs>
                        <a:gs pos="100000">
                          <a:schemeClr val="accent1">
                            <a:tint val="23500"/>
                            <a:satMod val="160000"/>
                          </a:schemeClr>
                        </a:gs>
                      </a:gsLst>
                      <a:path path="circle">
                        <a:fillToRect l="50000" t="50000" r="50000" b="50000"/>
                      </a:path>
                      <a:tileRect/>
                    </a:gradFill>
                  </a:tcPr>
                </a:tc>
                <a:tc>
                  <a:txBody>
                    <a:bodyPr/>
                    <a:lstStyle/>
                    <a:p>
                      <a:endParaRPr lang="cs-CZ" dirty="0" smtClean="0"/>
                    </a:p>
                    <a:p>
                      <a:r>
                        <a:rPr lang="cs-CZ" dirty="0" smtClean="0"/>
                        <a:t>2 750(1)</a:t>
                      </a:r>
                      <a:endParaRPr lang="cs-CZ" dirty="0"/>
                    </a:p>
                  </a:txBody>
                  <a:tcPr>
                    <a:gradFill flip="none" rotWithShape="1">
                      <a:gsLst>
                        <a:gs pos="0">
                          <a:schemeClr val="accent1">
                            <a:tint val="66000"/>
                            <a:satMod val="160000"/>
                          </a:schemeClr>
                        </a:gs>
                        <a:gs pos="50000">
                          <a:schemeClr val="accent1">
                            <a:tint val="44500"/>
                            <a:satMod val="160000"/>
                          </a:schemeClr>
                        </a:gs>
                        <a:gs pos="100000">
                          <a:schemeClr val="accent1">
                            <a:tint val="23500"/>
                            <a:satMod val="160000"/>
                          </a:schemeClr>
                        </a:gs>
                      </a:gsLst>
                      <a:path path="circle">
                        <a:fillToRect l="50000" t="50000" r="50000" b="50000"/>
                      </a:path>
                      <a:tileRect/>
                    </a:gradFill>
                  </a:tcPr>
                </a:tc>
              </a:tr>
              <a:tr h="740202">
                <a:tc>
                  <a:txBody>
                    <a:bodyPr/>
                    <a:lstStyle/>
                    <a:p>
                      <a:pPr algn="ctr"/>
                      <a:endParaRPr lang="cs-CZ" dirty="0" smtClean="0"/>
                    </a:p>
                    <a:p>
                      <a:pPr algn="ctr"/>
                      <a:r>
                        <a:rPr lang="cs-CZ" dirty="0" smtClean="0"/>
                        <a:t>3 211</a:t>
                      </a:r>
                      <a:endParaRPr lang="cs-CZ" dirty="0"/>
                    </a:p>
                  </a:txBody>
                  <a:tcPr>
                    <a:gradFill flip="none" rotWithShape="1">
                      <a:gsLst>
                        <a:gs pos="0">
                          <a:schemeClr val="accent1">
                            <a:tint val="66000"/>
                            <a:satMod val="160000"/>
                          </a:schemeClr>
                        </a:gs>
                        <a:gs pos="50000">
                          <a:schemeClr val="accent1">
                            <a:tint val="44500"/>
                            <a:satMod val="160000"/>
                          </a:schemeClr>
                        </a:gs>
                        <a:gs pos="100000">
                          <a:schemeClr val="accent1">
                            <a:tint val="23500"/>
                            <a:satMod val="160000"/>
                          </a:schemeClr>
                        </a:gs>
                      </a:gsLst>
                      <a:path path="circle">
                        <a:fillToRect l="50000" t="50000" r="50000" b="50000"/>
                      </a:path>
                      <a:tileRect/>
                    </a:gradFill>
                  </a:tcPr>
                </a:tc>
                <a:tc>
                  <a:txBody>
                    <a:bodyPr/>
                    <a:lstStyle/>
                    <a:p>
                      <a:endParaRPr lang="cs-CZ" dirty="0" smtClean="0"/>
                    </a:p>
                    <a:p>
                      <a:r>
                        <a:rPr lang="cs-CZ" dirty="0" smtClean="0"/>
                        <a:t>1 070 (1)</a:t>
                      </a:r>
                      <a:endParaRPr lang="cs-CZ" dirty="0"/>
                    </a:p>
                  </a:txBody>
                  <a:tcPr>
                    <a:gradFill flip="none" rotWithShape="1">
                      <a:gsLst>
                        <a:gs pos="0">
                          <a:schemeClr val="accent1">
                            <a:tint val="66000"/>
                            <a:satMod val="160000"/>
                          </a:schemeClr>
                        </a:gs>
                        <a:gs pos="50000">
                          <a:schemeClr val="accent1">
                            <a:tint val="44500"/>
                            <a:satMod val="160000"/>
                          </a:schemeClr>
                        </a:gs>
                        <a:gs pos="100000">
                          <a:schemeClr val="accent1">
                            <a:tint val="23500"/>
                            <a:satMod val="160000"/>
                          </a:schemeClr>
                        </a:gs>
                      </a:gsLst>
                      <a:path path="circle">
                        <a:fillToRect l="50000" t="50000" r="50000" b="50000"/>
                      </a:path>
                      <a:tileRect/>
                    </a:gradFill>
                  </a:tcPr>
                </a:tc>
              </a:tr>
              <a:tr h="740202">
                <a:tc>
                  <a:txBody>
                    <a:bodyPr/>
                    <a:lstStyle/>
                    <a:p>
                      <a:pPr algn="ctr"/>
                      <a:endParaRPr lang="cs-CZ" dirty="0" smtClean="0"/>
                    </a:p>
                    <a:p>
                      <a:pPr algn="ctr"/>
                      <a:r>
                        <a:rPr lang="cs-CZ" dirty="0" smtClean="0"/>
                        <a:t>1 023</a:t>
                      </a:r>
                      <a:endParaRPr lang="cs-CZ" dirty="0"/>
                    </a:p>
                  </a:txBody>
                  <a:tcPr>
                    <a:gradFill flip="none" rotWithShape="1">
                      <a:gsLst>
                        <a:gs pos="0">
                          <a:schemeClr val="accent1">
                            <a:tint val="66000"/>
                            <a:satMod val="160000"/>
                          </a:schemeClr>
                        </a:gs>
                        <a:gs pos="50000">
                          <a:schemeClr val="accent1">
                            <a:tint val="44500"/>
                            <a:satMod val="160000"/>
                          </a:schemeClr>
                        </a:gs>
                        <a:gs pos="100000">
                          <a:schemeClr val="accent1">
                            <a:tint val="23500"/>
                            <a:satMod val="160000"/>
                          </a:schemeClr>
                        </a:gs>
                      </a:gsLst>
                      <a:path path="circle">
                        <a:fillToRect l="50000" t="50000" r="50000" b="50000"/>
                      </a:path>
                      <a:tileRect/>
                    </a:gradFill>
                  </a:tcPr>
                </a:tc>
                <a:tc>
                  <a:txBody>
                    <a:bodyPr/>
                    <a:lstStyle/>
                    <a:p>
                      <a:endParaRPr lang="cs-CZ" dirty="0" smtClean="0"/>
                    </a:p>
                    <a:p>
                      <a:r>
                        <a:rPr lang="cs-CZ" dirty="0" smtClean="0"/>
                        <a:t>341 </a:t>
                      </a:r>
                      <a:endParaRPr lang="cs-CZ" dirty="0"/>
                    </a:p>
                  </a:txBody>
                  <a:tcPr>
                    <a:gradFill flip="none" rotWithShape="1">
                      <a:gsLst>
                        <a:gs pos="0">
                          <a:schemeClr val="accent1">
                            <a:tint val="66000"/>
                            <a:satMod val="160000"/>
                          </a:schemeClr>
                        </a:gs>
                        <a:gs pos="50000">
                          <a:schemeClr val="accent1">
                            <a:tint val="44500"/>
                            <a:satMod val="160000"/>
                          </a:schemeClr>
                        </a:gs>
                        <a:gs pos="100000">
                          <a:schemeClr val="accent1">
                            <a:tint val="23500"/>
                            <a:satMod val="160000"/>
                          </a:schemeClr>
                        </a:gs>
                      </a:gsLst>
                      <a:path path="circle">
                        <a:fillToRect l="50000" t="50000" r="50000" b="50000"/>
                      </a:path>
                      <a:tileRect/>
                    </a:gradFill>
                  </a:tcPr>
                </a:tc>
              </a:tr>
            </a:tbl>
          </a:graphicData>
        </a:graphic>
      </p:graphicFrame>
      <p:sp>
        <p:nvSpPr>
          <p:cNvPr id="5" name="Zahnutá šipka dolů 4"/>
          <p:cNvSpPr/>
          <p:nvPr/>
        </p:nvSpPr>
        <p:spPr>
          <a:xfrm>
            <a:off x="395536" y="1916832"/>
            <a:ext cx="1728192" cy="648072"/>
          </a:xfrm>
          <a:prstGeom prst="curvedDown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1043608" y="2420888"/>
            <a:ext cx="63831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/>
              <a:t>:  3 =</a:t>
            </a:r>
            <a:endParaRPr lang="cs-CZ" b="1" dirty="0"/>
          </a:p>
        </p:txBody>
      </p:sp>
      <p:graphicFrame>
        <p:nvGraphicFramePr>
          <p:cNvPr id="9" name="Tabulka 8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711448527"/>
              </p:ext>
            </p:extLst>
          </p:nvPr>
        </p:nvGraphicFramePr>
        <p:xfrm>
          <a:off x="2915816" y="2801727"/>
          <a:ext cx="2098576" cy="3701010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1018456"/>
                <a:gridCol w="1080120"/>
              </a:tblGrid>
              <a:tr h="740202">
                <a:tc>
                  <a:txBody>
                    <a:bodyPr/>
                    <a:lstStyle/>
                    <a:p>
                      <a:pPr algn="ctr"/>
                      <a:endParaRPr lang="cs-CZ" dirty="0" smtClean="0"/>
                    </a:p>
                    <a:p>
                      <a:pPr algn="ctr"/>
                      <a:r>
                        <a:rPr lang="cs-CZ" dirty="0" smtClean="0"/>
                        <a:t>286</a:t>
                      </a:r>
                      <a:endParaRPr lang="cs-CZ" dirty="0"/>
                    </a:p>
                  </a:txBody>
                  <a:tcPr>
                    <a:gradFill flip="none" rotWithShape="1">
                      <a:gsLst>
                        <a:gs pos="0">
                          <a:srgbClr val="FFFF00">
                            <a:tint val="66000"/>
                            <a:satMod val="160000"/>
                          </a:srgbClr>
                        </a:gs>
                        <a:gs pos="50000">
                          <a:srgbClr val="FFFF00">
                            <a:tint val="44500"/>
                            <a:satMod val="160000"/>
                          </a:srgbClr>
                        </a:gs>
                        <a:gs pos="100000">
                          <a:srgbClr val="FFFF00">
                            <a:tint val="23500"/>
                            <a:satMod val="160000"/>
                          </a:srgbClr>
                        </a:gs>
                      </a:gsLst>
                      <a:lin ang="10800000" scaled="1"/>
                      <a:tileRect/>
                    </a:gradFill>
                  </a:tcPr>
                </a:tc>
                <a:tc>
                  <a:txBody>
                    <a:bodyPr/>
                    <a:lstStyle/>
                    <a:p>
                      <a:endParaRPr lang="cs-CZ" dirty="0" smtClean="0"/>
                    </a:p>
                    <a:p>
                      <a:r>
                        <a:rPr lang="cs-CZ" dirty="0" smtClean="0"/>
                        <a:t>47 (4)</a:t>
                      </a:r>
                      <a:endParaRPr lang="cs-CZ" dirty="0"/>
                    </a:p>
                  </a:txBody>
                  <a:tcPr>
                    <a:gradFill flip="none" rotWithShape="1">
                      <a:gsLst>
                        <a:gs pos="0">
                          <a:srgbClr val="FFFF00">
                            <a:tint val="66000"/>
                            <a:satMod val="160000"/>
                          </a:srgbClr>
                        </a:gs>
                        <a:gs pos="50000">
                          <a:srgbClr val="FFFF00">
                            <a:tint val="44500"/>
                            <a:satMod val="160000"/>
                          </a:srgbClr>
                        </a:gs>
                        <a:gs pos="100000">
                          <a:srgbClr val="FFFF00">
                            <a:tint val="23500"/>
                            <a:satMod val="160000"/>
                          </a:srgbClr>
                        </a:gs>
                      </a:gsLst>
                      <a:lin ang="10800000" scaled="1"/>
                      <a:tileRect/>
                    </a:gradFill>
                  </a:tcPr>
                </a:tc>
              </a:tr>
              <a:tr h="740202">
                <a:tc>
                  <a:txBody>
                    <a:bodyPr/>
                    <a:lstStyle/>
                    <a:p>
                      <a:pPr algn="ctr"/>
                      <a:endParaRPr lang="cs-CZ" dirty="0" smtClean="0"/>
                    </a:p>
                    <a:p>
                      <a:pPr algn="ctr"/>
                      <a:r>
                        <a:rPr lang="cs-CZ" dirty="0" smtClean="0"/>
                        <a:t>542</a:t>
                      </a:r>
                      <a:endParaRPr lang="cs-CZ" dirty="0"/>
                    </a:p>
                  </a:txBody>
                  <a:tcPr>
                    <a:gradFill flip="none" rotWithShape="1">
                      <a:gsLst>
                        <a:gs pos="0">
                          <a:srgbClr val="FFFF00">
                            <a:tint val="66000"/>
                            <a:satMod val="160000"/>
                          </a:srgbClr>
                        </a:gs>
                        <a:gs pos="50000">
                          <a:srgbClr val="FFFF00">
                            <a:tint val="44500"/>
                            <a:satMod val="160000"/>
                          </a:srgbClr>
                        </a:gs>
                        <a:gs pos="100000">
                          <a:srgbClr val="FFFF00">
                            <a:tint val="23500"/>
                            <a:satMod val="160000"/>
                          </a:srgbClr>
                        </a:gs>
                      </a:gsLst>
                      <a:lin ang="10800000" scaled="1"/>
                      <a:tileRect/>
                    </a:gradFill>
                  </a:tcPr>
                </a:tc>
                <a:tc>
                  <a:txBody>
                    <a:bodyPr/>
                    <a:lstStyle/>
                    <a:p>
                      <a:endParaRPr lang="cs-CZ" dirty="0" smtClean="0"/>
                    </a:p>
                    <a:p>
                      <a:r>
                        <a:rPr lang="cs-CZ" dirty="0" smtClean="0"/>
                        <a:t>90 (2)</a:t>
                      </a:r>
                      <a:endParaRPr lang="cs-CZ" dirty="0"/>
                    </a:p>
                  </a:txBody>
                  <a:tcPr>
                    <a:gradFill flip="none" rotWithShape="1">
                      <a:gsLst>
                        <a:gs pos="0">
                          <a:srgbClr val="FFFF00">
                            <a:tint val="66000"/>
                            <a:satMod val="160000"/>
                          </a:srgbClr>
                        </a:gs>
                        <a:gs pos="50000">
                          <a:srgbClr val="FFFF00">
                            <a:tint val="44500"/>
                            <a:satMod val="160000"/>
                          </a:srgbClr>
                        </a:gs>
                        <a:gs pos="100000">
                          <a:srgbClr val="FFFF00">
                            <a:tint val="23500"/>
                            <a:satMod val="160000"/>
                          </a:srgbClr>
                        </a:gs>
                      </a:gsLst>
                      <a:lin ang="10800000" scaled="1"/>
                      <a:tileRect/>
                    </a:gradFill>
                  </a:tcPr>
                </a:tc>
              </a:tr>
              <a:tr h="740202">
                <a:tc>
                  <a:txBody>
                    <a:bodyPr/>
                    <a:lstStyle/>
                    <a:p>
                      <a:pPr algn="ctr"/>
                      <a:endParaRPr lang="cs-CZ" dirty="0" smtClean="0"/>
                    </a:p>
                    <a:p>
                      <a:pPr algn="ctr"/>
                      <a:r>
                        <a:rPr lang="cs-CZ" dirty="0" smtClean="0"/>
                        <a:t>8 251</a:t>
                      </a:r>
                      <a:endParaRPr lang="cs-CZ" dirty="0"/>
                    </a:p>
                  </a:txBody>
                  <a:tcPr>
                    <a:gradFill flip="none" rotWithShape="1">
                      <a:gsLst>
                        <a:gs pos="0">
                          <a:srgbClr val="FFFF00">
                            <a:tint val="66000"/>
                            <a:satMod val="160000"/>
                          </a:srgbClr>
                        </a:gs>
                        <a:gs pos="50000">
                          <a:srgbClr val="FFFF00">
                            <a:tint val="44500"/>
                            <a:satMod val="160000"/>
                          </a:srgbClr>
                        </a:gs>
                        <a:gs pos="100000">
                          <a:srgbClr val="FFFF00">
                            <a:tint val="23500"/>
                            <a:satMod val="160000"/>
                          </a:srgbClr>
                        </a:gs>
                      </a:gsLst>
                      <a:lin ang="10800000" scaled="1"/>
                      <a:tileRect/>
                    </a:gradFill>
                  </a:tcPr>
                </a:tc>
                <a:tc>
                  <a:txBody>
                    <a:bodyPr/>
                    <a:lstStyle/>
                    <a:p>
                      <a:endParaRPr lang="cs-CZ" dirty="0" smtClean="0"/>
                    </a:p>
                    <a:p>
                      <a:r>
                        <a:rPr lang="cs-CZ" dirty="0" smtClean="0"/>
                        <a:t>1 375 (1)</a:t>
                      </a:r>
                      <a:endParaRPr lang="cs-CZ" dirty="0"/>
                    </a:p>
                  </a:txBody>
                  <a:tcPr>
                    <a:gradFill flip="none" rotWithShape="1">
                      <a:gsLst>
                        <a:gs pos="0">
                          <a:srgbClr val="FFFF00">
                            <a:tint val="66000"/>
                            <a:satMod val="160000"/>
                          </a:srgbClr>
                        </a:gs>
                        <a:gs pos="50000">
                          <a:srgbClr val="FFFF00">
                            <a:tint val="44500"/>
                            <a:satMod val="160000"/>
                          </a:srgbClr>
                        </a:gs>
                        <a:gs pos="100000">
                          <a:srgbClr val="FFFF00">
                            <a:tint val="23500"/>
                            <a:satMod val="160000"/>
                          </a:srgbClr>
                        </a:gs>
                      </a:gsLst>
                      <a:lin ang="10800000" scaled="1"/>
                      <a:tileRect/>
                    </a:gradFill>
                  </a:tcPr>
                </a:tc>
              </a:tr>
              <a:tr h="740202">
                <a:tc>
                  <a:txBody>
                    <a:bodyPr/>
                    <a:lstStyle/>
                    <a:p>
                      <a:pPr algn="ctr"/>
                      <a:endParaRPr lang="cs-CZ" dirty="0" smtClean="0"/>
                    </a:p>
                    <a:p>
                      <a:pPr algn="ctr"/>
                      <a:r>
                        <a:rPr lang="cs-CZ" dirty="0" smtClean="0"/>
                        <a:t>3 211</a:t>
                      </a:r>
                      <a:endParaRPr lang="cs-CZ" dirty="0"/>
                    </a:p>
                  </a:txBody>
                  <a:tcPr>
                    <a:gradFill flip="none" rotWithShape="1">
                      <a:gsLst>
                        <a:gs pos="0">
                          <a:srgbClr val="FFFF00">
                            <a:tint val="66000"/>
                            <a:satMod val="160000"/>
                          </a:srgbClr>
                        </a:gs>
                        <a:gs pos="50000">
                          <a:srgbClr val="FFFF00">
                            <a:tint val="44500"/>
                            <a:satMod val="160000"/>
                          </a:srgbClr>
                        </a:gs>
                        <a:gs pos="100000">
                          <a:srgbClr val="FFFF00">
                            <a:tint val="23500"/>
                            <a:satMod val="160000"/>
                          </a:srgbClr>
                        </a:gs>
                      </a:gsLst>
                      <a:lin ang="10800000" scaled="1"/>
                      <a:tileRect/>
                    </a:gradFill>
                  </a:tcPr>
                </a:tc>
                <a:tc>
                  <a:txBody>
                    <a:bodyPr/>
                    <a:lstStyle/>
                    <a:p>
                      <a:endParaRPr lang="cs-CZ" dirty="0" smtClean="0"/>
                    </a:p>
                    <a:p>
                      <a:r>
                        <a:rPr lang="cs-CZ" dirty="0" smtClean="0"/>
                        <a:t>535 (1)</a:t>
                      </a:r>
                      <a:endParaRPr lang="cs-CZ" dirty="0"/>
                    </a:p>
                  </a:txBody>
                  <a:tcPr>
                    <a:gradFill flip="none" rotWithShape="1">
                      <a:gsLst>
                        <a:gs pos="0">
                          <a:srgbClr val="FFFF00">
                            <a:tint val="66000"/>
                            <a:satMod val="160000"/>
                          </a:srgbClr>
                        </a:gs>
                        <a:gs pos="50000">
                          <a:srgbClr val="FFFF00">
                            <a:tint val="44500"/>
                            <a:satMod val="160000"/>
                          </a:srgbClr>
                        </a:gs>
                        <a:gs pos="100000">
                          <a:srgbClr val="FFFF00">
                            <a:tint val="23500"/>
                            <a:satMod val="160000"/>
                          </a:srgbClr>
                        </a:gs>
                      </a:gsLst>
                      <a:lin ang="10800000" scaled="1"/>
                      <a:tileRect/>
                    </a:gradFill>
                  </a:tcPr>
                </a:tc>
              </a:tr>
              <a:tr h="740202">
                <a:tc>
                  <a:txBody>
                    <a:bodyPr/>
                    <a:lstStyle/>
                    <a:p>
                      <a:pPr algn="ctr"/>
                      <a:endParaRPr lang="cs-CZ" dirty="0" smtClean="0"/>
                    </a:p>
                    <a:p>
                      <a:pPr algn="ctr"/>
                      <a:r>
                        <a:rPr lang="cs-CZ" dirty="0" smtClean="0"/>
                        <a:t>1 023</a:t>
                      </a:r>
                      <a:endParaRPr lang="cs-CZ" dirty="0"/>
                    </a:p>
                  </a:txBody>
                  <a:tcPr>
                    <a:gradFill flip="none" rotWithShape="1">
                      <a:gsLst>
                        <a:gs pos="0">
                          <a:srgbClr val="FFFF00">
                            <a:tint val="66000"/>
                            <a:satMod val="160000"/>
                          </a:srgbClr>
                        </a:gs>
                        <a:gs pos="50000">
                          <a:srgbClr val="FFFF00">
                            <a:tint val="44500"/>
                            <a:satMod val="160000"/>
                          </a:srgbClr>
                        </a:gs>
                        <a:gs pos="100000">
                          <a:srgbClr val="FFFF00">
                            <a:tint val="23500"/>
                            <a:satMod val="160000"/>
                          </a:srgbClr>
                        </a:gs>
                      </a:gsLst>
                      <a:lin ang="10800000" scaled="1"/>
                      <a:tileRect/>
                    </a:gradFill>
                  </a:tcPr>
                </a:tc>
                <a:tc>
                  <a:txBody>
                    <a:bodyPr/>
                    <a:lstStyle/>
                    <a:p>
                      <a:endParaRPr lang="cs-CZ" dirty="0" smtClean="0"/>
                    </a:p>
                    <a:p>
                      <a:r>
                        <a:rPr lang="cs-CZ" dirty="0" smtClean="0"/>
                        <a:t>170 (3)</a:t>
                      </a:r>
                      <a:endParaRPr lang="cs-CZ" dirty="0"/>
                    </a:p>
                  </a:txBody>
                  <a:tcPr>
                    <a:gradFill flip="none" rotWithShape="1">
                      <a:gsLst>
                        <a:gs pos="0">
                          <a:srgbClr val="FFFF00">
                            <a:tint val="66000"/>
                            <a:satMod val="160000"/>
                          </a:srgbClr>
                        </a:gs>
                        <a:gs pos="50000">
                          <a:srgbClr val="FFFF00">
                            <a:tint val="44500"/>
                            <a:satMod val="160000"/>
                          </a:srgbClr>
                        </a:gs>
                        <a:gs pos="100000">
                          <a:srgbClr val="FFFF00">
                            <a:tint val="23500"/>
                            <a:satMod val="160000"/>
                          </a:srgbClr>
                        </a:gs>
                      </a:gsLst>
                      <a:lin ang="10800000" scaled="1"/>
                      <a:tileRect/>
                    </a:gradFill>
                  </a:tcPr>
                </a:tc>
              </a:tr>
            </a:tbl>
          </a:graphicData>
        </a:graphic>
      </p:graphicFrame>
      <p:graphicFrame>
        <p:nvGraphicFramePr>
          <p:cNvPr id="10" name="Tabulka 9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4218709959"/>
              </p:ext>
            </p:extLst>
          </p:nvPr>
        </p:nvGraphicFramePr>
        <p:xfrm>
          <a:off x="5868144" y="2771283"/>
          <a:ext cx="2098576" cy="3701010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1018456"/>
                <a:gridCol w="1080120"/>
              </a:tblGrid>
              <a:tr h="740202">
                <a:tc>
                  <a:txBody>
                    <a:bodyPr/>
                    <a:lstStyle/>
                    <a:p>
                      <a:pPr algn="ctr"/>
                      <a:endParaRPr lang="cs-CZ" dirty="0" smtClean="0"/>
                    </a:p>
                    <a:p>
                      <a:pPr algn="ctr"/>
                      <a:r>
                        <a:rPr lang="cs-CZ" dirty="0" smtClean="0"/>
                        <a:t>286</a:t>
                      </a:r>
                      <a:endParaRPr lang="cs-CZ" dirty="0"/>
                    </a:p>
                  </a:txBody>
                  <a:tcPr>
                    <a:gradFill flip="none" rotWithShape="1">
                      <a:gsLst>
                        <a:gs pos="0">
                          <a:srgbClr val="FF0000">
                            <a:tint val="66000"/>
                            <a:satMod val="160000"/>
                          </a:srgbClr>
                        </a:gs>
                        <a:gs pos="50000">
                          <a:srgbClr val="FF0000">
                            <a:tint val="44500"/>
                            <a:satMod val="160000"/>
                          </a:srgbClr>
                        </a:gs>
                        <a:gs pos="100000">
                          <a:srgbClr val="FF0000">
                            <a:tint val="23500"/>
                            <a:satMod val="160000"/>
                          </a:srgbClr>
                        </a:gs>
                      </a:gsLst>
                      <a:lin ang="0" scaled="1"/>
                      <a:tileRect/>
                    </a:gradFill>
                  </a:tcPr>
                </a:tc>
                <a:tc>
                  <a:txBody>
                    <a:bodyPr/>
                    <a:lstStyle/>
                    <a:p>
                      <a:endParaRPr lang="cs-CZ" dirty="0" smtClean="0"/>
                    </a:p>
                    <a:p>
                      <a:r>
                        <a:rPr lang="cs-CZ" dirty="0" smtClean="0"/>
                        <a:t>35 (6)</a:t>
                      </a:r>
                      <a:endParaRPr lang="cs-CZ" dirty="0"/>
                    </a:p>
                  </a:txBody>
                  <a:tcPr>
                    <a:gradFill flip="none" rotWithShape="1">
                      <a:gsLst>
                        <a:gs pos="0">
                          <a:srgbClr val="FF0000">
                            <a:tint val="66000"/>
                            <a:satMod val="160000"/>
                          </a:srgbClr>
                        </a:gs>
                        <a:gs pos="50000">
                          <a:srgbClr val="FF0000">
                            <a:tint val="44500"/>
                            <a:satMod val="160000"/>
                          </a:srgbClr>
                        </a:gs>
                        <a:gs pos="100000">
                          <a:srgbClr val="FF0000">
                            <a:tint val="23500"/>
                            <a:satMod val="160000"/>
                          </a:srgbClr>
                        </a:gs>
                      </a:gsLst>
                      <a:lin ang="0" scaled="1"/>
                      <a:tileRect/>
                    </a:gradFill>
                  </a:tcPr>
                </a:tc>
              </a:tr>
              <a:tr h="740202">
                <a:tc>
                  <a:txBody>
                    <a:bodyPr/>
                    <a:lstStyle/>
                    <a:p>
                      <a:pPr algn="ctr"/>
                      <a:endParaRPr lang="cs-CZ" dirty="0" smtClean="0"/>
                    </a:p>
                    <a:p>
                      <a:pPr algn="ctr"/>
                      <a:r>
                        <a:rPr lang="cs-CZ" dirty="0" smtClean="0"/>
                        <a:t>542</a:t>
                      </a:r>
                      <a:endParaRPr lang="cs-CZ" dirty="0"/>
                    </a:p>
                  </a:txBody>
                  <a:tcPr>
                    <a:gradFill flip="none" rotWithShape="1">
                      <a:gsLst>
                        <a:gs pos="0">
                          <a:srgbClr val="FF0000">
                            <a:tint val="66000"/>
                            <a:satMod val="160000"/>
                          </a:srgbClr>
                        </a:gs>
                        <a:gs pos="50000">
                          <a:srgbClr val="FF0000">
                            <a:tint val="44500"/>
                            <a:satMod val="160000"/>
                          </a:srgbClr>
                        </a:gs>
                        <a:gs pos="100000">
                          <a:srgbClr val="FF0000">
                            <a:tint val="23500"/>
                            <a:satMod val="160000"/>
                          </a:srgbClr>
                        </a:gs>
                      </a:gsLst>
                      <a:lin ang="0" scaled="1"/>
                      <a:tileRect/>
                    </a:gradFill>
                  </a:tcPr>
                </a:tc>
                <a:tc>
                  <a:txBody>
                    <a:bodyPr/>
                    <a:lstStyle/>
                    <a:p>
                      <a:endParaRPr lang="cs-CZ" dirty="0" smtClean="0"/>
                    </a:p>
                    <a:p>
                      <a:r>
                        <a:rPr lang="cs-CZ" dirty="0" smtClean="0"/>
                        <a:t>67 (6)</a:t>
                      </a:r>
                      <a:endParaRPr lang="cs-CZ" dirty="0"/>
                    </a:p>
                  </a:txBody>
                  <a:tcPr>
                    <a:gradFill flip="none" rotWithShape="1">
                      <a:gsLst>
                        <a:gs pos="0">
                          <a:srgbClr val="FF0000">
                            <a:tint val="66000"/>
                            <a:satMod val="160000"/>
                          </a:srgbClr>
                        </a:gs>
                        <a:gs pos="50000">
                          <a:srgbClr val="FF0000">
                            <a:tint val="44500"/>
                            <a:satMod val="160000"/>
                          </a:srgbClr>
                        </a:gs>
                        <a:gs pos="100000">
                          <a:srgbClr val="FF0000">
                            <a:tint val="23500"/>
                            <a:satMod val="160000"/>
                          </a:srgbClr>
                        </a:gs>
                      </a:gsLst>
                      <a:lin ang="0" scaled="1"/>
                      <a:tileRect/>
                    </a:gradFill>
                  </a:tcPr>
                </a:tc>
              </a:tr>
              <a:tr h="740202">
                <a:tc>
                  <a:txBody>
                    <a:bodyPr/>
                    <a:lstStyle/>
                    <a:p>
                      <a:pPr algn="ctr"/>
                      <a:endParaRPr lang="cs-CZ" dirty="0" smtClean="0"/>
                    </a:p>
                    <a:p>
                      <a:pPr algn="ctr"/>
                      <a:r>
                        <a:rPr lang="cs-CZ" dirty="0" smtClean="0"/>
                        <a:t>8 251</a:t>
                      </a:r>
                      <a:endParaRPr lang="cs-CZ" dirty="0"/>
                    </a:p>
                  </a:txBody>
                  <a:tcPr>
                    <a:gradFill flip="none" rotWithShape="1">
                      <a:gsLst>
                        <a:gs pos="0">
                          <a:srgbClr val="FF0000">
                            <a:tint val="66000"/>
                            <a:satMod val="160000"/>
                          </a:srgbClr>
                        </a:gs>
                        <a:gs pos="50000">
                          <a:srgbClr val="FF0000">
                            <a:tint val="44500"/>
                            <a:satMod val="160000"/>
                          </a:srgbClr>
                        </a:gs>
                        <a:gs pos="100000">
                          <a:srgbClr val="FF0000">
                            <a:tint val="23500"/>
                            <a:satMod val="160000"/>
                          </a:srgbClr>
                        </a:gs>
                      </a:gsLst>
                      <a:lin ang="0" scaled="1"/>
                      <a:tileRect/>
                    </a:gradFill>
                  </a:tcPr>
                </a:tc>
                <a:tc>
                  <a:txBody>
                    <a:bodyPr/>
                    <a:lstStyle/>
                    <a:p>
                      <a:endParaRPr lang="cs-CZ" dirty="0" smtClean="0"/>
                    </a:p>
                    <a:p>
                      <a:r>
                        <a:rPr lang="cs-CZ" dirty="0" smtClean="0"/>
                        <a:t>1 031</a:t>
                      </a:r>
                      <a:r>
                        <a:rPr lang="cs-CZ" baseline="0" dirty="0" smtClean="0"/>
                        <a:t> (3)</a:t>
                      </a:r>
                      <a:endParaRPr lang="cs-CZ" dirty="0"/>
                    </a:p>
                  </a:txBody>
                  <a:tcPr>
                    <a:gradFill flip="none" rotWithShape="1">
                      <a:gsLst>
                        <a:gs pos="0">
                          <a:srgbClr val="FF0000">
                            <a:tint val="66000"/>
                            <a:satMod val="160000"/>
                          </a:srgbClr>
                        </a:gs>
                        <a:gs pos="50000">
                          <a:srgbClr val="FF0000">
                            <a:tint val="44500"/>
                            <a:satMod val="160000"/>
                          </a:srgbClr>
                        </a:gs>
                        <a:gs pos="100000">
                          <a:srgbClr val="FF0000">
                            <a:tint val="23500"/>
                            <a:satMod val="160000"/>
                          </a:srgbClr>
                        </a:gs>
                      </a:gsLst>
                      <a:lin ang="0" scaled="1"/>
                      <a:tileRect/>
                    </a:gradFill>
                  </a:tcPr>
                </a:tc>
              </a:tr>
              <a:tr h="740202">
                <a:tc>
                  <a:txBody>
                    <a:bodyPr/>
                    <a:lstStyle/>
                    <a:p>
                      <a:pPr algn="ctr"/>
                      <a:endParaRPr lang="cs-CZ" dirty="0" smtClean="0"/>
                    </a:p>
                    <a:p>
                      <a:pPr algn="ctr"/>
                      <a:r>
                        <a:rPr lang="cs-CZ" dirty="0" smtClean="0"/>
                        <a:t>3 211</a:t>
                      </a:r>
                      <a:endParaRPr lang="cs-CZ" dirty="0"/>
                    </a:p>
                  </a:txBody>
                  <a:tcPr>
                    <a:gradFill flip="none" rotWithShape="1">
                      <a:gsLst>
                        <a:gs pos="0">
                          <a:srgbClr val="FF0000">
                            <a:tint val="66000"/>
                            <a:satMod val="160000"/>
                          </a:srgbClr>
                        </a:gs>
                        <a:gs pos="50000">
                          <a:srgbClr val="FF0000">
                            <a:tint val="44500"/>
                            <a:satMod val="160000"/>
                          </a:srgbClr>
                        </a:gs>
                        <a:gs pos="100000">
                          <a:srgbClr val="FF0000">
                            <a:tint val="23500"/>
                            <a:satMod val="160000"/>
                          </a:srgbClr>
                        </a:gs>
                      </a:gsLst>
                      <a:lin ang="0" scaled="1"/>
                      <a:tileRect/>
                    </a:gradFill>
                  </a:tcPr>
                </a:tc>
                <a:tc>
                  <a:txBody>
                    <a:bodyPr/>
                    <a:lstStyle/>
                    <a:p>
                      <a:endParaRPr lang="cs-CZ" dirty="0" smtClean="0"/>
                    </a:p>
                    <a:p>
                      <a:r>
                        <a:rPr lang="cs-CZ" dirty="0" smtClean="0"/>
                        <a:t>401 (3)</a:t>
                      </a:r>
                      <a:endParaRPr lang="cs-CZ" dirty="0"/>
                    </a:p>
                  </a:txBody>
                  <a:tcPr>
                    <a:gradFill flip="none" rotWithShape="1">
                      <a:gsLst>
                        <a:gs pos="0">
                          <a:srgbClr val="FF0000">
                            <a:tint val="66000"/>
                            <a:satMod val="160000"/>
                          </a:srgbClr>
                        </a:gs>
                        <a:gs pos="50000">
                          <a:srgbClr val="FF0000">
                            <a:tint val="44500"/>
                            <a:satMod val="160000"/>
                          </a:srgbClr>
                        </a:gs>
                        <a:gs pos="100000">
                          <a:srgbClr val="FF0000">
                            <a:tint val="23500"/>
                            <a:satMod val="160000"/>
                          </a:srgbClr>
                        </a:gs>
                      </a:gsLst>
                      <a:lin ang="0" scaled="1"/>
                      <a:tileRect/>
                    </a:gradFill>
                  </a:tcPr>
                </a:tc>
              </a:tr>
              <a:tr h="740202">
                <a:tc>
                  <a:txBody>
                    <a:bodyPr/>
                    <a:lstStyle/>
                    <a:p>
                      <a:pPr algn="ctr"/>
                      <a:endParaRPr lang="cs-CZ" dirty="0" smtClean="0"/>
                    </a:p>
                    <a:p>
                      <a:pPr algn="ctr"/>
                      <a:r>
                        <a:rPr lang="cs-CZ" dirty="0" smtClean="0"/>
                        <a:t>1 023</a:t>
                      </a:r>
                      <a:endParaRPr lang="cs-CZ" dirty="0"/>
                    </a:p>
                  </a:txBody>
                  <a:tcPr>
                    <a:gradFill flip="none" rotWithShape="1">
                      <a:gsLst>
                        <a:gs pos="0">
                          <a:srgbClr val="FF0000">
                            <a:tint val="66000"/>
                            <a:satMod val="160000"/>
                          </a:srgbClr>
                        </a:gs>
                        <a:gs pos="50000">
                          <a:srgbClr val="FF0000">
                            <a:tint val="44500"/>
                            <a:satMod val="160000"/>
                          </a:srgbClr>
                        </a:gs>
                        <a:gs pos="100000">
                          <a:srgbClr val="FF0000">
                            <a:tint val="23500"/>
                            <a:satMod val="160000"/>
                          </a:srgbClr>
                        </a:gs>
                      </a:gsLst>
                      <a:lin ang="0" scaled="1"/>
                      <a:tileRect/>
                    </a:gradFill>
                  </a:tcPr>
                </a:tc>
                <a:tc>
                  <a:txBody>
                    <a:bodyPr/>
                    <a:lstStyle/>
                    <a:p>
                      <a:endParaRPr lang="cs-CZ" smtClean="0"/>
                    </a:p>
                    <a:p>
                      <a:r>
                        <a:rPr lang="cs-CZ" smtClean="0"/>
                        <a:t>127 </a:t>
                      </a:r>
                      <a:r>
                        <a:rPr lang="cs-CZ" dirty="0" smtClean="0"/>
                        <a:t>(7)</a:t>
                      </a:r>
                      <a:endParaRPr lang="cs-CZ" dirty="0"/>
                    </a:p>
                  </a:txBody>
                  <a:tcPr>
                    <a:gradFill flip="none" rotWithShape="1">
                      <a:gsLst>
                        <a:gs pos="0">
                          <a:srgbClr val="FF0000">
                            <a:tint val="66000"/>
                            <a:satMod val="160000"/>
                          </a:srgbClr>
                        </a:gs>
                        <a:gs pos="50000">
                          <a:srgbClr val="FF0000">
                            <a:tint val="44500"/>
                            <a:satMod val="160000"/>
                          </a:srgbClr>
                        </a:gs>
                        <a:gs pos="100000">
                          <a:srgbClr val="FF0000">
                            <a:tint val="23500"/>
                            <a:satMod val="160000"/>
                          </a:srgbClr>
                        </a:gs>
                      </a:gsLst>
                      <a:lin ang="0" scaled="1"/>
                      <a:tileRect/>
                    </a:gradFill>
                  </a:tcPr>
                </a:tc>
              </a:tr>
            </a:tbl>
          </a:graphicData>
        </a:graphic>
      </p:graphicFrame>
      <p:sp>
        <p:nvSpPr>
          <p:cNvPr id="11" name="Zahnutá šipka dolů 10"/>
          <p:cNvSpPr/>
          <p:nvPr/>
        </p:nvSpPr>
        <p:spPr>
          <a:xfrm>
            <a:off x="3131840" y="1916832"/>
            <a:ext cx="1720208" cy="648072"/>
          </a:xfrm>
          <a:prstGeom prst="curvedDownArrow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accent2">
                  <a:lumMod val="60000"/>
                  <a:lumOff val="40000"/>
                </a:schemeClr>
              </a:solidFill>
            </a:endParaRPr>
          </a:p>
        </p:txBody>
      </p:sp>
      <p:sp>
        <p:nvSpPr>
          <p:cNvPr id="13" name="Zahnutá šipka dolů 12"/>
          <p:cNvSpPr/>
          <p:nvPr/>
        </p:nvSpPr>
        <p:spPr>
          <a:xfrm>
            <a:off x="6012160" y="1916832"/>
            <a:ext cx="1728192" cy="648072"/>
          </a:xfrm>
          <a:prstGeom prst="curvedDownArrow">
            <a:avLst/>
          </a:prstGeom>
          <a:solidFill>
            <a:schemeClr val="accent2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sp>
        <p:nvSpPr>
          <p:cNvPr id="14" name="TextovéPole 13"/>
          <p:cNvSpPr txBox="1"/>
          <p:nvPr/>
        </p:nvSpPr>
        <p:spPr>
          <a:xfrm>
            <a:off x="3779912" y="2420888"/>
            <a:ext cx="585417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/>
              <a:t>: 6 =</a:t>
            </a:r>
            <a:endParaRPr lang="cs-CZ" b="1" dirty="0"/>
          </a:p>
        </p:txBody>
      </p:sp>
      <p:sp>
        <p:nvSpPr>
          <p:cNvPr id="15" name="TextovéPole 14"/>
          <p:cNvSpPr txBox="1"/>
          <p:nvPr/>
        </p:nvSpPr>
        <p:spPr>
          <a:xfrm>
            <a:off x="6804248" y="2420888"/>
            <a:ext cx="585417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/>
              <a:t>: 8 =</a:t>
            </a:r>
            <a:endParaRPr lang="cs-CZ" b="1" dirty="0"/>
          </a:p>
        </p:txBody>
      </p:sp>
      <p:sp>
        <p:nvSpPr>
          <p:cNvPr id="18" name="TextovéPole 17"/>
          <p:cNvSpPr txBox="1"/>
          <p:nvPr/>
        </p:nvSpPr>
        <p:spPr>
          <a:xfrm>
            <a:off x="907976" y="845096"/>
            <a:ext cx="18473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cs-CZ" dirty="0"/>
          </a:p>
        </p:txBody>
      </p:sp>
      <p:sp>
        <p:nvSpPr>
          <p:cNvPr id="19" name="TextovéPole 18"/>
          <p:cNvSpPr txBox="1"/>
          <p:nvPr/>
        </p:nvSpPr>
        <p:spPr>
          <a:xfrm>
            <a:off x="539552" y="548680"/>
            <a:ext cx="91640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Řešení :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19329318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Civic</Template>
  <TotalTime>164</TotalTime>
  <Words>312</Words>
  <Application>Microsoft Office PowerPoint</Application>
  <PresentationFormat>Předvádění na obrazovce (4:3)</PresentationFormat>
  <Paragraphs>176</Paragraphs>
  <Slides>6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6</vt:i4>
      </vt:variant>
    </vt:vector>
  </HeadingPairs>
  <TitlesOfParts>
    <vt:vector size="7" baseType="lpstr">
      <vt:lpstr>Motiv systému Office</vt:lpstr>
      <vt:lpstr>Prezentace aplikace PowerPoint</vt:lpstr>
      <vt:lpstr>Prezentace aplikace PowerPoint</vt:lpstr>
      <vt:lpstr>Dělte a provádějte zkoušku. Výsledky doplňte do tabulky.</vt:lpstr>
      <vt:lpstr>Řešení :</vt:lpstr>
      <vt:lpstr>   </vt:lpstr>
      <vt:lpstr>   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PC-1SLK</dc:creator>
  <cp:lastModifiedBy>Alenka</cp:lastModifiedBy>
  <cp:revision>12</cp:revision>
  <dcterms:created xsi:type="dcterms:W3CDTF">2012-04-29T12:01:23Z</dcterms:created>
  <dcterms:modified xsi:type="dcterms:W3CDTF">2012-06-18T06:22:44Z</dcterms:modified>
</cp:coreProperties>
</file>