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4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99110-C2D8-4A47-BBDA-872492A34D5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307AC-C0D6-4257-A485-95AD4B80EE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935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99110-C2D8-4A47-BBDA-872492A34D5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307AC-C0D6-4257-A485-95AD4B80EE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2584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99110-C2D8-4A47-BBDA-872492A34D5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307AC-C0D6-4257-A485-95AD4B80EE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090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99110-C2D8-4A47-BBDA-872492A34D5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307AC-C0D6-4257-A485-95AD4B80EE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59659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99110-C2D8-4A47-BBDA-872492A34D5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307AC-C0D6-4257-A485-95AD4B80EE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80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99110-C2D8-4A47-BBDA-872492A34D5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307AC-C0D6-4257-A485-95AD4B80EE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99110-C2D8-4A47-BBDA-872492A34D5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307AC-C0D6-4257-A485-95AD4B80EE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597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99110-C2D8-4A47-BBDA-872492A34D5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307AC-C0D6-4257-A485-95AD4B80EE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411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99110-C2D8-4A47-BBDA-872492A34D5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307AC-C0D6-4257-A485-95AD4B80EE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5663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99110-C2D8-4A47-BBDA-872492A34D5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307AC-C0D6-4257-A485-95AD4B80EE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4569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99110-C2D8-4A47-BBDA-872492A34D5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307AC-C0D6-4257-A485-95AD4B80EE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2149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999110-C2D8-4A47-BBDA-872492A34D5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B307AC-C0D6-4257-A485-95AD4B80EE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775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tarov%C4%9Bk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%C5%98%C3%ADm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Forum_Romanum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4/44/Forum_Romanum_panorama_2.jpg/370px-Forum_Romanum_panorama_2.jpg" TargetMode="External"/><Relationship Id="rId2" Type="http://schemas.openxmlformats.org/officeDocument/2006/relationships/hyperlink" Target="http://upload.wikimedia.org/wikipedia/commons/thumb/e/e7/RomanEmpire_117.svg/290px-RomanEmpire_117.svg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476672"/>
            <a:ext cx="8856984" cy="1470025"/>
          </a:xfrm>
        </p:spPr>
        <p:txBody>
          <a:bodyPr/>
          <a:lstStyle/>
          <a:p>
            <a:r>
              <a:rPr lang="cs-CZ" dirty="0" smtClean="0"/>
              <a:t> Starověk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9672" y="1988840"/>
            <a:ext cx="6552728" cy="4536504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Název:  VY_32_INOVACE_10_A_03_STAROVĚK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 LIDÉ A ČAS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7753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2755188"/>
              </p:ext>
            </p:extLst>
          </p:nvPr>
        </p:nvGraphicFramePr>
        <p:xfrm>
          <a:off x="1187624" y="1700808"/>
          <a:ext cx="6834212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5. února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21.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Vlastivěda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Lidé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Starověk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města, státy, úředníci, Řím, svobodní občané, otroctví, latina, soudní systém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2978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792088"/>
          </a:xfr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Starověk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50074"/>
            <a:ext cx="8784976" cy="5877272"/>
          </a:xfrm>
          <a:gradFill flip="none" rotWithShape="1">
            <a:gsLst>
              <a:gs pos="0">
                <a:schemeClr val="bg1">
                  <a:lumMod val="85000"/>
                  <a:shade val="30000"/>
                  <a:satMod val="115000"/>
                </a:schemeClr>
              </a:gs>
              <a:gs pos="50000">
                <a:schemeClr val="bg1">
                  <a:lumMod val="85000"/>
                  <a:shade val="67500"/>
                  <a:satMod val="115000"/>
                </a:schemeClr>
              </a:gs>
              <a:gs pos="100000">
                <a:schemeClr val="bg1">
                  <a:lumMod val="85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500" b="1" u="sng" dirty="0" smtClean="0">
                <a:hlinkClick r:id="rId3"/>
              </a:rPr>
              <a:t>Starověk</a:t>
            </a:r>
            <a:r>
              <a:rPr lang="cs-CZ" sz="2500" dirty="0" smtClean="0"/>
              <a:t>  </a:t>
            </a:r>
          </a:p>
          <a:p>
            <a:pPr marL="0" indent="0">
              <a:buNone/>
            </a:pPr>
            <a:r>
              <a:rPr lang="cs-CZ" sz="2500" dirty="0" smtClean="0"/>
              <a:t>-   první období, ze kterého máme písemné záznamy</a:t>
            </a:r>
          </a:p>
          <a:p>
            <a:pPr>
              <a:buFontTx/>
              <a:buChar char="-"/>
            </a:pPr>
            <a:r>
              <a:rPr lang="cs-CZ" sz="2500" dirty="0" smtClean="0"/>
              <a:t>vznikala první města a první státy</a:t>
            </a:r>
          </a:p>
          <a:p>
            <a:pPr>
              <a:buFontTx/>
              <a:buChar char="-"/>
            </a:pPr>
            <a:r>
              <a:rPr lang="cs-CZ" sz="2500" dirty="0" smtClean="0"/>
              <a:t>potřeba lepší organizace (vládci, úředníci, písmo)</a:t>
            </a:r>
          </a:p>
          <a:p>
            <a:pPr>
              <a:buFontTx/>
              <a:buChar char="-"/>
            </a:pPr>
            <a:r>
              <a:rPr lang="cs-CZ" sz="2500" dirty="0" smtClean="0"/>
              <a:t>mnoho kultur po celém světě                nejbližší je nám </a:t>
            </a:r>
            <a:r>
              <a:rPr lang="cs-CZ" sz="2500" b="1" dirty="0" smtClean="0">
                <a:hlinkClick r:id="rId4"/>
              </a:rPr>
              <a:t>Řím</a:t>
            </a:r>
            <a:r>
              <a:rPr lang="cs-CZ" sz="2500" dirty="0" smtClean="0"/>
              <a:t>: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- existuje už téměř tři tisíce let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- jeden z kmenů ve střední Itálii si podmanil okolní obyvatele</a:t>
            </a:r>
          </a:p>
          <a:p>
            <a:pPr marL="0" indent="0">
              <a:buNone/>
            </a:pPr>
            <a:r>
              <a:rPr lang="cs-CZ" sz="2500" dirty="0" smtClean="0"/>
              <a:t>          - největší rozmach kolem přelomu letopočtu</a:t>
            </a:r>
          </a:p>
          <a:p>
            <a:pPr marL="0" indent="0">
              <a:buNone/>
            </a:pPr>
            <a:r>
              <a:rPr lang="cs-CZ" sz="2500" dirty="0" smtClean="0"/>
              <a:t>          - největší stát v celých dějinách Evropy</a:t>
            </a:r>
          </a:p>
          <a:p>
            <a:pPr marL="0" indent="0">
              <a:buNone/>
            </a:pPr>
            <a:r>
              <a:rPr lang="cs-CZ" sz="2500" dirty="0" smtClean="0"/>
              <a:t>          - vznikl jako demokratická republika, úřední jazyk - latina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(svobodní občané volili vládnoucí úředníky, opak otroctví)</a:t>
            </a:r>
          </a:p>
          <a:p>
            <a:pPr marL="0" indent="0">
              <a:buNone/>
            </a:pPr>
            <a:r>
              <a:rPr lang="cs-CZ" sz="2500" dirty="0" smtClean="0"/>
              <a:t>          - fungoval zde i celkem spravedlivý soudní systém</a:t>
            </a:r>
          </a:p>
          <a:p>
            <a:pPr marL="0" indent="0">
              <a:buNone/>
            </a:pPr>
            <a:r>
              <a:rPr lang="cs-CZ" sz="2500" dirty="0" smtClean="0"/>
              <a:t>          - dosáhl vysokého stupně kulturního rozvoje</a:t>
            </a:r>
            <a:endParaRPr lang="cs-CZ" sz="25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427984" y="3048356"/>
            <a:ext cx="100811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44942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792088"/>
          </a:xfr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Starověk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50074"/>
            <a:ext cx="8784976" cy="5877272"/>
          </a:xfrm>
          <a:gradFill flip="none" rotWithShape="1">
            <a:gsLst>
              <a:gs pos="0">
                <a:schemeClr val="bg1">
                  <a:lumMod val="85000"/>
                  <a:shade val="30000"/>
                  <a:satMod val="115000"/>
                </a:schemeClr>
              </a:gs>
              <a:gs pos="50000">
                <a:schemeClr val="bg1">
                  <a:lumMod val="85000"/>
                  <a:shade val="67500"/>
                  <a:satMod val="115000"/>
                </a:schemeClr>
              </a:gs>
              <a:gs pos="100000">
                <a:schemeClr val="bg1">
                  <a:lumMod val="85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     </a:t>
            </a:r>
            <a:r>
              <a:rPr lang="cs-CZ" sz="2500" i="1" dirty="0" smtClean="0"/>
              <a:t>Římská říše ve 2. století našeho letopočtu (největší rozmach)</a:t>
            </a:r>
            <a:endParaRPr lang="cs-CZ" sz="2500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4744"/>
            <a:ext cx="8496944" cy="5332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1340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792088"/>
          </a:xfr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Starověk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99844"/>
            <a:ext cx="8784976" cy="5669516"/>
          </a:xfrm>
          <a:gradFill flip="none" rotWithShape="1">
            <a:gsLst>
              <a:gs pos="0">
                <a:schemeClr val="bg1">
                  <a:lumMod val="85000"/>
                  <a:shade val="30000"/>
                  <a:satMod val="115000"/>
                </a:schemeClr>
              </a:gs>
              <a:gs pos="50000">
                <a:schemeClr val="bg1">
                  <a:lumMod val="85000"/>
                  <a:shade val="67500"/>
                  <a:satMod val="115000"/>
                </a:schemeClr>
              </a:gs>
              <a:gs pos="100000">
                <a:schemeClr val="bg1">
                  <a:lumMod val="85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 smtClean="0"/>
              <a:t>                         </a:t>
            </a:r>
            <a:r>
              <a:rPr lang="cs-CZ" sz="2500" i="1" dirty="0" smtClean="0">
                <a:hlinkClick r:id="rId3"/>
              </a:rPr>
              <a:t>Forum </a:t>
            </a:r>
            <a:r>
              <a:rPr lang="cs-CZ" sz="2500" i="1" dirty="0" err="1" smtClean="0">
                <a:hlinkClick r:id="rId3"/>
              </a:rPr>
              <a:t>Romanum</a:t>
            </a:r>
            <a:r>
              <a:rPr lang="cs-CZ" sz="2500" i="1" dirty="0" smtClean="0">
                <a:hlinkClick r:id="rId3"/>
              </a:rPr>
              <a:t> </a:t>
            </a:r>
            <a:r>
              <a:rPr lang="cs-CZ" sz="2500" i="1" dirty="0" smtClean="0"/>
              <a:t>v Římě v současnosti</a:t>
            </a:r>
            <a:endParaRPr lang="cs-CZ" sz="2500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00808"/>
            <a:ext cx="8640960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9265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792088"/>
          </a:xfr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Starověk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50074"/>
            <a:ext cx="8784976" cy="5877272"/>
          </a:xfrm>
          <a:gradFill flip="none" rotWithShape="1">
            <a:gsLst>
              <a:gs pos="0">
                <a:schemeClr val="bg1">
                  <a:lumMod val="85000"/>
                  <a:shade val="30000"/>
                  <a:satMod val="115000"/>
                </a:schemeClr>
              </a:gs>
              <a:gs pos="50000">
                <a:schemeClr val="bg1">
                  <a:lumMod val="85000"/>
                  <a:shade val="67500"/>
                  <a:satMod val="115000"/>
                </a:schemeClr>
              </a:gs>
              <a:gs pos="100000">
                <a:schemeClr val="bg1">
                  <a:lumMod val="85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r>
              <a:rPr lang="cs-CZ" sz="2500" dirty="0" smtClean="0"/>
              <a:t>Proč byla s rozvojem měst a států ve středověku potřeba lepší organizace řízení?</a:t>
            </a:r>
          </a:p>
          <a:p>
            <a:pPr marL="0" indent="0">
              <a:buNone/>
            </a:pPr>
            <a:r>
              <a:rPr lang="cs-CZ" sz="2500" dirty="0" smtClean="0"/>
              <a:t>O jakých druzích prvního písma jste už slyšeli?</a:t>
            </a:r>
          </a:p>
          <a:p>
            <a:pPr marL="0" indent="0">
              <a:buNone/>
            </a:pPr>
            <a:r>
              <a:rPr lang="cs-CZ" sz="2500" dirty="0" smtClean="0"/>
              <a:t>Jak dlouho už existuje Řím?</a:t>
            </a:r>
          </a:p>
          <a:p>
            <a:pPr marL="0" indent="0">
              <a:buNone/>
            </a:pPr>
            <a:r>
              <a:rPr lang="cs-CZ" sz="2500" dirty="0" smtClean="0"/>
              <a:t>Kdy dosáhla Římská říše největšího rozmachu?</a:t>
            </a:r>
          </a:p>
          <a:p>
            <a:pPr marL="0" indent="0">
              <a:buNone/>
            </a:pPr>
            <a:r>
              <a:rPr lang="cs-CZ" sz="2500" dirty="0" smtClean="0"/>
              <a:t>Jaký jazyk byl v Římské říši používaný jako úřední?</a:t>
            </a:r>
          </a:p>
          <a:p>
            <a:pPr marL="0" indent="0">
              <a:buNone/>
            </a:pPr>
            <a:r>
              <a:rPr lang="cs-CZ" sz="2500" dirty="0" smtClean="0"/>
              <a:t>Mohli ve starověkém Římě volit při volbách všichni občané?</a:t>
            </a:r>
          </a:p>
          <a:p>
            <a:pPr marL="0" indent="0">
              <a:buNone/>
            </a:pPr>
            <a:r>
              <a:rPr lang="cs-CZ" sz="2500" dirty="0" smtClean="0"/>
              <a:t>Jak se nazývali lidé, kteří neměli ve starověku žádná práva a byli majetkem jiných občanů?</a:t>
            </a:r>
          </a:p>
          <a:p>
            <a:pPr marL="0" indent="0">
              <a:buNone/>
            </a:pP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428400657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br>
              <a:rPr lang="cs-CZ" sz="2300" dirty="0" smtClean="0"/>
            </a:br>
            <a:r>
              <a:rPr lang="cs-CZ" sz="2300" dirty="0" smtClean="0"/>
              <a:t>5. </a:t>
            </a:r>
            <a:r>
              <a:rPr lang="cs-CZ" sz="2300" smtClean="0"/>
              <a:t>únor</a:t>
            </a:r>
            <a:r>
              <a:rPr lang="cs-CZ" sz="2300" smtClean="0"/>
              <a:t>a </a:t>
            </a:r>
            <a:r>
              <a:rPr lang="cs-CZ" sz="2300" dirty="0" smtClean="0"/>
              <a:t>2012</a:t>
            </a:r>
            <a:br>
              <a:rPr lang="cs-CZ" sz="2300" dirty="0" smtClean="0"/>
            </a:br>
            <a:r>
              <a:rPr lang="cs-CZ" sz="2300" dirty="0" smtClean="0"/>
              <a:t>Určeno pro 4.- 5.ročník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</a:p>
          <a:p>
            <a:pPr>
              <a:buFontTx/>
              <a:buChar char="-"/>
            </a:pPr>
            <a:r>
              <a:rPr lang="cs-CZ" sz="2300" dirty="0" smtClean="0"/>
              <a:t>Seznámení s pojmem starověk a nám nejbližší římskou kulturou</a:t>
            </a:r>
          </a:p>
          <a:p>
            <a:pPr>
              <a:buFontTx/>
              <a:buChar char="-"/>
            </a:pPr>
            <a:r>
              <a:rPr lang="cs-CZ" sz="2300" dirty="0" smtClean="0"/>
              <a:t>Ukázky obrázků (mapy Římské říše v době největšího rozmachu a Forum </a:t>
            </a:r>
            <a:r>
              <a:rPr lang="cs-CZ" sz="2300" dirty="0" err="1" smtClean="0"/>
              <a:t>Romanum</a:t>
            </a:r>
            <a:r>
              <a:rPr lang="cs-CZ" sz="2300" dirty="0" smtClean="0"/>
              <a:t> v Římě dnes) 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b="1" u="sng" dirty="0" smtClean="0"/>
              <a:t>Praktické činnosti </a:t>
            </a:r>
            <a:r>
              <a:rPr lang="cs-CZ" sz="2300" dirty="0" smtClean="0"/>
              <a:t>– odpovědi na otázky jako kontrola zapamatování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si nových informací z učiva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7660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</a:p>
          <a:p>
            <a:pPr marL="0" indent="0">
              <a:buNone/>
            </a:pPr>
            <a:r>
              <a:rPr lang="cs-CZ" sz="23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2300" dirty="0" smtClean="0"/>
              <a:t>Mikulenková, Linda, Mgr. </a:t>
            </a:r>
            <a:r>
              <a:rPr lang="cs-CZ" sz="2300" i="1" dirty="0" smtClean="0"/>
              <a:t>Lidé a čas</a:t>
            </a:r>
            <a:r>
              <a:rPr lang="cs-CZ" sz="2300" dirty="0" smtClean="0"/>
              <a:t>: </a:t>
            </a:r>
            <a:r>
              <a:rPr lang="cs-CZ" sz="2300" i="1" dirty="0" smtClean="0"/>
              <a:t>Člověk a jeho svět</a:t>
            </a:r>
            <a:r>
              <a:rPr lang="cs-CZ" sz="2300" dirty="0" smtClean="0"/>
              <a:t>. Učebnice pro 4.a 5. ročník základní školy. </a:t>
            </a:r>
            <a:r>
              <a:rPr lang="cs-CZ" sz="2300" dirty="0" err="1" smtClean="0"/>
              <a:t>Prodos</a:t>
            </a:r>
            <a:r>
              <a:rPr lang="cs-CZ" sz="2300" dirty="0" smtClean="0"/>
              <a:t> spol. s. r. o., pedagogické nakladatelství. Kollárovo nám. 7, 722 00 Olomouc, 2010. Modrá řada učebnic. ISBN 978-80-7230-225-3</a:t>
            </a:r>
          </a:p>
          <a:p>
            <a:pPr marL="0" indent="0">
              <a:buNone/>
            </a:pPr>
            <a:endParaRPr lang="cs-CZ" sz="2300" dirty="0" smtClean="0"/>
          </a:p>
          <a:p>
            <a:r>
              <a:rPr lang="cs-CZ" sz="2300" dirty="0" smtClean="0">
                <a:hlinkClick r:id="rId2"/>
              </a:rPr>
              <a:t>http://upload.wikimedia.org/wikipedia/commons/thumb/e/e7/RomanEmpire_117.svg/290px-RomanEmpire_117.svg.png</a:t>
            </a:r>
            <a:endParaRPr lang="cs-CZ" sz="2300" dirty="0" smtClean="0"/>
          </a:p>
          <a:p>
            <a:r>
              <a:rPr lang="cs-CZ" sz="2300" dirty="0" smtClean="0">
                <a:hlinkClick r:id="rId3"/>
              </a:rPr>
              <a:t>http://upload.wikimedia.org/wikipedia/commons/thumb/4/44/Forum_Romanum_panorama_2.jpg/370px-Forum_Romanum_panorama_2.jpg</a:t>
            </a: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2937586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514</TotalTime>
  <Words>420</Words>
  <Application>Microsoft Office PowerPoint</Application>
  <PresentationFormat>Předvádění na obrazovce (4:3)</PresentationFormat>
  <Paragraphs>102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Starověk</vt:lpstr>
      <vt:lpstr>Prezentace aplikace PowerPoint</vt:lpstr>
      <vt:lpstr>Starověk</vt:lpstr>
      <vt:lpstr>Starověk</vt:lpstr>
      <vt:lpstr>Starověk</vt:lpstr>
      <vt:lpstr>Starověk</vt:lpstr>
      <vt:lpstr>Mgr. Renáta Jehličková 5. února 2012 Určeno pro 4.- 5.ročník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Starověk</dc:title>
  <dc:creator>Renata Jehličková</dc:creator>
  <cp:lastModifiedBy>Renata Jehličková</cp:lastModifiedBy>
  <cp:revision>25</cp:revision>
  <dcterms:created xsi:type="dcterms:W3CDTF">2012-03-13T16:21:01Z</dcterms:created>
  <dcterms:modified xsi:type="dcterms:W3CDTF">2012-06-28T21:05:40Z</dcterms:modified>
</cp:coreProperties>
</file>