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6" r:id="rId7"/>
    <p:sldId id="268" r:id="rId8"/>
    <p:sldId id="267" r:id="rId9"/>
    <p:sldId id="270" r:id="rId10"/>
    <p:sldId id="269" r:id="rId11"/>
    <p:sldId id="265" r:id="rId12"/>
    <p:sldId id="264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389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3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391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274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749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797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283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456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287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169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9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B1796-432C-4164-ACD4-037236C58AA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FA679-6E4E-496E-A100-1FBB9047B6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041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%C5%99edov%C4%9B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lovan%C3%A9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A1mova_%C5%99%C3%AD%C5%A1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cs.wikipedia.org/wiki/S%C3%A1mo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komoravsk%C3%A1_%C5%99%C3%AD%C5%A1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ojm%C3%ADrovci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stantin_a_Metod%C4%9Bj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Hlaholi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yrilice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8/Great_moravia_svatopluk.png/300px-Great_moravia_svatopluk.png" TargetMode="External"/><Relationship Id="rId2" Type="http://schemas.openxmlformats.org/officeDocument/2006/relationships/hyperlink" Target="http://upload.wikimedia.org/wikipedia/commons/thumb/b/b6/Samovo_kraljevstvo.png/220px-Samovo_kraljevstvo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3/32/KyrilMethod.jpg/220px-KyrilMethod.jpg" TargetMode="External"/><Relationship Id="rId4" Type="http://schemas.openxmlformats.org/officeDocument/2006/relationships/hyperlink" Target="http://upload.wikimedia.org/wikipedia/commons/thumb/7/7f/Cyril_and_Methodius.jpg/220px-Cyril_and_Methodi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208912" cy="1470025"/>
          </a:xfrm>
        </p:spPr>
        <p:txBody>
          <a:bodyPr/>
          <a:lstStyle/>
          <a:p>
            <a:pPr algn="l"/>
            <a:r>
              <a:rPr lang="cs-CZ" dirty="0" smtClean="0"/>
              <a:t>Středověk – první státní útvary na</a:t>
            </a:r>
            <a:br>
              <a:rPr lang="cs-CZ" dirty="0" smtClean="0"/>
            </a:br>
            <a:r>
              <a:rPr lang="cs-CZ"/>
              <a:t> </a:t>
            </a:r>
            <a:r>
              <a:rPr lang="cs-CZ" smtClean="0"/>
              <a:t>                     </a:t>
            </a:r>
            <a:r>
              <a:rPr lang="cs-CZ" dirty="0" smtClean="0"/>
              <a:t>našem území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88840"/>
            <a:ext cx="7272808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VY_32_INOVACE_10_A_04_STŘEDOVĚK-PRVNÍ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STÁTNÍ ÚTVARY NA NAŠEM ÚZEMÍ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760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1707778"/>
              </p:ext>
            </p:extLst>
          </p:nvPr>
        </p:nvGraphicFramePr>
        <p:xfrm>
          <a:off x="1187624" y="1484784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11. února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Středověk – první státní útvary na našem území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středověk, Slované, Sámo, Sámova říše, Velká Morava, Mojmírovci, Mojmír I. a II., Rostislav, Svatopluk, latina, staroslověnština, Konstantin a Metoděj, hlaholice, cyrilice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1643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u="sng" dirty="0" smtClean="0">
                <a:hlinkClick r:id="rId3"/>
              </a:rPr>
              <a:t>Středověk</a:t>
            </a:r>
            <a:endParaRPr lang="cs-CZ" sz="2500" b="1" u="sng" dirty="0" smtClean="0"/>
          </a:p>
          <a:p>
            <a:pPr>
              <a:buFontTx/>
              <a:buChar char="-"/>
            </a:pPr>
            <a:r>
              <a:rPr lang="cs-CZ" sz="2500" dirty="0" smtClean="0"/>
              <a:t>bývá časově vymezen mezi roky 476 n. l. (rozpad západní části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Římské říše) a rokem 1492 (objevení Ameriky)</a:t>
            </a:r>
          </a:p>
          <a:p>
            <a:pPr marL="0" indent="0">
              <a:buNone/>
            </a:pPr>
            <a:r>
              <a:rPr lang="cs-CZ" sz="2500" dirty="0" smtClean="0"/>
              <a:t>-   středověk raný (5.- 11. stol.), vrcholný a pozdní (14.- 15. stol.)</a:t>
            </a:r>
          </a:p>
          <a:p>
            <a:pPr>
              <a:buFontTx/>
              <a:buChar char="-"/>
            </a:pPr>
            <a:r>
              <a:rPr lang="cs-CZ" sz="2500" dirty="0" smtClean="0"/>
              <a:t>mezi 4.až 7.stoletím n. l.             stěhování národů (pomalé)</a:t>
            </a:r>
          </a:p>
          <a:p>
            <a:pPr>
              <a:buFontTx/>
              <a:buChar char="-"/>
            </a:pPr>
            <a:r>
              <a:rPr lang="cs-CZ" sz="2500" dirty="0" smtClean="0"/>
              <a:t>během 5.a 6.století se v Evropě usazovali její dnešní obyvatelé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(na území Francie a Německa – germánsky mluvící Frankové,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na naše území – Slované – z území kolem dnešní Ukrajiny)</a:t>
            </a:r>
          </a:p>
          <a:p>
            <a:pPr marL="0" indent="0">
              <a:buNone/>
            </a:pPr>
            <a:r>
              <a:rPr lang="cs-CZ" sz="2500" dirty="0" smtClean="0">
                <a:hlinkClick r:id="rId4"/>
              </a:rPr>
              <a:t>Slované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zemědělci (hlavně ruční práce, jen pomoc zvířat) </a:t>
            </a:r>
          </a:p>
          <a:p>
            <a:pPr>
              <a:buFontTx/>
              <a:buChar char="-"/>
            </a:pPr>
            <a:r>
              <a:rPr lang="cs-CZ" sz="2500" dirty="0" smtClean="0"/>
              <a:t>muži a ženy měli rozdělené práce (malé výnosy)</a:t>
            </a:r>
          </a:p>
          <a:p>
            <a:pPr>
              <a:buFontTx/>
              <a:buChar char="-"/>
            </a:pPr>
            <a:r>
              <a:rPr lang="cs-CZ" sz="2500" dirty="0" smtClean="0"/>
              <a:t>lidé se dožívali nízkého věku (ve 40 letech již člověk starcem)</a:t>
            </a:r>
          </a:p>
          <a:p>
            <a:pPr>
              <a:buFontTx/>
              <a:buChar char="-"/>
            </a:pPr>
            <a:r>
              <a:rPr lang="cs-CZ" sz="2500" dirty="0" smtClean="0"/>
              <a:t>tento způsob života trval až do 14. století</a:t>
            </a:r>
          </a:p>
          <a:p>
            <a:pPr marL="0" indent="0">
              <a:buNone/>
            </a:pPr>
            <a:endParaRPr lang="cs-CZ" sz="25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779912" y="3015177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8250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První státní útvar na našem území – </a:t>
            </a:r>
            <a:r>
              <a:rPr lang="cs-CZ" sz="2500" b="1" dirty="0" smtClean="0">
                <a:hlinkClick r:id="rId3"/>
              </a:rPr>
              <a:t>Sámova říše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(o ní jen několik zmínek kronikářů)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</a:t>
            </a:r>
            <a:r>
              <a:rPr lang="cs-CZ" sz="2500" b="1" i="1" dirty="0" smtClean="0">
                <a:hlinkClick r:id="rId4"/>
              </a:rPr>
              <a:t>Sámo</a:t>
            </a:r>
            <a:r>
              <a:rPr lang="cs-CZ" sz="2500" dirty="0" smtClean="0"/>
              <a:t>            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-   francký kupec, stal se vladařem v oblasti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dnešní jižní Moravy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-   dokázal svou říši bránit proti Avarům 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Frankům (v r.631 nebo 632 porazil franckou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armádu v bitvě u  </a:t>
            </a:r>
            <a:r>
              <a:rPr lang="cs-CZ" sz="2500" dirty="0" err="1" smtClean="0"/>
              <a:t>Wogastisburgu</a:t>
            </a:r>
            <a:r>
              <a:rPr lang="cs-CZ" sz="2500" dirty="0" smtClean="0"/>
              <a:t>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místo není dnes přesně známo)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-   po jeho smrti se říše rozpadla</a:t>
            </a:r>
          </a:p>
          <a:p>
            <a:pPr marL="0" indent="0">
              <a:buNone/>
            </a:pPr>
            <a:r>
              <a:rPr lang="cs-CZ" sz="2500" i="1" dirty="0" smtClean="0"/>
              <a:t>Po dalších asi sto let nemáme žádné další zprávy o tom, co se na našem území dělo.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843808" y="2281599"/>
            <a:ext cx="32403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23" y="2636912"/>
            <a:ext cx="245043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2022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</a:t>
            </a:r>
            <a:r>
              <a:rPr lang="cs-CZ" sz="2500" i="1" dirty="0" smtClean="0"/>
              <a:t>Pravděpodobná poloha Sámovy říše</a:t>
            </a:r>
            <a:endParaRPr lang="cs-CZ" sz="25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47485"/>
            <a:ext cx="5688632" cy="4773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349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Další dochovaná zpráva je z roku 833 (o </a:t>
            </a:r>
            <a:r>
              <a:rPr lang="cs-CZ" sz="2500" b="1" dirty="0" smtClean="0"/>
              <a:t>knížeti Mojmírovi</a:t>
            </a:r>
            <a:r>
              <a:rPr lang="cs-CZ" sz="2500" dirty="0" smtClean="0"/>
              <a:t>, jak</a:t>
            </a:r>
          </a:p>
          <a:p>
            <a:pPr marL="0" indent="0">
              <a:buNone/>
            </a:pPr>
            <a:r>
              <a:rPr lang="cs-CZ" sz="2500" dirty="0" smtClean="0"/>
              <a:t>sesadil vládce Nitranského knížectví </a:t>
            </a:r>
            <a:r>
              <a:rPr lang="cs-CZ" sz="2500" dirty="0" err="1" smtClean="0"/>
              <a:t>Pribinu</a:t>
            </a:r>
            <a:r>
              <a:rPr lang="cs-CZ" sz="2500" dirty="0" smtClean="0"/>
              <a:t>)</a:t>
            </a:r>
          </a:p>
          <a:p>
            <a:pPr marL="0" indent="0">
              <a:buNone/>
            </a:pPr>
            <a:r>
              <a:rPr lang="cs-CZ" sz="2500" dirty="0" smtClean="0"/>
              <a:t>tím vznikla </a:t>
            </a:r>
            <a:r>
              <a:rPr lang="cs-CZ" sz="2500" b="1" dirty="0" smtClean="0"/>
              <a:t>Velká Morava (</a:t>
            </a:r>
            <a:r>
              <a:rPr lang="cs-CZ" sz="2500" b="1" dirty="0" smtClean="0">
                <a:hlinkClick r:id="rId3"/>
              </a:rPr>
              <a:t>Velkomoravská říše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zasahovala do území dnešní Moravy, Slovenska, Maďarska 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Rakouska</a:t>
            </a:r>
          </a:p>
          <a:p>
            <a:pPr>
              <a:buFontTx/>
              <a:buChar char="-"/>
            </a:pPr>
            <a:r>
              <a:rPr lang="cs-CZ" sz="2500" dirty="0" smtClean="0"/>
              <a:t>existovala od 30. let 9. století do počátku 10. století</a:t>
            </a:r>
          </a:p>
          <a:p>
            <a:pPr>
              <a:buFontTx/>
              <a:buChar char="-"/>
            </a:pPr>
            <a:r>
              <a:rPr lang="cs-CZ" sz="2500" dirty="0" smtClean="0"/>
              <a:t>pohanští Slované v té době přijali křesťanství</a:t>
            </a:r>
          </a:p>
          <a:p>
            <a:pPr>
              <a:buFontTx/>
              <a:buChar char="-"/>
            </a:pPr>
            <a:r>
              <a:rPr lang="cs-CZ" sz="2500" dirty="0" smtClean="0"/>
              <a:t>země měla vlastní církevní správu (biskup, arcibiskup)</a:t>
            </a:r>
          </a:p>
          <a:p>
            <a:pPr>
              <a:buFontTx/>
              <a:buChar char="-"/>
            </a:pPr>
            <a:r>
              <a:rPr lang="cs-CZ" sz="2500" dirty="0" smtClean="0"/>
              <a:t>poté se rozpadla po útocích kočovných Maďarů</a:t>
            </a:r>
          </a:p>
          <a:p>
            <a:pPr>
              <a:buFontTx/>
              <a:buChar char="-"/>
            </a:pPr>
            <a:r>
              <a:rPr lang="cs-CZ" sz="2500" dirty="0" smtClean="0"/>
              <a:t>vládli zde tzv. </a:t>
            </a:r>
            <a:r>
              <a:rPr lang="cs-CZ" sz="2500" dirty="0" smtClean="0">
                <a:hlinkClick r:id="rId4"/>
              </a:rPr>
              <a:t>Mojmírovci</a:t>
            </a:r>
            <a:r>
              <a:rPr lang="cs-CZ" sz="2500" dirty="0" smtClean="0"/>
              <a:t> (kníže Mojmír, Rostislav, Svatopluk 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Mojmír II.)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012160" y="1844824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04439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/>
              <a:t> 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i="1" dirty="0" smtClean="0"/>
              <a:t>                                     Mapa Velkomoravské říše</a:t>
            </a:r>
            <a:endParaRPr lang="cs-CZ" sz="2500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85751"/>
            <a:ext cx="5688632" cy="4949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51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Kníže Rostislav (Rastislav) </a:t>
            </a:r>
          </a:p>
          <a:p>
            <a:pPr>
              <a:buFontTx/>
              <a:buChar char="-"/>
            </a:pPr>
            <a:r>
              <a:rPr lang="cs-CZ" sz="2500" dirty="0" smtClean="0"/>
              <a:t>chtěl dosáhnout úplné nezávislosti na Východofrancké říši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(měl v plánu zřídit na území Velké Moravy vlastní biskupství)</a:t>
            </a:r>
          </a:p>
          <a:p>
            <a:pPr>
              <a:buFontTx/>
              <a:buChar char="-"/>
            </a:pPr>
            <a:r>
              <a:rPr lang="cs-CZ" sz="2500" dirty="0" smtClean="0"/>
              <a:t>požádal o pomoc Franky, ti ji ale odmítli</a:t>
            </a:r>
          </a:p>
          <a:p>
            <a:pPr>
              <a:buFontTx/>
              <a:buChar char="-"/>
            </a:pPr>
            <a:r>
              <a:rPr lang="cs-CZ" sz="2500" dirty="0" smtClean="0"/>
              <a:t>poslal tedy diplomaty do Byzantské říše s žádostí o vyslání kněží a učitelů (město Konstantinopol – dnešní Cařihrad)</a:t>
            </a:r>
          </a:p>
          <a:p>
            <a:pPr marL="0" indent="0">
              <a:buNone/>
            </a:pPr>
            <a:r>
              <a:rPr lang="cs-CZ" sz="2500" dirty="0" smtClean="0"/>
              <a:t>                 ze Soluně k nám přišli řečtí bratři </a:t>
            </a:r>
            <a:r>
              <a:rPr lang="cs-CZ" sz="2500" b="1" dirty="0" smtClean="0">
                <a:hlinkClick r:id="rId3"/>
              </a:rPr>
              <a:t>Konstantin a Metoděj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(šířili u nás křesťanství, vymysleli nové písmo – </a:t>
            </a:r>
            <a:r>
              <a:rPr lang="cs-CZ" sz="2500" dirty="0" smtClean="0">
                <a:hlinkClick r:id="rId4"/>
              </a:rPr>
              <a:t>hlaholici</a:t>
            </a:r>
            <a:r>
              <a:rPr lang="cs-CZ" sz="2500" dirty="0" smtClean="0"/>
              <a:t>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přeložili do staroslověnštiny části Bible a dalších knih)</a:t>
            </a:r>
          </a:p>
          <a:p>
            <a:pPr marL="0" indent="0">
              <a:buNone/>
            </a:pPr>
            <a:r>
              <a:rPr lang="cs-CZ" sz="2500" dirty="0" smtClean="0"/>
              <a:t>                 -   Konstantin před smrtí vstoupil do jednoho z klášterů v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Římě (přijal zde řeholní jméno Cyril)</a:t>
            </a:r>
          </a:p>
          <a:p>
            <a:pPr marL="0" indent="0">
              <a:buNone/>
            </a:pPr>
            <a:r>
              <a:rPr lang="cs-CZ" sz="2500" dirty="0" smtClean="0"/>
              <a:t>                 -   Metoděj se stal prvním moravským arcibiskupem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683568" y="4077072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43652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b="1" dirty="0"/>
              <a:t> </a:t>
            </a:r>
            <a:r>
              <a:rPr lang="cs-CZ" sz="2500" b="1" dirty="0" smtClean="0"/>
              <a:t> </a:t>
            </a:r>
          </a:p>
          <a:p>
            <a:pPr marL="0" indent="0">
              <a:buNone/>
            </a:pPr>
            <a:r>
              <a:rPr lang="cs-CZ" sz="2500" b="1" dirty="0" smtClean="0"/>
              <a:t>        </a:t>
            </a:r>
            <a:r>
              <a:rPr lang="cs-CZ" sz="2500" b="1" i="1" dirty="0" smtClean="0"/>
              <a:t>Obraz polského malíře Jana                Ikona zobrazující svatého</a:t>
            </a:r>
          </a:p>
          <a:p>
            <a:pPr marL="0" indent="0">
              <a:buNone/>
            </a:pPr>
            <a:r>
              <a:rPr lang="cs-CZ" sz="2500" b="1" i="1" dirty="0" smtClean="0"/>
              <a:t>              </a:t>
            </a:r>
            <a:r>
              <a:rPr lang="cs-CZ" sz="2500" b="1" i="1" dirty="0" err="1" smtClean="0"/>
              <a:t>Matejky</a:t>
            </a:r>
            <a:r>
              <a:rPr lang="cs-CZ" sz="2500" b="1" i="1" dirty="0" smtClean="0"/>
              <a:t> z roku 1885                              Cyrila a Metoděje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331236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24744"/>
            <a:ext cx="319984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838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V západní Evropě: </a:t>
            </a:r>
          </a:p>
          <a:p>
            <a:pPr marL="0" indent="0">
              <a:buNone/>
            </a:pPr>
            <a:r>
              <a:rPr lang="cs-CZ" sz="2500" dirty="0" smtClean="0"/>
              <a:t>-  kněží při bohoslužbách používali latinu (obyčejní lidé nerozuměli)</a:t>
            </a:r>
          </a:p>
          <a:p>
            <a:pPr marL="0" indent="0">
              <a:buNone/>
            </a:pPr>
            <a:r>
              <a:rPr lang="cs-CZ" sz="2500" dirty="0" smtClean="0"/>
              <a:t>-  Metoděj ale používal slovanský jazyk – dostal povolení od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papeže         staroslověnština tak byla zrovnoprávněna s latinou</a:t>
            </a:r>
          </a:p>
          <a:p>
            <a:pPr marL="0" indent="0">
              <a:buNone/>
            </a:pPr>
            <a:r>
              <a:rPr lang="cs-CZ" sz="2500" dirty="0" smtClean="0"/>
              <a:t>-  po Metodějově smrti zabrali místa v církvi Frankové a opět se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začala používat jen latina</a:t>
            </a:r>
          </a:p>
          <a:p>
            <a:pPr marL="0" indent="0">
              <a:buNone/>
            </a:pPr>
            <a:r>
              <a:rPr lang="cs-CZ" sz="2500" dirty="0" smtClean="0"/>
              <a:t>-  Metodějovi následovníci byli pozabíjeni nebo vyhnáni ze země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(vymysleli písmo </a:t>
            </a:r>
            <a:r>
              <a:rPr lang="cs-CZ" sz="2500" dirty="0" smtClean="0">
                <a:hlinkClick r:id="rId3"/>
              </a:rPr>
              <a:t>cyrilici</a:t>
            </a:r>
            <a:r>
              <a:rPr lang="cs-CZ" sz="2500" dirty="0" smtClean="0"/>
              <a:t> – předchůdkyně dnešní azbuky)</a:t>
            </a:r>
          </a:p>
          <a:p>
            <a:pPr marL="0" indent="0">
              <a:buNone/>
            </a:pPr>
            <a:r>
              <a:rPr lang="cs-CZ" sz="2500" i="1" dirty="0" smtClean="0"/>
              <a:t>Ve středověku většina lidí neuměla číst ani psát, vzdělaní byli pouze církevní hodnostáři (lidé se řídili jen zkušenostmi předků)</a:t>
            </a:r>
          </a:p>
          <a:p>
            <a:pPr marL="0" indent="0">
              <a:buNone/>
            </a:pPr>
            <a:r>
              <a:rPr lang="cs-CZ" sz="2500" dirty="0" smtClean="0"/>
              <a:t>Na začátku 10. století začala Velká Morava upadat (postupně ji dobývali Maďaři) – v Čechách v té době vznikalo české knížectví</a:t>
            </a:r>
          </a:p>
          <a:p>
            <a:pPr marL="0" indent="0">
              <a:buNone/>
            </a:pPr>
            <a:endParaRPr lang="cs-CZ" sz="2500" i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547664" y="2780928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49756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první státní útvary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Co bylo stěhování národů a jak probíhalo?</a:t>
            </a:r>
          </a:p>
          <a:p>
            <a:pPr marL="0" indent="0">
              <a:buNone/>
            </a:pPr>
            <a:r>
              <a:rPr lang="cs-CZ" sz="2500" dirty="0" smtClean="0"/>
              <a:t>Kdo byl Sámo? Co víš o jeho panování?</a:t>
            </a:r>
          </a:p>
          <a:p>
            <a:pPr marL="0" indent="0">
              <a:buNone/>
            </a:pPr>
            <a:r>
              <a:rPr lang="cs-CZ" sz="2500" dirty="0" smtClean="0"/>
              <a:t>Jací panovníci vládli Velkomoravské říši? V jaké době trvala?</a:t>
            </a:r>
          </a:p>
          <a:p>
            <a:pPr marL="0" indent="0">
              <a:buNone/>
            </a:pPr>
            <a:r>
              <a:rPr lang="cs-CZ" sz="2500" dirty="0" smtClean="0"/>
              <a:t>Proč usiloval kníže Rastislav o zřízení biskupství na Moravě?</a:t>
            </a:r>
          </a:p>
          <a:p>
            <a:pPr marL="0" indent="0">
              <a:buNone/>
            </a:pPr>
            <a:r>
              <a:rPr lang="cs-CZ" sz="2500" dirty="0" smtClean="0"/>
              <a:t>Který státní svátek nám připomíná věrozvěsty Cyrila a Metoděje?</a:t>
            </a:r>
          </a:p>
          <a:p>
            <a:pPr marL="0" indent="0">
              <a:buNone/>
            </a:pPr>
            <a:r>
              <a:rPr lang="cs-CZ" sz="2500" dirty="0" smtClean="0"/>
              <a:t>Jaký jazyk se u nás používal při bohoslužbách za doby Metoděje?</a:t>
            </a:r>
          </a:p>
          <a:p>
            <a:pPr marL="0" indent="0">
              <a:buNone/>
            </a:pPr>
            <a:r>
              <a:rPr lang="cs-CZ" sz="2500" dirty="0" smtClean="0"/>
              <a:t>Jak se původně jmenoval jeho bratr Cyril a kdy se přejmenoval?</a:t>
            </a:r>
          </a:p>
          <a:p>
            <a:pPr marL="0" indent="0">
              <a:buNone/>
            </a:pPr>
            <a:r>
              <a:rPr lang="cs-CZ" sz="2500" dirty="0" smtClean="0"/>
              <a:t>Co se stalo po Metodějově smrti?</a:t>
            </a:r>
          </a:p>
          <a:p>
            <a:pPr marL="0" indent="0">
              <a:buNone/>
            </a:pPr>
            <a:r>
              <a:rPr lang="cs-CZ" sz="2500" dirty="0" smtClean="0"/>
              <a:t>Je hlaholice podobná našemu písmu?</a:t>
            </a:r>
          </a:p>
          <a:p>
            <a:pPr marL="0" indent="0">
              <a:buNone/>
            </a:pPr>
            <a:r>
              <a:rPr lang="cs-CZ" sz="2500" dirty="0" smtClean="0"/>
              <a:t>Jaké písmo vzniklo později z cyrilice?</a:t>
            </a:r>
          </a:p>
          <a:p>
            <a:pPr marL="0" indent="0">
              <a:buNone/>
            </a:pPr>
            <a:r>
              <a:rPr lang="cs-CZ" sz="2500" dirty="0" smtClean="0"/>
              <a:t>Kdo uměl ve středověku číst a psát?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9204439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11. </a:t>
            </a:r>
            <a:r>
              <a:rPr lang="cs-CZ" sz="2300" smtClean="0"/>
              <a:t>únor</a:t>
            </a:r>
            <a:r>
              <a:rPr lang="cs-CZ" sz="2300" smtClean="0"/>
              <a:t>a </a:t>
            </a:r>
            <a:r>
              <a:rPr lang="cs-CZ" sz="2300" dirty="0" smtClean="0"/>
              <a:t>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Vymezení období středověku a charakteristika jeho raného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období (Slované – Sámova říše, Velká Morava a vzdělanost v její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době, písmo hlaholice a cyrilice)</a:t>
            </a:r>
          </a:p>
          <a:p>
            <a:pPr>
              <a:buFontTx/>
              <a:buChar char="-"/>
            </a:pPr>
            <a:r>
              <a:rPr lang="cs-CZ" sz="2300" dirty="0" smtClean="0"/>
              <a:t>Ukázky obrázků (domnělá podoba Sáma, mapa pravděpodobné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polohy Sámovy říše, mapa Velké Moravy)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074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 smtClean="0"/>
              <a:t>Mikulenková, Linda, Mgr. </a:t>
            </a:r>
            <a:r>
              <a:rPr lang="cs-CZ" sz="2300" i="1" dirty="0" smtClean="0"/>
              <a:t>Lidé a čas</a:t>
            </a:r>
            <a:r>
              <a:rPr lang="cs-CZ" sz="2300" dirty="0" smtClean="0"/>
              <a:t>: </a:t>
            </a:r>
            <a:r>
              <a:rPr lang="cs-CZ" sz="2300" i="1" dirty="0" smtClean="0"/>
              <a:t>Člověka jeho svět</a:t>
            </a:r>
            <a:r>
              <a:rPr lang="cs-CZ" sz="2300" dirty="0" smtClean="0"/>
              <a:t>. Učebnice pro 4.a 5. ročník základní školy. </a:t>
            </a:r>
            <a:r>
              <a:rPr lang="cs-CZ" sz="2300" dirty="0" err="1" smtClean="0"/>
              <a:t>Prodos</a:t>
            </a:r>
            <a:r>
              <a:rPr lang="cs-CZ" sz="2300" dirty="0" smtClean="0"/>
              <a:t> spol. s. r. o., pedagogické nakladatelství. Kollárovo nám. 7, 722 00 Olomouc, 2010. Modrá řada učebnic. ISBN 978-80-7230-225-3</a:t>
            </a:r>
          </a:p>
          <a:p>
            <a:r>
              <a:rPr lang="cs-CZ" sz="2300" dirty="0" smtClean="0">
                <a:hlinkClick r:id="rId2"/>
              </a:rPr>
              <a:t>http://upload.wikimedia.org/wikipedia/commons/5/5a/Samo1.jpg</a:t>
            </a:r>
          </a:p>
          <a:p>
            <a:r>
              <a:rPr lang="cs-CZ" sz="2300" dirty="0" smtClean="0">
                <a:hlinkClick r:id="rId2"/>
              </a:rPr>
              <a:t>http://upload.wikimedia.org/wikipedia/commons/thumb/b/b6/Samovo_kraljevstvo.png/220px-Samovo_kraljevstvo.png</a:t>
            </a:r>
            <a:endParaRPr lang="cs-CZ" sz="2300" dirty="0" smtClean="0"/>
          </a:p>
          <a:p>
            <a:r>
              <a:rPr lang="cs-CZ" sz="2300" dirty="0" smtClean="0">
                <a:hlinkClick r:id="rId3"/>
              </a:rPr>
              <a:t>http://upload.wikimedia.org/wikipedia/commons/thumb/9/98/Great_moravia_svatopluk.png/300px-Great_moravia_svatopluk.png</a:t>
            </a:r>
            <a:endParaRPr lang="cs-CZ" sz="2300" dirty="0" smtClean="0"/>
          </a:p>
          <a:p>
            <a:r>
              <a:rPr lang="cs-CZ" sz="2300" dirty="0" smtClean="0">
                <a:hlinkClick r:id="rId4"/>
              </a:rPr>
              <a:t>http://upload.wikimedia.org/wikipedia/commons/thumb/7/7f/Cyril_and_Methodius.jpg/220px-Cyril_and_Methodius.jpg</a:t>
            </a:r>
            <a:endParaRPr lang="cs-CZ" sz="2300" dirty="0" smtClean="0"/>
          </a:p>
          <a:p>
            <a:r>
              <a:rPr lang="cs-CZ" sz="2300" dirty="0" smtClean="0">
                <a:hlinkClick r:id="rId5"/>
              </a:rPr>
              <a:t>http://upload.wikimedia.org/wikipedia/commons/thumb/3/32/KyrilMethod.jpg/220px-KyrilMethod.jpg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400390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1005</Words>
  <Application>Microsoft Office PowerPoint</Application>
  <PresentationFormat>Předvádění na obrazovce (4:3)</PresentationFormat>
  <Paragraphs>180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Středověk – první státní útvary na                       našem území</vt:lpstr>
      <vt:lpstr>Prezentace aplikace PowerPoint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Středověk – první státní útvary</vt:lpstr>
      <vt:lpstr>Mgr. Renáta Jehličková 11. února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 – první státní útvary na                     našem území</dc:title>
  <dc:creator>Renata Jehličková</dc:creator>
  <cp:lastModifiedBy>Renata Jehličková</cp:lastModifiedBy>
  <cp:revision>63</cp:revision>
  <dcterms:created xsi:type="dcterms:W3CDTF">2012-03-13T17:26:42Z</dcterms:created>
  <dcterms:modified xsi:type="dcterms:W3CDTF">2012-06-28T21:06:25Z</dcterms:modified>
</cp:coreProperties>
</file>