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38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2FF2E-1F03-42FC-8374-BAF186544482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02899-9AA6-4CEE-93B0-2230A4A0FE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011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2FF2E-1F03-42FC-8374-BAF186544482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02899-9AA6-4CEE-93B0-2230A4A0FE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459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2FF2E-1F03-42FC-8374-BAF186544482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02899-9AA6-4CEE-93B0-2230A4A0FE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510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2FF2E-1F03-42FC-8374-BAF186544482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02899-9AA6-4CEE-93B0-2230A4A0FE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347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2FF2E-1F03-42FC-8374-BAF186544482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02899-9AA6-4CEE-93B0-2230A4A0FE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062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2FF2E-1F03-42FC-8374-BAF186544482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02899-9AA6-4CEE-93B0-2230A4A0FE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528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2FF2E-1F03-42FC-8374-BAF186544482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02899-9AA6-4CEE-93B0-2230A4A0FE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098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2FF2E-1F03-42FC-8374-BAF186544482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02899-9AA6-4CEE-93B0-2230A4A0FE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83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2FF2E-1F03-42FC-8374-BAF186544482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02899-9AA6-4CEE-93B0-2230A4A0FE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306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2FF2E-1F03-42FC-8374-BAF186544482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02899-9AA6-4CEE-93B0-2230A4A0FE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07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2FF2E-1F03-42FC-8374-BAF186544482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02899-9AA6-4CEE-93B0-2230A4A0FE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40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82FF2E-1F03-42FC-8374-BAF186544482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A02899-9AA6-4CEE-93B0-2230A4A0FE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643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Maxmili%C3%A1n_II._Habsbursk%C3%B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udolf_II.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Maty%C3%A1%C5%A1_Habsbursk%C3%B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3/Wappen_r%C3%B6m.kaiser.JPG/250px-Wappen_r%C3%B6m.kaiser.JPG" TargetMode="External"/><Relationship Id="rId2" Type="http://schemas.openxmlformats.org/officeDocument/2006/relationships/hyperlink" Target="http://upload.wikimedia.org/wikipedia/commons/thumb/a/a9/Maximilian_II_HRR_MATEO.jpg/250px-Maximilian_II_HRR_MATE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f/f1/Mathias.jpg/170px-Mathias.jpg" TargetMode="External"/><Relationship Id="rId5" Type="http://schemas.openxmlformats.org/officeDocument/2006/relationships/hyperlink" Target="http://upload.wikimedia.org/wikipedia/commons/thumb/d/d2/Arcimboldovertemnus.jpeg/170px-Arcimboldovertemnus.jpeg" TargetMode="External"/><Relationship Id="rId4" Type="http://schemas.openxmlformats.org/officeDocument/2006/relationships/hyperlink" Target="http://upload.wikimedia.org/wikipedia/commons/thumb/0/0f/Hans_von_Aachen_003.jpg/200px-Hans_von_Aachen_0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712968" cy="1470025"/>
          </a:xfrm>
        </p:spPr>
        <p:txBody>
          <a:bodyPr/>
          <a:lstStyle/>
          <a:p>
            <a:pPr algn="l"/>
            <a:r>
              <a:rPr lang="cs-CZ" dirty="0" smtClean="0"/>
              <a:t>    Novověk – nástup Habsburků na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český trůn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988840"/>
            <a:ext cx="7488832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Název:  VY_32_INOVACE_10_A_10_NOVOVĚK-NÁSTUP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    HABSBURKŮ NA ČESKÝ TRŮN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1183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5853513"/>
              </p:ext>
            </p:extLst>
          </p:nvPr>
        </p:nvGraphicFramePr>
        <p:xfrm>
          <a:off x="1187624" y="1484784"/>
          <a:ext cx="6834212" cy="44824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717413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10.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Novověk – nástup Habsburků na český trůn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státní dluh, Ferdinand II., soustátí, katolík, povstání, Maxmilián II., Česká konfese, Rudolf II., Majestát, umění, alchymie, astrologie, Matyáš II.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37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nástup Habsburků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>
            <a:gsLst>
              <a:gs pos="0">
                <a:srgbClr val="FFEFD1">
                  <a:lumMod val="80000"/>
                  <a:lumOff val="20000"/>
                  <a:alpha val="70000"/>
                </a:srgbClr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Jagellonci zanechali zemi ohromně zadluženou  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nový panovník musel být schopen uhradit státní dluh</a:t>
            </a:r>
          </a:p>
          <a:p>
            <a:pPr marL="0" indent="0">
              <a:buNone/>
            </a:pPr>
            <a:r>
              <a:rPr lang="cs-CZ" sz="2500" dirty="0"/>
              <a:t>  </a:t>
            </a:r>
            <a:r>
              <a:rPr lang="cs-CZ" sz="2500" dirty="0" smtClean="0"/>
              <a:t>– Ferdinand Habsburský nabídl uhrazení poloviny dluhu</a:t>
            </a:r>
          </a:p>
          <a:p>
            <a:pPr marL="0" indent="0">
              <a:buNone/>
            </a:pPr>
            <a:r>
              <a:rPr lang="cs-CZ" sz="2500" dirty="0" smtClean="0"/>
              <a:t>     (s tím byla česká šlechta spokojena)</a:t>
            </a:r>
          </a:p>
          <a:p>
            <a:pPr marL="0" indent="0">
              <a:buNone/>
            </a:pPr>
            <a:r>
              <a:rPr lang="cs-CZ" sz="2500" b="1" dirty="0" smtClean="0"/>
              <a:t>Ferdinand Habsburský </a:t>
            </a:r>
            <a:r>
              <a:rPr lang="cs-CZ" sz="2500" dirty="0" smtClean="0"/>
              <a:t>(1526 – 1564)</a:t>
            </a:r>
            <a:br>
              <a:rPr lang="cs-CZ" sz="2500" dirty="0" smtClean="0"/>
            </a:br>
            <a:r>
              <a:rPr lang="cs-CZ" sz="2500" dirty="0" smtClean="0"/>
              <a:t>-   zvolen českým králem v roce 1526</a:t>
            </a:r>
          </a:p>
          <a:p>
            <a:pPr>
              <a:buFontTx/>
              <a:buChar char="-"/>
            </a:pPr>
            <a:r>
              <a:rPr lang="cs-CZ" sz="2500" dirty="0" smtClean="0"/>
              <a:t>vládl i v rakouských a později i uherských zemích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(vzniklé soustátí pak existovalo až do roku 1918)</a:t>
            </a:r>
          </a:p>
          <a:p>
            <a:pPr>
              <a:buFontTx/>
              <a:buChar char="-"/>
            </a:pPr>
            <a:r>
              <a:rPr lang="cs-CZ" sz="2500" dirty="0" smtClean="0"/>
              <a:t>potřeboval zvýšit daně a vybudovat úřednický systém k řízení tak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velké země – to se nelíbilo šlechtě            povstání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(král ho potlačil a za trest omezil šlechtě práva a svobody)</a:t>
            </a:r>
          </a:p>
          <a:p>
            <a:pPr marL="0" indent="0">
              <a:buNone/>
            </a:pPr>
            <a:r>
              <a:rPr lang="cs-CZ" sz="2500" dirty="0" smtClean="0"/>
              <a:t>-   pevný katolík (neuznával protestanty a většinu pronásledoval)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300192" y="1389765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004048" y="5445224"/>
            <a:ext cx="72008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13707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nástup Habsburků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>
            <a:gsLst>
              <a:gs pos="0">
                <a:srgbClr val="FFEFD1">
                  <a:lumMod val="80000"/>
                  <a:lumOff val="20000"/>
                  <a:alpha val="70000"/>
                </a:srgbClr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Syn Ferdinanda I. – </a:t>
            </a:r>
            <a:r>
              <a:rPr lang="cs-CZ" sz="2500" b="1" dirty="0" smtClean="0">
                <a:hlinkClick r:id="rId2"/>
              </a:rPr>
              <a:t>Maxmilián II. </a:t>
            </a:r>
            <a:r>
              <a:rPr lang="cs-CZ" sz="2500" dirty="0" smtClean="0"/>
              <a:t>(1564 – 1576)</a:t>
            </a:r>
          </a:p>
          <a:p>
            <a:pPr>
              <a:buFontTx/>
              <a:buChar char="-"/>
            </a:pPr>
            <a:r>
              <a:rPr lang="cs-CZ" sz="2500" dirty="0" smtClean="0"/>
              <a:t>tvrdil o sobě, že není ani katolík ani protestant, ale křesťan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nechtěl si znepřátelit katolické španělské Habsburky, ale musel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vycházet i s českou protestantskou šlechtou</a:t>
            </a:r>
            <a:endParaRPr lang="cs-CZ" sz="2500" dirty="0"/>
          </a:p>
          <a:p>
            <a:pPr>
              <a:buFontTx/>
              <a:buChar char="-"/>
            </a:pPr>
            <a:r>
              <a:rPr lang="cs-CZ" sz="2500" dirty="0" smtClean="0"/>
              <a:t>odsouhlasil svobodu vyznání jen ústně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(dokument Česká konfese - malé vítězství,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svobodu vyznání pak podepsal jeho syn)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      </a:t>
            </a:r>
            <a:r>
              <a:rPr lang="cs-CZ" sz="2500" i="1" dirty="0" smtClean="0"/>
              <a:t>Znak Maxmiliána II.</a:t>
            </a:r>
          </a:p>
          <a:p>
            <a:pPr marL="0" indent="0">
              <a:buNone/>
            </a:pPr>
            <a:endParaRPr lang="cs-CZ" sz="2500" dirty="0" smtClean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8172400" y="1844824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198" y="2630692"/>
            <a:ext cx="2597274" cy="3833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444968"/>
            <a:ext cx="2381250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44195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nástup Habsburků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>
            <a:gsLst>
              <a:gs pos="0">
                <a:srgbClr val="FFEFD1">
                  <a:lumMod val="80000"/>
                  <a:lumOff val="20000"/>
                  <a:alpha val="70000"/>
                </a:srgbClr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dirty="0"/>
              <a:t>Syn Maxmiliána II. – </a:t>
            </a:r>
            <a:r>
              <a:rPr lang="cs-CZ" sz="2500" b="1" dirty="0">
                <a:hlinkClick r:id="rId2"/>
              </a:rPr>
              <a:t>Rudolf II. </a:t>
            </a:r>
            <a:r>
              <a:rPr lang="cs-CZ" sz="2500" dirty="0"/>
              <a:t>(1576 – </a:t>
            </a:r>
            <a:r>
              <a:rPr lang="cs-CZ" sz="2500" dirty="0" smtClean="0"/>
              <a:t>1611)</a:t>
            </a:r>
          </a:p>
          <a:p>
            <a:pPr marL="0" indent="0">
              <a:buNone/>
            </a:pPr>
            <a:r>
              <a:rPr lang="cs-CZ" sz="2500" dirty="0" smtClean="0"/>
              <a:t>-    přestěhoval svůj dvůr do Prahy - opět evropským velkoměstem</a:t>
            </a:r>
          </a:p>
          <a:p>
            <a:pPr marL="0" indent="0">
              <a:buNone/>
            </a:pPr>
            <a:r>
              <a:rPr lang="cs-CZ" sz="2500" dirty="0" smtClean="0"/>
              <a:t>-    podepsal listinu o svobodě vyznání (Majestát)</a:t>
            </a:r>
          </a:p>
          <a:p>
            <a:pPr marL="0" indent="0">
              <a:buNone/>
            </a:pPr>
            <a:r>
              <a:rPr lang="cs-CZ" sz="2500" dirty="0" smtClean="0"/>
              <a:t>-    složitá </a:t>
            </a:r>
            <a:r>
              <a:rPr lang="cs-CZ" sz="2500" dirty="0"/>
              <a:t>osobnost (měl duševní nemoc</a:t>
            </a:r>
            <a:r>
              <a:rPr lang="cs-CZ" sz="2500" dirty="0" smtClean="0"/>
              <a:t>)</a:t>
            </a:r>
          </a:p>
          <a:p>
            <a:pPr>
              <a:buFontTx/>
              <a:buChar char="-"/>
            </a:pPr>
            <a:r>
              <a:rPr lang="cs-CZ" sz="2500" dirty="0" smtClean="0"/>
              <a:t>postupně </a:t>
            </a:r>
            <a:r>
              <a:rPr lang="cs-CZ" sz="2500" dirty="0"/>
              <a:t>se přestal zajímat o politiku a věnoval se svým </a:t>
            </a:r>
            <a:r>
              <a:rPr lang="cs-CZ" sz="2500" dirty="0" smtClean="0"/>
              <a:t>zálibám</a:t>
            </a:r>
          </a:p>
          <a:p>
            <a:pPr>
              <a:buFontTx/>
              <a:buChar char="-"/>
            </a:pPr>
            <a:r>
              <a:rPr lang="cs-CZ" sz="2500" dirty="0" smtClean="0"/>
              <a:t>v té době problémem nejednotnost  náboženství a útoky Turků</a:t>
            </a:r>
          </a:p>
          <a:p>
            <a:pPr marL="0" indent="0">
              <a:buNone/>
            </a:pPr>
            <a:r>
              <a:rPr lang="cs-CZ" sz="2500" dirty="0" smtClean="0"/>
              <a:t>               vládu však král přenechal úředníkům a oblíbencům</a:t>
            </a:r>
          </a:p>
          <a:p>
            <a:pPr>
              <a:buFontTx/>
              <a:buChar char="-"/>
            </a:pPr>
            <a:r>
              <a:rPr lang="cs-CZ" sz="2500" dirty="0" smtClean="0"/>
              <a:t>slabosti krále využil jeho bratr Matyáš       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ten ho připravil postupně o korunu v Uhrách i v Čechách</a:t>
            </a:r>
          </a:p>
          <a:p>
            <a:pPr marL="0" indent="0">
              <a:buNone/>
            </a:pPr>
            <a:r>
              <a:rPr lang="cs-CZ" sz="2500" i="1" dirty="0" smtClean="0"/>
              <a:t>Rudolfovy záliby – vášnivý sběratel umění (vytvořil velkou sbírku)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                         – podporoval umělce (pobývali v Praze)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                         – podporoval též tehdejší vědu (alchymie, 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                             astrologie -  tehdy spojena s astronomií) 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11560" y="3861048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508104" y="4293096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49396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nástup Habsburků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>
            <a:gsLst>
              <a:gs pos="0">
                <a:srgbClr val="FFEFD1">
                  <a:lumMod val="80000"/>
                  <a:lumOff val="20000"/>
                  <a:alpha val="70000"/>
                </a:srgbClr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    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    </a:t>
            </a:r>
            <a:r>
              <a:rPr lang="cs-CZ" sz="2500" i="1" dirty="0" smtClean="0"/>
              <a:t>Rudolf II. na dobovém portrétu                     </a:t>
            </a:r>
            <a:r>
              <a:rPr lang="cs-CZ" sz="2300" i="1" dirty="0" smtClean="0"/>
              <a:t>Rudolf II. zpodobněný jako</a:t>
            </a:r>
          </a:p>
          <a:p>
            <a:pPr marL="0" indent="0">
              <a:buNone/>
            </a:pPr>
            <a:r>
              <a:rPr lang="cs-CZ" sz="2300" i="1" dirty="0" smtClean="0"/>
              <a:t>      (autorem je Hans von </a:t>
            </a:r>
            <a:r>
              <a:rPr lang="cs-CZ" sz="2300" i="1" dirty="0" err="1" smtClean="0"/>
              <a:t>Haachen</a:t>
            </a:r>
            <a:r>
              <a:rPr lang="cs-CZ" sz="2300" i="1" dirty="0" smtClean="0"/>
              <a:t>)                             </a:t>
            </a:r>
            <a:r>
              <a:rPr lang="cs-CZ" sz="2300" i="1" dirty="0" err="1" smtClean="0"/>
              <a:t>Vertumnus</a:t>
            </a:r>
            <a:r>
              <a:rPr lang="cs-CZ" sz="2300" i="1" dirty="0"/>
              <a:t>, </a:t>
            </a:r>
            <a:r>
              <a:rPr lang="cs-CZ" sz="2300" i="1" dirty="0" smtClean="0"/>
              <a:t>římský </a:t>
            </a:r>
            <a:r>
              <a:rPr lang="cs-CZ" sz="2300" i="1" dirty="0"/>
              <a:t>bůh </a:t>
            </a:r>
            <a:endParaRPr lang="cs-CZ" sz="2300" i="1" dirty="0" smtClean="0"/>
          </a:p>
          <a:p>
            <a:pPr marL="0" indent="0">
              <a:buNone/>
            </a:pPr>
            <a:r>
              <a:rPr lang="cs-CZ" sz="2300" i="1" dirty="0"/>
              <a:t> </a:t>
            </a:r>
            <a:r>
              <a:rPr lang="cs-CZ" sz="2300" i="1" dirty="0" smtClean="0"/>
              <a:t>                                                                                                  ročních období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68759"/>
            <a:ext cx="3149076" cy="399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1597" y="1287641"/>
            <a:ext cx="3208912" cy="399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8189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nástup Habsburků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>
            <a:gsLst>
              <a:gs pos="0">
                <a:srgbClr val="FFEFD1">
                  <a:lumMod val="80000"/>
                  <a:lumOff val="20000"/>
                  <a:alpha val="70000"/>
                </a:srgbClr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>
                <a:hlinkClick r:id="rId2"/>
              </a:rPr>
              <a:t>Matyáš II. </a:t>
            </a:r>
            <a:r>
              <a:rPr lang="cs-CZ" sz="2500" dirty="0" smtClean="0"/>
              <a:t>(1611 – 1619)</a:t>
            </a:r>
          </a:p>
          <a:p>
            <a:pPr>
              <a:buFontTx/>
              <a:buChar char="-"/>
            </a:pPr>
            <a:r>
              <a:rPr lang="cs-CZ" sz="2500" dirty="0" smtClean="0"/>
              <a:t>přestěhoval dvůr do Vídně   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Praha přestala být hlavním městem    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(byl proto nenáviděným králem)</a:t>
            </a:r>
          </a:p>
          <a:p>
            <a:pPr>
              <a:buFontTx/>
              <a:buChar char="-"/>
            </a:pPr>
            <a:r>
              <a:rPr lang="cs-CZ" sz="2500" dirty="0" smtClean="0"/>
              <a:t>podporoval katolíky    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(zrušil Rudolfův Majestát)</a:t>
            </a:r>
          </a:p>
          <a:p>
            <a:pPr>
              <a:buFontTx/>
              <a:buChar char="-"/>
            </a:pPr>
            <a:r>
              <a:rPr lang="cs-CZ" sz="2500" dirty="0" smtClean="0"/>
              <a:t>v roce 1618 –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povstání české šlechty proti králi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                         </a:t>
            </a:r>
            <a:r>
              <a:rPr lang="cs-CZ" sz="2500" i="1" dirty="0" smtClean="0"/>
              <a:t>Matyáš II. jako král český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995936" y="1844824"/>
            <a:ext cx="72008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3952" y="1196752"/>
            <a:ext cx="2844472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49396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nástup Habsburků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>
            <a:gsLst>
              <a:gs pos="0">
                <a:srgbClr val="FFEFD1">
                  <a:lumMod val="80000"/>
                  <a:lumOff val="20000"/>
                  <a:alpha val="70000"/>
                </a:srgbClr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Jaký rod nastoupil po Jagelloncích na český trůn?</a:t>
            </a:r>
          </a:p>
          <a:p>
            <a:pPr marL="0" indent="0">
              <a:buNone/>
            </a:pPr>
            <a:r>
              <a:rPr lang="cs-CZ" sz="2500" dirty="0" smtClean="0"/>
              <a:t>Proč byl za krále vybrán právě Ferdinand I. Habsburský?</a:t>
            </a:r>
          </a:p>
          <a:p>
            <a:pPr marL="0" indent="0">
              <a:buNone/>
            </a:pPr>
            <a:r>
              <a:rPr lang="cs-CZ" sz="2500" dirty="0" smtClean="0"/>
              <a:t>Proč byl Ferdinand neoblíbený?</a:t>
            </a:r>
          </a:p>
          <a:p>
            <a:pPr marL="0" indent="0">
              <a:buNone/>
            </a:pPr>
            <a:r>
              <a:rPr lang="cs-CZ" sz="2500" dirty="0" smtClean="0"/>
              <a:t>Jak vládl Ferdinandův syn Maxmilián II.?</a:t>
            </a:r>
          </a:p>
          <a:p>
            <a:pPr marL="0" indent="0">
              <a:buNone/>
            </a:pPr>
            <a:r>
              <a:rPr lang="cs-CZ" sz="2500" dirty="0" smtClean="0"/>
              <a:t>Proč Maxmilián II. odsouhlasil svobodu vyznání protestantům jen ústně?</a:t>
            </a:r>
          </a:p>
          <a:p>
            <a:pPr marL="0" indent="0">
              <a:buNone/>
            </a:pPr>
            <a:r>
              <a:rPr lang="cs-CZ" sz="2500" dirty="0" smtClean="0"/>
              <a:t>Jak vládl Maxmiliánův syn Rudolf II.?</a:t>
            </a:r>
          </a:p>
          <a:p>
            <a:pPr marL="0" indent="0">
              <a:buNone/>
            </a:pPr>
            <a:r>
              <a:rPr lang="cs-CZ" sz="2500" dirty="0" smtClean="0"/>
              <a:t>Jaký byl Rudolfův přínos v oblasti kultury, umění a vědy?</a:t>
            </a:r>
            <a:br>
              <a:rPr lang="cs-CZ" sz="2500" dirty="0" smtClean="0"/>
            </a:br>
            <a:r>
              <a:rPr lang="cs-CZ" sz="2500" dirty="0" smtClean="0"/>
              <a:t>S čím byla šlechta za vlády Rudolfa II. a Matyáše nespokojena?</a:t>
            </a:r>
            <a:br>
              <a:rPr lang="cs-CZ" sz="2500" dirty="0" smtClean="0"/>
            </a:br>
            <a:r>
              <a:rPr lang="cs-CZ" sz="2500" dirty="0" smtClean="0"/>
              <a:t>Proč se nedokázali čeští protestantští šlechtici prosadit ve vládě?</a:t>
            </a:r>
          </a:p>
        </p:txBody>
      </p:sp>
    </p:spTree>
    <p:extLst>
      <p:ext uri="{BB962C8B-B14F-4D97-AF65-F5344CB8AC3E}">
        <p14:creationId xmlns:p14="http://schemas.microsoft.com/office/powerpoint/2010/main" val="33284076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r>
              <a:rPr lang="cs-CZ" sz="2300" smtClean="0"/>
              <a:t/>
            </a:r>
            <a:br>
              <a:rPr lang="cs-CZ" sz="2300" smtClean="0"/>
            </a:br>
            <a:r>
              <a:rPr lang="cs-CZ" sz="2300" smtClean="0"/>
              <a:t>10. </a:t>
            </a:r>
            <a:r>
              <a:rPr lang="cs-CZ" sz="2300" dirty="0" smtClean="0"/>
              <a:t>března 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Popis příchodu Habsburků na český trůn (Ferdinand I.) a seznámení s vládou jeho nástupců (Maxmilián II, Rudolf II.)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problematikou nejednotnosti náboženství v českých zemích</a:t>
            </a:r>
            <a:r>
              <a:rPr lang="cs-CZ" sz="2300" dirty="0"/>
              <a:t> </a:t>
            </a:r>
            <a:r>
              <a:rPr lang="cs-CZ" sz="2300" dirty="0" smtClean="0"/>
              <a:t>(katolíci proti protestantům)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7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 smtClean="0"/>
              <a:t>Mikulenková, Linda, Mgr. Lidé a čas: Člověk a jeho svět. Učebnice pro 4.a 5. ročník základní školy. </a:t>
            </a:r>
            <a:r>
              <a:rPr lang="cs-CZ" sz="2300" dirty="0" err="1" smtClean="0"/>
              <a:t>Prodos</a:t>
            </a:r>
            <a:r>
              <a:rPr lang="cs-CZ" sz="2300" dirty="0" smtClean="0"/>
              <a:t> spol. s. r. o., pedagogické nakladatelství. Kollárovo nám. 7, 722 00 Olomouc, 2010. Modrá řada učebnic. ISBN 978-80-7230-225-3</a:t>
            </a:r>
          </a:p>
          <a:p>
            <a:pPr marL="0" indent="0">
              <a:buNone/>
            </a:pPr>
            <a:endParaRPr lang="cs-CZ" sz="2300" dirty="0" smtClean="0"/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2"/>
              </a:rPr>
              <a:t>upload.wikimedia.org/wikipedia/commons/thumb/a/a9/Maximilian_II_HRR_MATEO.jpg/250px-Maximilian_II_HRR_MATEO.jpg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3"/>
              </a:rPr>
              <a:t>upload.wikimedia.org/wikipedia/commons/thumb/9/93/Wappen_r%C3%B6m.kaiser.JPG/250px-Wappen_r%C3%B6m.kaiser.JPG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4"/>
              </a:rPr>
              <a:t>upload.wikimedia.org/wikipedia/commons/thumb/0/0f/Hans_von_Aachen_003.jpg/200px-Hans_von_Aachen_003.jpg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5"/>
              </a:rPr>
              <a:t>upload.wikimedia.org/wikipedia/commons/thumb/d/d2/Arcimboldovertemnus.jpeg/170px-Arcimboldovertemnus.jpeg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6"/>
              </a:rPr>
              <a:t>upload.wikimedia.org/wikipedia/commons/thumb/f/f1/Mathias.jpg/170px-Mathias.jpg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177764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663</Words>
  <Application>Microsoft Office PowerPoint</Application>
  <PresentationFormat>Předvádění na obrazovce (4:3)</PresentationFormat>
  <Paragraphs>144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   Novověk – nástup Habsburků na                           český trůn</vt:lpstr>
      <vt:lpstr>Prezentace aplikace PowerPoint</vt:lpstr>
      <vt:lpstr>Novověk – nástup Habsburků</vt:lpstr>
      <vt:lpstr>Novověk – nástup Habsburků</vt:lpstr>
      <vt:lpstr>Novověk – nástup Habsburků</vt:lpstr>
      <vt:lpstr>Novověk – nástup Habsburků</vt:lpstr>
      <vt:lpstr>Novověk – nástup Habsburků</vt:lpstr>
      <vt:lpstr>Novověk – nástup Habsburků</vt:lpstr>
      <vt:lpstr>Mgr. Renáta Jehličková 10. března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Novověk – nástup Habsburků na                           český trůn</dc:title>
  <dc:creator>Renata Jehličková</dc:creator>
  <cp:lastModifiedBy>Jehličková Renáta</cp:lastModifiedBy>
  <cp:revision>46</cp:revision>
  <dcterms:created xsi:type="dcterms:W3CDTF">2012-03-17T12:39:18Z</dcterms:created>
  <dcterms:modified xsi:type="dcterms:W3CDTF">2012-06-29T07:58:46Z</dcterms:modified>
</cp:coreProperties>
</file>