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0" r:id="rId6"/>
    <p:sldId id="261" r:id="rId7"/>
    <p:sldId id="265" r:id="rId8"/>
    <p:sldId id="266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655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44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846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68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572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26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393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098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18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72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886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63DCB-1643-4625-B6FD-24EA8D71C1D7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79CBF-BAA7-4C6A-B640-49DA308F4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716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apoleon_Bonaparte" TargetMode="External"/><Relationship Id="rId2" Type="http://schemas.openxmlformats.org/officeDocument/2006/relationships/hyperlink" Target="http://cs.wikipedia.org/wiki/Francouzsk%C3%A1_revolu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rel_Havl%C3%AD%C4%8Dek_Borovsk%C3%BD" TargetMode="External"/><Relationship Id="rId5" Type="http://schemas.openxmlformats.org/officeDocument/2006/relationships/hyperlink" Target="http://cs.wikipedia.org/wiki/Metternich" TargetMode="External"/><Relationship Id="rId4" Type="http://schemas.openxmlformats.org/officeDocument/2006/relationships/hyperlink" Target="http://cs.wikipedia.org/wiki/Cenzur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evoluce_1848-1849_v_Rakousk%C3%A9m_c%C3%ADsa%C5%99stv%C3%A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3%AD_muzeum" TargetMode="External"/><Relationship Id="rId2" Type="http://schemas.openxmlformats.org/officeDocument/2006/relationships/hyperlink" Target="http://cs.wikipedia.org/wiki/%C4%8Cesk%C3%A9_n%C3%A1rodn%C3%AD_obrozen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Rudolfinum" TargetMode="External"/><Relationship Id="rId4" Type="http://schemas.openxmlformats.org/officeDocument/2006/relationships/hyperlink" Target="http://cs.wikipedia.org/wiki/N%C3%A1rodn%C3%AD_divadl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b/Pametni_deska_Karla_Havlicka_Borovskeho_v_rodne_obci.jpg/170px-Pametni_deska_Karla_Havlicka_Borovskeho_v_rodne_obci.jpg" TargetMode="External"/><Relationship Id="rId7" Type="http://schemas.openxmlformats.org/officeDocument/2006/relationships/hyperlink" Target="http://upload.wikimedia.org/wikipedia/commons/thumb/d/d6/Rudolfinum_Prague.jpg/220px-Rudolfinum_Prague.jpg" TargetMode="External"/><Relationship Id="rId2" Type="http://schemas.openxmlformats.org/officeDocument/2006/relationships/hyperlink" Target="http://upload.wikimedia.org/wikipedia/commons/thumb/d/de/Jan_Vil%C3%ADmek_-_Karel_Havl%C3%AD%C4%8Dek_Borovsk%C3%BD.jpg/250px-Jan_Vil%C3%ADmek_-_Karel_Havl%C3%AD%C4%8Dek_Borovsk%C3%B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c/Narodni_divadlo_Praha_1881.jpg/220px-Narodni_divadlo_Praha_1881.jpg" TargetMode="External"/><Relationship Id="rId5" Type="http://schemas.openxmlformats.org/officeDocument/2006/relationships/hyperlink" Target="http://upload.wikimedia.org/wikipedia/commons/thumb/8/84/N%C3%A1rodn%C3%AD_muzeum_(National_Museum).jpg/220px-N%C3%A1rodn%C3%AD_muzeum_(National_Museum).jpg" TargetMode="External"/><Relationship Id="rId4" Type="http://schemas.openxmlformats.org/officeDocument/2006/relationships/hyperlink" Target="http://upload.wikimedia.org/wikipedia/commons/thumb/f/fa/Prag_Museum_1900.jpg/220px-Prag_Museum_19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      Novověk – devatenácté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988840"/>
            <a:ext cx="784887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VY_32_INOVACE_10_A_15_NOVOVĚK-DEVATENÁCTÉ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STOLETÍ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2282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697893"/>
              </p:ext>
            </p:extLst>
          </p:nvPr>
        </p:nvGraphicFramePr>
        <p:xfrm>
          <a:off x="1187624" y="1412776"/>
          <a:ext cx="6834212" cy="4405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14.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49350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Novověk – devatenácté století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Velká francouzská revoluce, Napoleon Bonaparte, cenzura, kníže Metternich, 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K. H. Borovský, revoluce 1848, Říšský sněm, národní obrození, Josef Jungmann, Národní muzeum, Národní divadlo, Rudolfinum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816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devatenácté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Na konci 18. století (1789) – </a:t>
            </a:r>
            <a:r>
              <a:rPr lang="cs-CZ" sz="2500" b="1" dirty="0" smtClean="0">
                <a:hlinkClick r:id="rId2"/>
              </a:rPr>
              <a:t>Velká francouzská revoluce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(svržen král, zrušena církev, vyhlášena republika)</a:t>
            </a:r>
          </a:p>
          <a:p>
            <a:pPr marL="0" indent="0">
              <a:buNone/>
            </a:pPr>
            <a:r>
              <a:rPr lang="cs-CZ" sz="2500" dirty="0" smtClean="0"/>
              <a:t>Následovala – </a:t>
            </a:r>
            <a:r>
              <a:rPr lang="cs-CZ" sz="2500" b="1" dirty="0" smtClean="0"/>
              <a:t>kontrarevoluce </a:t>
            </a:r>
            <a:r>
              <a:rPr lang="cs-CZ" sz="2500" dirty="0" smtClean="0"/>
              <a:t>(země ve zmatku)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k moci se dostal </a:t>
            </a:r>
            <a:r>
              <a:rPr lang="cs-CZ" sz="2500" dirty="0" smtClean="0">
                <a:hlinkClick r:id="rId3"/>
              </a:rPr>
              <a:t>Napoleon Bonaparte </a:t>
            </a:r>
            <a:r>
              <a:rPr lang="cs-CZ" sz="2500" dirty="0" smtClean="0"/>
              <a:t>– začal válčit s Evropou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(v roce 1805 – válka i s Rakouskem) a zrušil Římskou říši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- František I. se poté prohlásil za císaře a Rakousko za císařství)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b="1" dirty="0" smtClean="0"/>
              <a:t>Na začátku 19. století – v Rakousku obavy před revolucí:</a:t>
            </a:r>
          </a:p>
          <a:p>
            <a:pPr>
              <a:buFontTx/>
              <a:buChar char="-"/>
            </a:pPr>
            <a:r>
              <a:rPr lang="cs-CZ" sz="2500" dirty="0" smtClean="0"/>
              <a:t>zpřísněna </a:t>
            </a:r>
            <a:r>
              <a:rPr lang="cs-CZ" sz="2500" dirty="0" smtClean="0">
                <a:hlinkClick r:id="rId4"/>
              </a:rPr>
              <a:t>cenzura</a:t>
            </a:r>
            <a:r>
              <a:rPr lang="cs-CZ" sz="2500" dirty="0" smtClean="0"/>
              <a:t> (kníže </a:t>
            </a:r>
            <a:r>
              <a:rPr lang="cs-CZ" sz="2500" dirty="0" smtClean="0">
                <a:hlinkClick r:id="rId5"/>
              </a:rPr>
              <a:t>Metternich</a:t>
            </a:r>
            <a:r>
              <a:rPr lang="cs-CZ" sz="2500" dirty="0" smtClean="0"/>
              <a:t> – tvrdý politik)</a:t>
            </a:r>
          </a:p>
          <a:p>
            <a:pPr>
              <a:buFontTx/>
              <a:buChar char="-"/>
            </a:pPr>
            <a:r>
              <a:rPr lang="cs-CZ" sz="2500" dirty="0" smtClean="0"/>
              <a:t>policie vybudovala síť špehů a kontrolovala lidem i poštu</a:t>
            </a:r>
          </a:p>
          <a:p>
            <a:pPr>
              <a:buFontTx/>
              <a:buChar char="-"/>
            </a:pPr>
            <a:r>
              <a:rPr lang="cs-CZ" sz="2500" dirty="0" smtClean="0"/>
              <a:t>zákaz zakládání spolků a sdružení</a:t>
            </a:r>
          </a:p>
          <a:p>
            <a:pPr>
              <a:buFontTx/>
              <a:buChar char="-"/>
            </a:pPr>
            <a:r>
              <a:rPr lang="cs-CZ" sz="2500" dirty="0" smtClean="0"/>
              <a:t>policie časem již nezvládala rozsáhlou kontrolu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novináři ostře odsuzovali poměry (</a:t>
            </a:r>
            <a:r>
              <a:rPr lang="cs-CZ" sz="2500" dirty="0" smtClean="0">
                <a:hlinkClick r:id="rId6"/>
              </a:rPr>
              <a:t>Karel Havlíček Borovský</a:t>
            </a:r>
            <a:r>
              <a:rPr lang="cs-CZ" sz="2500" dirty="0" smtClean="0"/>
              <a:t>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516216" y="2204864"/>
            <a:ext cx="93610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660232" y="5949280"/>
            <a:ext cx="136815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9349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devatenácté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                        </a:t>
            </a:r>
            <a:r>
              <a:rPr lang="cs-CZ" sz="2500" i="1" dirty="0" smtClean="0"/>
              <a:t>Pamětní deska KHB </a:t>
            </a:r>
            <a:endParaRPr lang="cs-CZ" sz="2500" i="1" dirty="0"/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                           (rodný dům v Borové)</a:t>
            </a:r>
          </a:p>
          <a:p>
            <a:pPr marL="0" indent="0">
              <a:buNone/>
            </a:pPr>
            <a:endParaRPr lang="cs-CZ" sz="2500" i="1" dirty="0" smtClean="0"/>
          </a:p>
          <a:p>
            <a:pPr marL="0" indent="0">
              <a:buNone/>
            </a:pPr>
            <a:r>
              <a:rPr lang="cs-CZ" sz="2500" i="1" dirty="0" smtClean="0"/>
              <a:t>        Karel Havlíček Borovský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79766"/>
            <a:ext cx="3744416" cy="4841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499" y="1223309"/>
            <a:ext cx="3503342" cy="3573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8449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devatenácté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 Rakousku – všeobecná nespokojenost:</a:t>
            </a:r>
          </a:p>
          <a:p>
            <a:pPr>
              <a:buFontTx/>
              <a:buChar char="-"/>
            </a:pPr>
            <a:r>
              <a:rPr lang="cs-CZ" sz="2500" dirty="0" smtClean="0"/>
              <a:t>rostla nezaměstnanost (díky zaváděním strojů do výroby)</a:t>
            </a:r>
          </a:p>
          <a:p>
            <a:pPr>
              <a:buFontTx/>
              <a:buChar char="-"/>
            </a:pPr>
            <a:r>
              <a:rPr lang="cs-CZ" sz="2500" dirty="0" smtClean="0"/>
              <a:t>několik let neúrody v zemědělství</a:t>
            </a:r>
          </a:p>
          <a:p>
            <a:pPr>
              <a:buFontTx/>
              <a:buChar char="-"/>
            </a:pPr>
            <a:r>
              <a:rPr lang="cs-CZ" sz="2500" dirty="0" smtClean="0"/>
              <a:t>zvyšování daní (mnoho lidí v bídě)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obavy z povstání                   utužení kontroly a cenzury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přesto na jaře roku 1848 – </a:t>
            </a:r>
            <a:r>
              <a:rPr lang="cs-CZ" sz="2500" b="1" dirty="0" smtClean="0">
                <a:hlinkClick r:id="rId2"/>
              </a:rPr>
              <a:t>revoluce v Rakousku-Uhersku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v dnešní Bratislavě vyhlásil uherský sněm samostatnost Uher</a:t>
            </a:r>
          </a:p>
          <a:p>
            <a:pPr>
              <a:buFontTx/>
              <a:buChar char="-"/>
            </a:pPr>
            <a:r>
              <a:rPr lang="cs-CZ" sz="2500" dirty="0" smtClean="0"/>
              <a:t>svolán Říšský sněm do Kroměříže (brzy opět zrušen)</a:t>
            </a:r>
          </a:p>
          <a:p>
            <a:pPr>
              <a:buFontTx/>
              <a:buChar char="-"/>
            </a:pPr>
            <a:r>
              <a:rPr lang="cs-CZ" sz="2500" dirty="0" smtClean="0"/>
              <a:t>v Čechách petice za správní spojení zemí Koruny, svobodu tisku, shromažďování, náboženského vyznání a zrovnoprávnění češtiny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císař všechny požadavky uznal, ale na podzim vše opět zrušil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(přetrvalo pouze úplné zrušení roboty)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11560" y="3212976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635896" y="3212976"/>
            <a:ext cx="108012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11560" y="3645024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611560" y="5877272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84493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devatenácté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Od začátku 19. století – v Čechách tzv. </a:t>
            </a:r>
            <a:r>
              <a:rPr lang="cs-CZ" sz="2500" b="1" dirty="0" smtClean="0">
                <a:hlinkClick r:id="rId2"/>
              </a:rPr>
              <a:t>české národní obrození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(snaha o rozvoj české řeči, české kultury a vlastenectví)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Čech je ten, kdo mluví česky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(jazyk se stal hlavním rozlišovacím znakem národností)</a:t>
            </a:r>
          </a:p>
          <a:p>
            <a:pPr marL="0" indent="0">
              <a:buNone/>
            </a:pPr>
            <a:r>
              <a:rPr lang="cs-CZ" sz="2500" dirty="0" smtClean="0"/>
              <a:t>              Čeština však v té době používána jen chudými lidmi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b="1" dirty="0" smtClean="0"/>
              <a:t>Snaha vědců o rozvoj češství:</a:t>
            </a:r>
          </a:p>
          <a:p>
            <a:pPr>
              <a:buFontTx/>
              <a:buChar char="-"/>
            </a:pPr>
            <a:r>
              <a:rPr lang="cs-CZ" sz="2500" dirty="0" smtClean="0"/>
              <a:t>Česko-německý slovník (Josef Jungmann)             snaha dokázat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</a:t>
            </a: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  bohatost češtiny</a:t>
            </a:r>
          </a:p>
          <a:p>
            <a:pPr>
              <a:buFontTx/>
              <a:buChar char="-"/>
            </a:pPr>
            <a:r>
              <a:rPr lang="cs-CZ" sz="2500" dirty="0" smtClean="0"/>
              <a:t>kultura se stala součástí politického boje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(v roce 1818 založeno </a:t>
            </a:r>
            <a:r>
              <a:rPr lang="cs-CZ" sz="2500" dirty="0" smtClean="0">
                <a:hlinkClick r:id="rId3"/>
              </a:rPr>
              <a:t>Národní muzeum</a:t>
            </a:r>
            <a:r>
              <a:rPr lang="cs-CZ" sz="2500" dirty="0" smtClean="0"/>
              <a:t>, vznikaly čtenářské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kroužky a další vlastenecké spolky, v r. 1881 dokončeno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</a:t>
            </a:r>
            <a:r>
              <a:rPr lang="cs-CZ" sz="2500" dirty="0" smtClean="0">
                <a:hlinkClick r:id="rId4"/>
              </a:rPr>
              <a:t>Národní divadlo </a:t>
            </a:r>
            <a:r>
              <a:rPr lang="cs-CZ" sz="2500" dirty="0" smtClean="0"/>
              <a:t>– ze sbírky českých lidí, v r. 1885 i </a:t>
            </a:r>
            <a:r>
              <a:rPr lang="cs-CZ" sz="2500" dirty="0" smtClean="0">
                <a:hlinkClick r:id="rId5"/>
              </a:rPr>
              <a:t>Rudolfinum</a:t>
            </a:r>
            <a:r>
              <a:rPr lang="cs-CZ" sz="2500" dirty="0" smtClean="0"/>
              <a:t>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1520" y="2174166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51520" y="3005983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940152" y="4275449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84493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devatenácté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Budova NM kolem roku 1900                    Dřevořezba ND z roku 1881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</a:t>
            </a:r>
          </a:p>
          <a:p>
            <a:pPr marL="0" indent="0">
              <a:buNone/>
            </a:pPr>
            <a:r>
              <a:rPr lang="cs-CZ" sz="2500" dirty="0" smtClean="0"/>
              <a:t>     </a:t>
            </a:r>
            <a:r>
              <a:rPr lang="cs-CZ" sz="2500" i="1" dirty="0" smtClean="0"/>
              <a:t>Národní muzeum dnes                                       Rudolfinum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3"/>
            <a:ext cx="3456384" cy="2016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96753"/>
            <a:ext cx="3506581" cy="2016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18300"/>
            <a:ext cx="3506581" cy="217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08" y="3918300"/>
            <a:ext cx="3456384" cy="2174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072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devatenácté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Co patřilo mezi hlavní příčiny nespokojenosti obyvatel v 19. století?</a:t>
            </a:r>
          </a:p>
          <a:p>
            <a:pPr marL="0" indent="0">
              <a:buNone/>
            </a:pPr>
            <a:r>
              <a:rPr lang="cs-CZ" sz="2500" dirty="0" smtClean="0"/>
              <a:t>Proč se úřady obávaly povstání? Co proti tomu dělaly?</a:t>
            </a:r>
          </a:p>
          <a:p>
            <a:pPr marL="0" indent="0">
              <a:buNone/>
            </a:pPr>
            <a:r>
              <a:rPr lang="cs-CZ" sz="2500" dirty="0" smtClean="0"/>
              <a:t>Kdo byl Karel Havlíček Borovský a čím se proslavil?</a:t>
            </a:r>
          </a:p>
          <a:p>
            <a:pPr marL="0" indent="0">
              <a:buNone/>
            </a:pPr>
            <a:r>
              <a:rPr lang="cs-CZ" sz="2500" dirty="0" smtClean="0"/>
              <a:t>Kdy nakonec k povstání v Rakousku-Uhersku došlo?</a:t>
            </a:r>
          </a:p>
          <a:p>
            <a:pPr marL="0" indent="0">
              <a:buNone/>
            </a:pPr>
            <a:r>
              <a:rPr lang="cs-CZ" sz="2500" dirty="0" smtClean="0"/>
              <a:t>Co revoluce Čechům přinesla?</a:t>
            </a:r>
          </a:p>
          <a:p>
            <a:pPr marL="0" indent="0">
              <a:buNone/>
            </a:pPr>
            <a:r>
              <a:rPr lang="cs-CZ" sz="2500" dirty="0" smtClean="0"/>
              <a:t>Co to bylo české národní obrození a proč vůbec vzniklo? </a:t>
            </a:r>
          </a:p>
          <a:p>
            <a:pPr marL="0" indent="0">
              <a:buNone/>
            </a:pPr>
            <a:r>
              <a:rPr lang="cs-CZ" sz="2500" dirty="0" smtClean="0"/>
              <a:t>Jaké dílo napsal Josef Jungmann a co tím chtěl dokázat?</a:t>
            </a:r>
          </a:p>
          <a:p>
            <a:pPr marL="0" indent="0">
              <a:buNone/>
            </a:pPr>
            <a:r>
              <a:rPr lang="cs-CZ" sz="2500" dirty="0" smtClean="0"/>
              <a:t>Jak probíhal rozvoj vědy a kultury v Čechách od počátku 19. století?</a:t>
            </a:r>
          </a:p>
          <a:p>
            <a:pPr marL="0" indent="0">
              <a:buNone/>
            </a:pPr>
            <a:r>
              <a:rPr lang="cs-CZ" sz="2500" dirty="0" smtClean="0"/>
              <a:t>Jaké významné stavby byly v té době v </a:t>
            </a:r>
            <a:r>
              <a:rPr lang="cs-CZ" sz="2500" smtClean="0"/>
              <a:t>Praze postaveny?                                     </a:t>
            </a:r>
            <a:endParaRPr lang="cs-CZ" sz="2500" i="1" dirty="0" smtClean="0"/>
          </a:p>
        </p:txBody>
      </p:sp>
    </p:spTree>
    <p:extLst>
      <p:ext uri="{BB962C8B-B14F-4D97-AF65-F5344CB8AC3E}">
        <p14:creationId xmlns:p14="http://schemas.microsoft.com/office/powerpoint/2010/main" val="12490132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14.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  <a:endParaRPr lang="cs-CZ" sz="2300" dirty="0" smtClean="0"/>
          </a:p>
          <a:p>
            <a:pPr>
              <a:buFontTx/>
              <a:buChar char="-"/>
            </a:pPr>
            <a:r>
              <a:rPr lang="cs-CZ" sz="2300" dirty="0" smtClean="0"/>
              <a:t>Popis situace na přelomu 18.a 19. století (Velká francouzská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revoluce a revoluce v Rakousku-Uhersku v roce 1848)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důvody a průběhem národního obrození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(Karel Havlíček Borovský, Josef Jungmann)</a:t>
            </a:r>
          </a:p>
          <a:p>
            <a:pPr>
              <a:buFontTx/>
              <a:buChar char="-"/>
            </a:pPr>
            <a:r>
              <a:rPr lang="cs-CZ" sz="2300" dirty="0" smtClean="0"/>
              <a:t>Popis rozvoje české vědy a kultury (Národní muzeum, Národní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divadlo, Rudolfinum)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14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http://upload.wikimedia.org/wikipedia/commons/thumb/d/de/Jan_Vil%C3%ADmek_-_Karel_Havl%C3%AD%C4%8Dek_Borovsk%C3%BD.jpg/250px-Jan_Vil%C3%ADmek_-_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Karel_Havl%C3%AD%C4%8Dek_Borovsk%C3%BD.jpg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upload.wikimedia.org/wikipedia/commons/thumb/2/2b/Pametni_deska_Karla_Havlicka_Borovskeho_v_rodne_obci.jpg/170px-Pametni_deska_Karla_Havlicka_Borovskeho_v_rodne_obci.jpg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upload.wikimedia.org/wikipedia/commons/thumb/f/fa/Prag_Museum_1900.jpg/220px-Prag_Museum_1900.jpg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5"/>
              </a:rPr>
              <a:t>http://upload.wikimedia.org/wikipedia/commons/thumb/8/84/N%C3%A1rodn%C3%AD_muzeum_%28National_Museum%29.jpg/220px-N%C3%A1rodn%C3%AD_muzeum_%</a:t>
            </a:r>
            <a:r>
              <a:rPr lang="cs-CZ" sz="2300" dirty="0" smtClean="0">
                <a:solidFill>
                  <a:prstClr val="black"/>
                </a:solidFill>
                <a:hlinkClick r:id="rId5"/>
              </a:rPr>
              <a:t>28National_Museum%29.jpg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6"/>
              </a:rPr>
              <a:t>upload.wikimedia.org/wikipedia/commons/thumb/a/ac/Narodni_divadlo_Praha_1881.jpg/220px-Narodni_divadlo_Praha_1881.jpg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7"/>
              </a:rPr>
              <a:t>upload.wikimedia.org/wikipedia/commons/thumb/d/d6/Rudolfinum_Prague.jpg/220px-Rudolfinum_Prague.jpg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36471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785</Words>
  <Application>Microsoft Office PowerPoint</Application>
  <PresentationFormat>Předvádění na obrazovce (4:3)</PresentationFormat>
  <Paragraphs>156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  Novověk – devatenácté století</vt:lpstr>
      <vt:lpstr>Prezentace aplikace PowerPoint</vt:lpstr>
      <vt:lpstr>Novověk – devatenácté století</vt:lpstr>
      <vt:lpstr>Novověk – devatenácté století</vt:lpstr>
      <vt:lpstr>Novověk – devatenácté století</vt:lpstr>
      <vt:lpstr>Novověk – devatenácté století</vt:lpstr>
      <vt:lpstr>Novověk – devatenácté století</vt:lpstr>
      <vt:lpstr>Novověk – devatenácté století</vt:lpstr>
      <vt:lpstr>Mgr. Renáta Jehličková 14.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Novověk – devatenácté století</dc:title>
  <dc:creator>Renata Jehličková</dc:creator>
  <cp:lastModifiedBy>Renata Jehličková</cp:lastModifiedBy>
  <cp:revision>41</cp:revision>
  <dcterms:created xsi:type="dcterms:W3CDTF">2012-03-25T00:26:16Z</dcterms:created>
  <dcterms:modified xsi:type="dcterms:W3CDTF">2012-06-28T20:50:01Z</dcterms:modified>
</cp:coreProperties>
</file>