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5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3300"/>
    <a:srgbClr val="FF99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51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BEBF4-A4FF-40A0-A53B-236AAC60A09B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5D6429-DBE2-4EA7-9F7D-7B6723294B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54362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BEBF4-A4FF-40A0-A53B-236AAC60A09B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5D6429-DBE2-4EA7-9F7D-7B6723294B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96364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BEBF4-A4FF-40A0-A53B-236AAC60A09B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5D6429-DBE2-4EA7-9F7D-7B6723294B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71395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BEBF4-A4FF-40A0-A53B-236AAC60A09B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5D6429-DBE2-4EA7-9F7D-7B6723294B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42755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BEBF4-A4FF-40A0-A53B-236AAC60A09B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5D6429-DBE2-4EA7-9F7D-7B6723294B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96077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BEBF4-A4FF-40A0-A53B-236AAC60A09B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5D6429-DBE2-4EA7-9F7D-7B6723294B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03900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BEBF4-A4FF-40A0-A53B-236AAC60A09B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5D6429-DBE2-4EA7-9F7D-7B6723294B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8515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BEBF4-A4FF-40A0-A53B-236AAC60A09B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5D6429-DBE2-4EA7-9F7D-7B6723294B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0327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BEBF4-A4FF-40A0-A53B-236AAC60A09B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5D6429-DBE2-4EA7-9F7D-7B6723294B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08620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BEBF4-A4FF-40A0-A53B-236AAC60A09B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5D6429-DBE2-4EA7-9F7D-7B6723294B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92956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BEBF4-A4FF-40A0-A53B-236AAC60A09B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5D6429-DBE2-4EA7-9F7D-7B6723294B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12219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EBEBF4-A4FF-40A0-A53B-236AAC60A09B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5D6429-DBE2-4EA7-9F7D-7B6723294B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02094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C%C3%ADsa%C5%99ovna_Sissi" TargetMode="External"/><Relationship Id="rId2" Type="http://schemas.openxmlformats.org/officeDocument/2006/relationships/hyperlink" Target="http://cs.wikipedia.org/wiki/Franti%C5%A1ek_Josef_I.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arel_I." TargetMode="External"/><Relationship Id="rId2" Type="http://schemas.openxmlformats.org/officeDocument/2006/relationships/hyperlink" Target="http://cs.wikipedia.org/wiki/Prvn%C3%AD_sv%C4%9Btov%C3%A1_v%C3%A1lka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f/fe/William_Orpen_-_The_Signing_of_Peace_in_the_Hall_of_Mirrors,_Versailles.jpg/200px-William_Orpen_-_The_Signing_of_Peace_in_the_Hall_of_Mirrors,_Versailles.jpg" TargetMode="External"/><Relationship Id="rId2" Type="http://schemas.openxmlformats.org/officeDocument/2006/relationships/hyperlink" Target="http://upload.wikimedia.org/wikipedia/commons/thumb/e/e8/Kaiser_franz.jpg/200px-Kaiser_franz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upload.wikimedia.org/wikipedia/commons/thumb/6/63/%C3%96sterreich-Ungarns_Ende.png/220px-%C3%96sterreich-Ungarns_Ende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476672"/>
            <a:ext cx="8712968" cy="1470025"/>
          </a:xfrm>
        </p:spPr>
        <p:txBody>
          <a:bodyPr/>
          <a:lstStyle/>
          <a:p>
            <a:pPr algn="l"/>
            <a:r>
              <a:rPr lang="cs-CZ" dirty="0" smtClean="0"/>
              <a:t>     Dvacáté století – začátek století a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             první světová válka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584" y="1988840"/>
            <a:ext cx="7848872" cy="4536504"/>
          </a:xfrm>
        </p:spPr>
        <p:txBody>
          <a:bodyPr>
            <a:normAutofit/>
          </a:bodyPr>
          <a:lstStyle/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    Název školy:  Základní škola Karla Klíče Hostinné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    Autor:  Mgr. Renáta Jehličková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    Název:  VY_32_INOVACE_10_A_16_DVACÁTÉ STOLETÍ-</a:t>
            </a:r>
          </a:p>
          <a:p>
            <a:pPr algn="l"/>
            <a:r>
              <a:rPr lang="cs-CZ" sz="2300" dirty="0">
                <a:solidFill>
                  <a:schemeClr val="tx1"/>
                </a:solidFill>
              </a:rPr>
              <a:t> </a:t>
            </a:r>
            <a:r>
              <a:rPr lang="cs-CZ" sz="2300" dirty="0" smtClean="0">
                <a:solidFill>
                  <a:schemeClr val="tx1"/>
                </a:solidFill>
              </a:rPr>
              <a:t>                 ZAČÁTEK STOLETÍ A PRVNÍ SVĚTOVÁ VÁLKA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    Téma:  LIDÉ A ČAS 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    Číslo projektu</a:t>
            </a:r>
            <a:r>
              <a:rPr lang="cs-CZ" sz="2300" dirty="0">
                <a:solidFill>
                  <a:schemeClr val="tx1"/>
                </a:solidFill>
              </a:rPr>
              <a:t>: CZ.1.07/1.4.00/21.2131</a:t>
            </a:r>
          </a:p>
          <a:p>
            <a:pPr algn="l"/>
            <a:endParaRPr lang="cs-CZ" sz="2300" dirty="0" smtClean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  <a:p>
            <a:pPr algn="l"/>
            <a:endParaRPr lang="cs-CZ" sz="2300" dirty="0" smtClean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157192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88743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49346597"/>
              </p:ext>
            </p:extLst>
          </p:nvPr>
        </p:nvGraphicFramePr>
        <p:xfrm>
          <a:off x="1187624" y="1412776"/>
          <a:ext cx="6834212" cy="46157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Renáta</a:t>
                      </a:r>
                      <a:r>
                        <a:rPr lang="cs-CZ" baseline="0" dirty="0" smtClean="0"/>
                        <a:t> Jehličková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14. března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49350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26.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dubna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V.A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Vlastivěda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Lidé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čas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Dvacáté století – začátek století a první světová válka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674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František Josef I., Trojspolek, Trojdohoda, František Ferdinand d´Este, První světová válka, bojová technika, otravný plyn, zákopová válka, Karel VI., socialistická revoluce v Rusku, rozpad Rakouska-Uherska, vznik ČSR 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47293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778098"/>
          </a:xfrm>
          <a:solidFill>
            <a:srgbClr val="CC3300"/>
          </a:solidFill>
          <a:ln>
            <a:solidFill>
              <a:schemeClr val="tx1"/>
            </a:solidFill>
          </a:ln>
          <a:effectLst>
            <a:softEdge rad="12700"/>
          </a:effectLst>
        </p:spPr>
        <p:txBody>
          <a:bodyPr/>
          <a:lstStyle/>
          <a:p>
            <a:r>
              <a:rPr lang="cs-CZ" b="1" dirty="0" smtClean="0"/>
              <a:t>Dvacáté století – začátek století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472608"/>
          </a:xfrm>
          <a:gradFill flip="none" rotWithShape="1">
            <a:gsLst>
              <a:gs pos="0">
                <a:srgbClr val="FF9933">
                  <a:shade val="30000"/>
                  <a:satMod val="115000"/>
                </a:srgbClr>
              </a:gs>
              <a:gs pos="50000">
                <a:srgbClr val="FF9933">
                  <a:shade val="67500"/>
                  <a:satMod val="115000"/>
                </a:srgbClr>
              </a:gs>
              <a:gs pos="100000">
                <a:srgbClr val="FF9933">
                  <a:shade val="100000"/>
                  <a:satMod val="115000"/>
                </a:srgbClr>
              </a:gs>
            </a:gsLst>
            <a:lin ang="16200000" scaled="1"/>
            <a:tileRect/>
          </a:gradFill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500" dirty="0" smtClean="0"/>
              <a:t>Císař </a:t>
            </a:r>
            <a:r>
              <a:rPr lang="cs-CZ" sz="2500" b="1" dirty="0" smtClean="0">
                <a:hlinkClick r:id="rId2"/>
              </a:rPr>
              <a:t>František Josef I.</a:t>
            </a:r>
            <a:endParaRPr lang="cs-CZ" sz="2500" b="1" dirty="0" smtClean="0"/>
          </a:p>
          <a:p>
            <a:pPr>
              <a:buFontTx/>
              <a:buChar char="-"/>
            </a:pPr>
            <a:r>
              <a:rPr lang="cs-CZ" sz="2500" dirty="0" smtClean="0"/>
              <a:t>vládl 68 let (ztělesňoval zastaralé Rakousko-Uhersko)</a:t>
            </a:r>
          </a:p>
          <a:p>
            <a:pPr>
              <a:buFontTx/>
              <a:buChar char="-"/>
            </a:pPr>
            <a:r>
              <a:rPr lang="cs-CZ" sz="2500" dirty="0" smtClean="0"/>
              <a:t>jeho manželkou byla Alžběta Bavorská zvaná  </a:t>
            </a:r>
            <a:r>
              <a:rPr lang="cs-CZ" sz="2500" dirty="0" smtClean="0">
                <a:hlinkClick r:id="rId3"/>
              </a:rPr>
              <a:t>císařovna </a:t>
            </a:r>
            <a:r>
              <a:rPr lang="cs-CZ" sz="2500" dirty="0" err="1" smtClean="0">
                <a:hlinkClick r:id="rId3"/>
              </a:rPr>
              <a:t>Sissi</a:t>
            </a:r>
            <a:endParaRPr lang="cs-CZ" sz="2500" dirty="0" smtClean="0"/>
          </a:p>
          <a:p>
            <a:pPr>
              <a:buFontTx/>
              <a:buChar char="-"/>
            </a:pPr>
            <a:r>
              <a:rPr lang="cs-CZ" sz="2500" dirty="0" smtClean="0"/>
              <a:t>vláda velmi úřednická (rozvoj byrokracie)</a:t>
            </a:r>
          </a:p>
          <a:p>
            <a:pPr>
              <a:buFontTx/>
              <a:buChar char="-"/>
            </a:pPr>
            <a:r>
              <a:rPr lang="cs-CZ" sz="2500" dirty="0" smtClean="0"/>
              <a:t>dva roky po jeho smrti se Rakousko-Uhersko rozpadlo</a:t>
            </a:r>
          </a:p>
          <a:p>
            <a:pPr>
              <a:buFontTx/>
              <a:buChar char="-"/>
            </a:pPr>
            <a:endParaRPr lang="cs-CZ" sz="2500" dirty="0"/>
          </a:p>
          <a:p>
            <a:pPr marL="0" indent="0">
              <a:buNone/>
            </a:pPr>
            <a:r>
              <a:rPr lang="cs-CZ" sz="2500" b="1" dirty="0" smtClean="0"/>
              <a:t>Začátek 20. století </a:t>
            </a:r>
            <a:r>
              <a:rPr lang="cs-CZ" sz="2500" dirty="0" smtClean="0"/>
              <a:t>– období hospodářského růstu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rozvíjel se průmysl – potřeba surovin i odbytišť pro výrobky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(zdroje v zámořských zemích – snaha velmocí o jejich získání)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v Evropě vznikly dva bloky:</a:t>
            </a:r>
          </a:p>
          <a:p>
            <a:pPr>
              <a:buFontTx/>
              <a:buChar char="-"/>
            </a:pPr>
            <a:r>
              <a:rPr lang="cs-CZ" sz="2500" b="1" i="1" dirty="0" smtClean="0"/>
              <a:t>Trojspolek</a:t>
            </a:r>
            <a:r>
              <a:rPr lang="cs-CZ" sz="2500" dirty="0" smtClean="0"/>
              <a:t> (Itálie, Rakousko, Německo)</a:t>
            </a:r>
          </a:p>
          <a:p>
            <a:pPr>
              <a:buFontTx/>
              <a:buChar char="-"/>
            </a:pPr>
            <a:r>
              <a:rPr lang="cs-CZ" sz="2500" b="1" i="1" dirty="0" smtClean="0"/>
              <a:t>Trojdohoda </a:t>
            </a:r>
            <a:r>
              <a:rPr lang="cs-CZ" sz="2500" dirty="0" smtClean="0"/>
              <a:t>(Francie, Velká Británie, Rusko)</a:t>
            </a:r>
          </a:p>
          <a:p>
            <a:pPr marL="0" indent="0">
              <a:buNone/>
            </a:pPr>
            <a:endParaRPr lang="cs-CZ" sz="2500" dirty="0" smtClean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597315" y="5119402"/>
            <a:ext cx="432048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4998868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778098"/>
          </a:xfrm>
          <a:solidFill>
            <a:srgbClr val="CC3300"/>
          </a:solidFill>
          <a:ln>
            <a:solidFill>
              <a:schemeClr val="tx1"/>
            </a:solidFill>
          </a:ln>
          <a:effectLst>
            <a:softEdge rad="12700"/>
          </a:effectLst>
        </p:spPr>
        <p:txBody>
          <a:bodyPr/>
          <a:lstStyle/>
          <a:p>
            <a:r>
              <a:rPr lang="cs-CZ" b="1" dirty="0" smtClean="0"/>
              <a:t>Dvacáté století – První světová válka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472608"/>
          </a:xfrm>
          <a:gradFill flip="none" rotWithShape="1">
            <a:gsLst>
              <a:gs pos="0">
                <a:srgbClr val="FF9933">
                  <a:shade val="30000"/>
                  <a:satMod val="115000"/>
                </a:srgbClr>
              </a:gs>
              <a:gs pos="50000">
                <a:srgbClr val="FF9933">
                  <a:shade val="67500"/>
                  <a:satMod val="115000"/>
                </a:srgbClr>
              </a:gs>
              <a:gs pos="100000">
                <a:srgbClr val="FF9933">
                  <a:shade val="100000"/>
                  <a:satMod val="115000"/>
                </a:srgbClr>
              </a:gs>
            </a:gsLst>
            <a:lin ang="16200000" scaled="1"/>
            <a:tileRect/>
          </a:gradFill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500" dirty="0" smtClean="0"/>
              <a:t>Záminkou ke střetu – v roce 1914 zavražděn v Sarajevu následník rakouského trůnu František Ferdinand d´Este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</a:t>
            </a:r>
            <a:r>
              <a:rPr lang="cs-CZ" sz="2500" b="1" dirty="0" smtClean="0"/>
              <a:t>rozpoutala se </a:t>
            </a:r>
            <a:r>
              <a:rPr lang="cs-CZ" sz="2500" b="1" dirty="0" smtClean="0">
                <a:hlinkClick r:id="rId2"/>
              </a:rPr>
              <a:t>První světová válka </a:t>
            </a:r>
            <a:r>
              <a:rPr lang="cs-CZ" sz="2500" b="1" dirty="0" smtClean="0"/>
              <a:t>(1914 – 1918):</a:t>
            </a:r>
          </a:p>
          <a:p>
            <a:pPr>
              <a:buFontTx/>
              <a:buChar char="-"/>
            </a:pPr>
            <a:r>
              <a:rPr lang="cs-CZ" sz="2500" dirty="0" smtClean="0"/>
              <a:t>zapojila se do ní postupně téměř celá Evropa</a:t>
            </a:r>
          </a:p>
          <a:p>
            <a:pPr>
              <a:buFontTx/>
              <a:buChar char="-"/>
            </a:pPr>
            <a:r>
              <a:rPr lang="cs-CZ" sz="2500" dirty="0" smtClean="0"/>
              <a:t>v roce 1917 do války vstoupily i USA</a:t>
            </a:r>
          </a:p>
          <a:p>
            <a:pPr>
              <a:buFontTx/>
              <a:buChar char="-"/>
            </a:pPr>
            <a:r>
              <a:rPr lang="cs-CZ" sz="2500" dirty="0" smtClean="0"/>
              <a:t>používána moderní bojová technika (tanky, letadla, ponorky)</a:t>
            </a:r>
          </a:p>
          <a:p>
            <a:pPr>
              <a:buFontTx/>
              <a:buChar char="-"/>
            </a:pPr>
            <a:r>
              <a:rPr lang="cs-CZ" sz="2500" dirty="0" smtClean="0"/>
              <a:t>poprvé v historii použit otravný bojový plyn</a:t>
            </a:r>
          </a:p>
          <a:p>
            <a:pPr>
              <a:buFontTx/>
              <a:buChar char="-"/>
            </a:pPr>
            <a:r>
              <a:rPr lang="cs-CZ" sz="2500" dirty="0" smtClean="0"/>
              <a:t>válka zákopová (pomalý postup front)</a:t>
            </a:r>
          </a:p>
          <a:p>
            <a:pPr>
              <a:buFontTx/>
              <a:buChar char="-"/>
            </a:pPr>
            <a:r>
              <a:rPr lang="cs-CZ" sz="2500" dirty="0" smtClean="0"/>
              <a:t>obrovské počty mrtvých na bojištích</a:t>
            </a:r>
          </a:p>
          <a:p>
            <a:pPr>
              <a:buFontTx/>
              <a:buChar char="-"/>
            </a:pPr>
            <a:r>
              <a:rPr lang="cs-CZ" sz="2500" dirty="0" smtClean="0"/>
              <a:t>utrpení i pro civilní obyvatelstvo (hladomor, nakažlivé nemoci)</a:t>
            </a:r>
          </a:p>
          <a:p>
            <a:pPr>
              <a:buFontTx/>
              <a:buChar char="-"/>
            </a:pPr>
            <a:r>
              <a:rPr lang="cs-CZ" sz="2500" dirty="0" smtClean="0"/>
              <a:t>v roce 1916 zemřel František Josef I. – novým císařem </a:t>
            </a:r>
            <a:r>
              <a:rPr lang="cs-CZ" sz="2500" dirty="0" smtClean="0">
                <a:hlinkClick r:id="rId3"/>
              </a:rPr>
              <a:t>Karel I.</a:t>
            </a:r>
            <a:endParaRPr lang="cs-CZ" sz="2500" dirty="0" smtClean="0"/>
          </a:p>
          <a:p>
            <a:pPr>
              <a:buFontTx/>
              <a:buChar char="-"/>
            </a:pPr>
            <a:r>
              <a:rPr lang="cs-CZ" sz="2500" dirty="0" smtClean="0"/>
              <a:t>socialistická revoluce v Rusku v roce 1917</a:t>
            </a:r>
          </a:p>
          <a:p>
            <a:pPr>
              <a:buFontTx/>
              <a:buChar char="-"/>
            </a:pPr>
            <a:r>
              <a:rPr lang="cs-CZ" sz="2500" dirty="0" smtClean="0"/>
              <a:t>rozpad Rakouska-Uherska (vznik nových států – i ČSR)</a:t>
            </a:r>
          </a:p>
          <a:p>
            <a:pPr>
              <a:buFontTx/>
              <a:buChar char="-"/>
            </a:pPr>
            <a:endParaRPr lang="cs-CZ" sz="2500" dirty="0" smtClean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179512" y="2113306"/>
            <a:ext cx="648072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050216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778098"/>
          </a:xfrm>
          <a:solidFill>
            <a:srgbClr val="CC3300"/>
          </a:solidFill>
          <a:ln>
            <a:solidFill>
              <a:schemeClr val="tx1"/>
            </a:solidFill>
          </a:ln>
          <a:effectLst>
            <a:softEdge rad="12700"/>
          </a:effectLst>
        </p:spPr>
        <p:txBody>
          <a:bodyPr/>
          <a:lstStyle/>
          <a:p>
            <a:r>
              <a:rPr lang="cs-CZ" b="1" dirty="0" smtClean="0"/>
              <a:t>Dvacáté století – začátek století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472608"/>
          </a:xfrm>
          <a:gradFill flip="none" rotWithShape="1">
            <a:gsLst>
              <a:gs pos="0">
                <a:srgbClr val="FF9933">
                  <a:shade val="30000"/>
                  <a:satMod val="115000"/>
                </a:srgbClr>
              </a:gs>
              <a:gs pos="50000">
                <a:srgbClr val="FF9933">
                  <a:shade val="67500"/>
                  <a:satMod val="115000"/>
                </a:srgbClr>
              </a:gs>
              <a:gs pos="100000">
                <a:srgbClr val="FF9933">
                  <a:shade val="100000"/>
                  <a:satMod val="115000"/>
                </a:srgbClr>
              </a:gs>
            </a:gsLst>
            <a:lin ang="16200000" scaled="1"/>
            <a:tileRect/>
          </a:gradFill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r>
              <a:rPr lang="cs-CZ" sz="2500" dirty="0" smtClean="0"/>
              <a:t>          </a:t>
            </a:r>
            <a:r>
              <a:rPr lang="cs-CZ" sz="2500" i="1" dirty="0" smtClean="0"/>
              <a:t>František Josef I.                    Versailleská smlouva – konec války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273650"/>
            <a:ext cx="2808312" cy="4752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273650"/>
            <a:ext cx="3911546" cy="4752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0502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778098"/>
          </a:xfrm>
          <a:solidFill>
            <a:srgbClr val="CC3300"/>
          </a:solidFill>
          <a:ln>
            <a:solidFill>
              <a:schemeClr val="tx1"/>
            </a:solidFill>
          </a:ln>
          <a:effectLst>
            <a:softEdge rad="12700"/>
          </a:effectLst>
        </p:spPr>
        <p:txBody>
          <a:bodyPr/>
          <a:lstStyle/>
          <a:p>
            <a:r>
              <a:rPr lang="cs-CZ" b="1" dirty="0" smtClean="0"/>
              <a:t>Dvacáté století – První světová válka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472608"/>
          </a:xfrm>
          <a:gradFill flip="none" rotWithShape="1">
            <a:gsLst>
              <a:gs pos="0">
                <a:srgbClr val="FF9933">
                  <a:shade val="30000"/>
                  <a:satMod val="115000"/>
                </a:srgbClr>
              </a:gs>
              <a:gs pos="50000">
                <a:srgbClr val="FF9933">
                  <a:shade val="67500"/>
                  <a:satMod val="115000"/>
                </a:srgbClr>
              </a:gs>
              <a:gs pos="100000">
                <a:srgbClr val="FF9933">
                  <a:shade val="100000"/>
                  <a:satMod val="115000"/>
                </a:srgbClr>
              </a:gs>
            </a:gsLst>
            <a:lin ang="16200000" scaled="1"/>
            <a:tileRect/>
          </a:gradFill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r>
              <a:rPr lang="cs-CZ" sz="2500" i="1" dirty="0" smtClean="0"/>
              <a:t>                       Rozdělení Rakouska-Uherska v roce 1918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259136"/>
            <a:ext cx="7620000" cy="4834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0502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778098"/>
          </a:xfrm>
          <a:solidFill>
            <a:srgbClr val="CC3300"/>
          </a:solidFill>
          <a:ln>
            <a:solidFill>
              <a:schemeClr val="tx1"/>
            </a:solidFill>
          </a:ln>
          <a:effectLst>
            <a:softEdge rad="12700"/>
          </a:effectLst>
        </p:spPr>
        <p:txBody>
          <a:bodyPr/>
          <a:lstStyle/>
          <a:p>
            <a:r>
              <a:rPr lang="cs-CZ" b="1" dirty="0" smtClean="0"/>
              <a:t>Dvacáté století – První </a:t>
            </a:r>
            <a:r>
              <a:rPr lang="cs-CZ" b="1" smtClean="0"/>
              <a:t>světová válka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472608"/>
          </a:xfrm>
          <a:gradFill flip="none" rotWithShape="1">
            <a:gsLst>
              <a:gs pos="0">
                <a:srgbClr val="FF9933">
                  <a:shade val="30000"/>
                  <a:satMod val="115000"/>
                </a:srgbClr>
              </a:gs>
              <a:gs pos="50000">
                <a:srgbClr val="FF9933">
                  <a:shade val="67500"/>
                  <a:satMod val="115000"/>
                </a:srgbClr>
              </a:gs>
              <a:gs pos="100000">
                <a:srgbClr val="FF9933">
                  <a:shade val="100000"/>
                  <a:satMod val="115000"/>
                </a:srgbClr>
              </a:gs>
            </a:gsLst>
            <a:lin ang="16200000" scaled="1"/>
            <a:tileRect/>
          </a:gra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dirty="0" smtClean="0"/>
              <a:t>Odpovězte na otázky:</a:t>
            </a:r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r>
              <a:rPr lang="cs-CZ" sz="2500" dirty="0" smtClean="0"/>
              <a:t>Jak dlouho vládl František Josef I a jaká jeho vláda byla?</a:t>
            </a:r>
          </a:p>
          <a:p>
            <a:pPr marL="0" indent="0">
              <a:buNone/>
            </a:pPr>
            <a:r>
              <a:rPr lang="cs-CZ" sz="2500" dirty="0" smtClean="0"/>
              <a:t>Co bylo hlavní příčinou 1. světové války?</a:t>
            </a:r>
          </a:p>
          <a:p>
            <a:pPr marL="0" indent="0">
              <a:buNone/>
            </a:pPr>
            <a:r>
              <a:rPr lang="cs-CZ" sz="2500" dirty="0" smtClean="0"/>
              <a:t>Která konkrétní událost ji spustila?</a:t>
            </a:r>
          </a:p>
          <a:p>
            <a:pPr marL="0" indent="0">
              <a:buNone/>
            </a:pPr>
            <a:r>
              <a:rPr lang="cs-CZ" sz="2500" dirty="0" smtClean="0"/>
              <a:t>Jak se projevil technický pokrok na způsobu válčení?</a:t>
            </a:r>
          </a:p>
          <a:p>
            <a:pPr marL="0" indent="0" algn="just">
              <a:buNone/>
            </a:pPr>
            <a:r>
              <a:rPr lang="cs-CZ" sz="2500" dirty="0" smtClean="0"/>
              <a:t>Jak válka probíhala, čím skončila a jaké měla důsledky?</a:t>
            </a:r>
          </a:p>
          <a:p>
            <a:pPr marL="0" indent="0" algn="just">
              <a:buNone/>
            </a:pPr>
            <a:r>
              <a:rPr lang="cs-CZ" sz="2500" dirty="0" smtClean="0"/>
              <a:t>Kdo se stal císařem po smrti Františka Josefa I.?</a:t>
            </a:r>
          </a:p>
          <a:p>
            <a:pPr marL="0" indent="0" algn="just">
              <a:buNone/>
            </a:pPr>
            <a:r>
              <a:rPr lang="cs-CZ" sz="2500" dirty="0" smtClean="0"/>
              <a:t>Co vyvolala porážka Rakouska-Uherska ve válce?</a:t>
            </a:r>
          </a:p>
        </p:txBody>
      </p:sp>
    </p:spTree>
    <p:extLst>
      <p:ext uri="{BB962C8B-B14F-4D97-AF65-F5344CB8AC3E}">
        <p14:creationId xmlns:p14="http://schemas.microsoft.com/office/powerpoint/2010/main" val="66138294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300" dirty="0" smtClean="0"/>
              <a:t>Mgr. Renáta Jehličková</a:t>
            </a:r>
            <a:br>
              <a:rPr lang="cs-CZ" sz="2300" dirty="0" smtClean="0"/>
            </a:br>
            <a:r>
              <a:rPr lang="cs-CZ" sz="2300" dirty="0" smtClean="0"/>
              <a:t>14. března 2012</a:t>
            </a:r>
            <a:br>
              <a:rPr lang="cs-CZ" sz="2300" dirty="0" smtClean="0"/>
            </a:br>
            <a:r>
              <a:rPr lang="cs-CZ" sz="2300" dirty="0" smtClean="0"/>
              <a:t>Určeno pro 4.- 5.ročník</a:t>
            </a:r>
            <a:endParaRPr lang="cs-CZ" sz="23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7091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300" b="1" u="sng" dirty="0" smtClean="0"/>
              <a:t>ANOTACE</a:t>
            </a:r>
          </a:p>
          <a:p>
            <a:pPr marL="0" indent="0">
              <a:buNone/>
            </a:pPr>
            <a:endParaRPr lang="cs-CZ" sz="2300" dirty="0"/>
          </a:p>
          <a:p>
            <a:pPr marL="0" indent="0">
              <a:buNone/>
            </a:pPr>
            <a:r>
              <a:rPr lang="cs-CZ" sz="2300" b="1" u="sng" dirty="0" smtClean="0"/>
              <a:t>Výklad</a:t>
            </a:r>
            <a:endParaRPr lang="cs-CZ" sz="2300" dirty="0" smtClean="0"/>
          </a:p>
          <a:p>
            <a:pPr>
              <a:buFontTx/>
              <a:buChar char="-"/>
            </a:pPr>
            <a:r>
              <a:rPr lang="cs-CZ" sz="2300" dirty="0" smtClean="0"/>
              <a:t>Popis vlády Františka Josefa I.</a:t>
            </a:r>
          </a:p>
          <a:p>
            <a:pPr>
              <a:buFontTx/>
              <a:buChar char="-"/>
            </a:pPr>
            <a:r>
              <a:rPr lang="cs-CZ" sz="2300" dirty="0" smtClean="0"/>
              <a:t>Seznámení s příčinami, průběhem a důsledky První světové války (Trojspolek, Trojdohoda)</a:t>
            </a:r>
          </a:p>
          <a:p>
            <a:pPr>
              <a:buFontTx/>
              <a:buChar char="-"/>
            </a:pPr>
            <a:r>
              <a:rPr lang="cs-CZ" sz="2300" dirty="0" smtClean="0"/>
              <a:t>Popis rozpadu Rakousko-Uherska a vzniku ČSR v roce 1918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  </a:t>
            </a:r>
          </a:p>
          <a:p>
            <a:pPr marL="0" indent="0">
              <a:buNone/>
            </a:pPr>
            <a:r>
              <a:rPr lang="cs-CZ" sz="2300" b="1" u="sng" dirty="0" smtClean="0"/>
              <a:t>Praktické činnosti </a:t>
            </a:r>
            <a:r>
              <a:rPr lang="cs-CZ" sz="2300" dirty="0" smtClean="0"/>
              <a:t>– odpovědi na otázky jako kontrola zapamatování 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                              si nových informací z učiva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530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2300" dirty="0" smtClean="0"/>
              <a:t>Obrázky a webové stránky z internetu na hypertextových odkazech.</a:t>
            </a:r>
          </a:p>
          <a:p>
            <a:pPr marL="0" indent="0">
              <a:buNone/>
            </a:pPr>
            <a:r>
              <a:rPr lang="cs-CZ" sz="2300" dirty="0" smtClean="0"/>
              <a:t>Prezentace obsahuje animace.</a:t>
            </a:r>
          </a:p>
          <a:p>
            <a:pPr marL="0" indent="0">
              <a:buNone/>
            </a:pPr>
            <a:r>
              <a:rPr lang="cs-CZ" sz="2300" dirty="0" smtClean="0"/>
              <a:t>Výukový materiál doplňující učebnici:</a:t>
            </a:r>
          </a:p>
          <a:p>
            <a:pPr marL="0" indent="0">
              <a:buNone/>
            </a:pPr>
            <a:r>
              <a:rPr lang="cs-CZ" sz="2300" dirty="0" smtClean="0"/>
              <a:t>Mikulenková, Linda, Mgr. Lidé a čas: Člověk a jeho svět. Učebnice pro 4.a 5. ročník základní školy. </a:t>
            </a:r>
            <a:r>
              <a:rPr lang="cs-CZ" sz="2300" dirty="0" err="1" smtClean="0"/>
              <a:t>Prodos</a:t>
            </a:r>
            <a:r>
              <a:rPr lang="cs-CZ" sz="2300" dirty="0" smtClean="0"/>
              <a:t> spol. s. r. o., pedagogické nakladatelství. Kollárovo nám. 7, 722 00 Olomouc, 2010. Modrá řada učebnic. ISBN 978-80-7230-225-3</a:t>
            </a:r>
          </a:p>
          <a:p>
            <a:pPr marL="0" indent="0">
              <a:buNone/>
            </a:pPr>
            <a:endParaRPr lang="cs-CZ" sz="2300" dirty="0" smtClean="0"/>
          </a:p>
          <a:p>
            <a:pPr lvl="0"/>
            <a:r>
              <a:rPr lang="cs-CZ" sz="2300" dirty="0">
                <a:solidFill>
                  <a:prstClr val="black"/>
                </a:solidFill>
                <a:hlinkClick r:id="rId2"/>
              </a:rPr>
              <a:t>http://</a:t>
            </a:r>
            <a:r>
              <a:rPr lang="cs-CZ" sz="2300" dirty="0" smtClean="0">
                <a:solidFill>
                  <a:prstClr val="black"/>
                </a:solidFill>
                <a:hlinkClick r:id="rId2"/>
              </a:rPr>
              <a:t>upload.wikimedia.org/wikipedia/commons/thumb/e/e8/Kaiser_franz.jpg/200px-Kaiser_franz.jpg</a:t>
            </a:r>
            <a:endParaRPr lang="cs-CZ" sz="2300" dirty="0" smtClean="0">
              <a:solidFill>
                <a:prstClr val="black"/>
              </a:solidFill>
            </a:endParaRPr>
          </a:p>
          <a:p>
            <a:pPr lvl="0"/>
            <a:r>
              <a:rPr lang="cs-CZ" sz="2300" dirty="0">
                <a:solidFill>
                  <a:prstClr val="black"/>
                </a:solidFill>
                <a:hlinkClick r:id="rId3"/>
              </a:rPr>
              <a:t>http://upload.wikimedia.org/wikipedia/commons/thumb/f/fe/William_Orpen_-_The_Signing_of_Peace_in_the_Hall_of_Mirrors%2C_Versailles.jpg/200px-William_Orpen_-_</a:t>
            </a:r>
            <a:r>
              <a:rPr lang="cs-CZ" sz="2300" dirty="0" smtClean="0">
                <a:solidFill>
                  <a:prstClr val="black"/>
                </a:solidFill>
                <a:hlinkClick r:id="rId3"/>
              </a:rPr>
              <a:t>The_Signing_of_Peace_in_the_Hall_of_Mirrors%2C_Versailles.jpg</a:t>
            </a:r>
            <a:endParaRPr lang="cs-CZ" sz="2300" dirty="0" smtClean="0">
              <a:solidFill>
                <a:prstClr val="black"/>
              </a:solidFill>
            </a:endParaRPr>
          </a:p>
          <a:p>
            <a:pPr lvl="0"/>
            <a:r>
              <a:rPr lang="cs-CZ" sz="2300" dirty="0">
                <a:solidFill>
                  <a:prstClr val="black"/>
                </a:solidFill>
                <a:hlinkClick r:id="rId4"/>
              </a:rPr>
              <a:t>http://upload.wikimedia.org/wikipedia/commons/thumb/6/63/%C3%96sterreich-Ungarns_Ende.png/220px-%</a:t>
            </a:r>
            <a:r>
              <a:rPr lang="cs-CZ" sz="2300" dirty="0" smtClean="0">
                <a:solidFill>
                  <a:prstClr val="black"/>
                </a:solidFill>
                <a:hlinkClick r:id="rId4"/>
              </a:rPr>
              <a:t>C3%96sterreich-Ungarns_Ende.png</a:t>
            </a:r>
            <a:endParaRPr lang="cs-CZ" sz="23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3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300" dirty="0" smtClean="0">
              <a:solidFill>
                <a:prstClr val="black"/>
              </a:solidFill>
            </a:endParaRPr>
          </a:p>
          <a:p>
            <a:pPr lvl="0"/>
            <a:endParaRPr lang="cs-CZ" sz="23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300" dirty="0" smtClean="0">
              <a:solidFill>
                <a:prstClr val="black"/>
              </a:solidFill>
            </a:endParaRPr>
          </a:p>
          <a:p>
            <a:pPr lvl="0"/>
            <a:endParaRPr lang="cs-CZ" sz="2300" dirty="0" smtClean="0">
              <a:solidFill>
                <a:prstClr val="black"/>
              </a:solidFill>
            </a:endParaRPr>
          </a:p>
          <a:p>
            <a:pPr lvl="0"/>
            <a:endParaRPr lang="cs-CZ" sz="2300" dirty="0" smtClean="0">
              <a:solidFill>
                <a:prstClr val="black"/>
              </a:solidFill>
            </a:endParaRPr>
          </a:p>
          <a:p>
            <a:pPr lvl="0"/>
            <a:endParaRPr lang="cs-CZ" sz="23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300" dirty="0" smtClean="0">
              <a:solidFill>
                <a:prstClr val="black"/>
              </a:solidFill>
            </a:endParaRPr>
          </a:p>
          <a:p>
            <a:pPr lvl="0"/>
            <a:endParaRPr lang="cs-CZ" sz="23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300" dirty="0" smtClean="0">
              <a:solidFill>
                <a:prstClr val="black"/>
              </a:solidFill>
            </a:endParaRPr>
          </a:p>
          <a:p>
            <a:pPr lvl="0"/>
            <a:endParaRPr lang="cs-CZ" sz="23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300" dirty="0" smtClean="0">
              <a:solidFill>
                <a:prstClr val="black"/>
              </a:solidFill>
            </a:endParaRPr>
          </a:p>
          <a:p>
            <a:pPr lvl="0"/>
            <a:endParaRPr lang="cs-CZ" sz="23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3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300" dirty="0" smtClean="0">
              <a:solidFill>
                <a:prstClr val="black"/>
              </a:solidFill>
            </a:endParaRPr>
          </a:p>
          <a:p>
            <a:pPr lvl="0"/>
            <a:endParaRPr lang="cs-CZ" sz="23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300" dirty="0" smtClean="0">
              <a:solidFill>
                <a:prstClr val="black"/>
              </a:solidFill>
            </a:endParaRPr>
          </a:p>
          <a:p>
            <a:pPr lvl="0"/>
            <a:endParaRPr lang="cs-CZ" sz="2300" dirty="0" smtClean="0">
              <a:solidFill>
                <a:prstClr val="black"/>
              </a:solidFill>
            </a:endParaRPr>
          </a:p>
          <a:p>
            <a:pPr lvl="0"/>
            <a:endParaRPr lang="cs-CZ" sz="23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sz="2300" dirty="0" smtClean="0"/>
          </a:p>
          <a:p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endParaRPr lang="cs-CZ" sz="2300" dirty="0" smtClean="0"/>
          </a:p>
          <a:p>
            <a:endParaRPr lang="cs-CZ" sz="2300" dirty="0"/>
          </a:p>
          <a:p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</p:txBody>
      </p:sp>
    </p:spTree>
    <p:extLst>
      <p:ext uri="{BB962C8B-B14F-4D97-AF65-F5344CB8AC3E}">
        <p14:creationId xmlns:p14="http://schemas.microsoft.com/office/powerpoint/2010/main" val="2897378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93</TotalTime>
  <Words>592</Words>
  <Application>Microsoft Office PowerPoint</Application>
  <PresentationFormat>Předvádění na obrazovce (4:3)</PresentationFormat>
  <Paragraphs>136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     Dvacáté století – začátek století a                  první světová válka</vt:lpstr>
      <vt:lpstr>Prezentace aplikace PowerPoint</vt:lpstr>
      <vt:lpstr>Dvacáté století – začátek století </vt:lpstr>
      <vt:lpstr>Dvacáté století – První světová válka </vt:lpstr>
      <vt:lpstr>Dvacáté století – začátek století </vt:lpstr>
      <vt:lpstr>Dvacáté století – První světová válka </vt:lpstr>
      <vt:lpstr>Dvacáté století – První světová válka </vt:lpstr>
      <vt:lpstr>Mgr. Renáta Jehličková 14. března 2012 Určeno pro 4.- 5.ročník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Dvacáté století – začátek století a                  první světová válka</dc:title>
  <dc:creator>Renata Jehličková</dc:creator>
  <cp:lastModifiedBy>Renata Jehličková</cp:lastModifiedBy>
  <cp:revision>31</cp:revision>
  <dcterms:created xsi:type="dcterms:W3CDTF">2012-03-25T11:44:01Z</dcterms:created>
  <dcterms:modified xsi:type="dcterms:W3CDTF">2012-06-28T20:50:32Z</dcterms:modified>
</cp:coreProperties>
</file>