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7" r:id="rId9"/>
    <p:sldId id="266" r:id="rId10"/>
    <p:sldId id="268" r:id="rId11"/>
    <p:sldId id="269" r:id="rId12"/>
    <p:sldId id="270" r:id="rId13"/>
    <p:sldId id="271" r:id="rId14"/>
    <p:sldId id="272" r:id="rId15"/>
    <p:sldId id="264" r:id="rId16"/>
    <p:sldId id="265"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0" d="100"/>
          <a:sy n="70" d="100"/>
        </p:scale>
        <p:origin x="-1392" y="4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962F0E57-DEB3-4232-A5E4-FF423E3A58F4}" type="datetimeFigureOut">
              <a:rPr lang="cs-CZ" smtClean="0"/>
              <a:t>28.6.2012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A60958D-8EB6-4134-B636-8C58F75F1450}" type="slidenum">
              <a:rPr lang="cs-CZ" smtClean="0"/>
              <a:t>‹#›</a:t>
            </a:fld>
            <a:endParaRPr lang="cs-CZ"/>
          </a:p>
        </p:txBody>
      </p:sp>
    </p:spTree>
    <p:extLst>
      <p:ext uri="{BB962C8B-B14F-4D97-AF65-F5344CB8AC3E}">
        <p14:creationId xmlns:p14="http://schemas.microsoft.com/office/powerpoint/2010/main" val="10586255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62F0E57-DEB3-4232-A5E4-FF423E3A58F4}" type="datetimeFigureOut">
              <a:rPr lang="cs-CZ" smtClean="0"/>
              <a:t>28.6.2012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A60958D-8EB6-4134-B636-8C58F75F1450}" type="slidenum">
              <a:rPr lang="cs-CZ" smtClean="0"/>
              <a:t>‹#›</a:t>
            </a:fld>
            <a:endParaRPr lang="cs-CZ"/>
          </a:p>
        </p:txBody>
      </p:sp>
    </p:spTree>
    <p:extLst>
      <p:ext uri="{BB962C8B-B14F-4D97-AF65-F5344CB8AC3E}">
        <p14:creationId xmlns:p14="http://schemas.microsoft.com/office/powerpoint/2010/main" val="42600635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962F0E57-DEB3-4232-A5E4-FF423E3A58F4}" type="datetimeFigureOut">
              <a:rPr lang="cs-CZ" smtClean="0"/>
              <a:t>28.6.2012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A60958D-8EB6-4134-B636-8C58F75F1450}" type="slidenum">
              <a:rPr lang="cs-CZ" smtClean="0"/>
              <a:t>‹#›</a:t>
            </a:fld>
            <a:endParaRPr lang="cs-CZ"/>
          </a:p>
        </p:txBody>
      </p:sp>
    </p:spTree>
    <p:extLst>
      <p:ext uri="{BB962C8B-B14F-4D97-AF65-F5344CB8AC3E}">
        <p14:creationId xmlns:p14="http://schemas.microsoft.com/office/powerpoint/2010/main" val="38502823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62F0E57-DEB3-4232-A5E4-FF423E3A58F4}" type="datetimeFigureOut">
              <a:rPr lang="cs-CZ" smtClean="0"/>
              <a:t>28.6.2012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A60958D-8EB6-4134-B636-8C58F75F1450}" type="slidenum">
              <a:rPr lang="cs-CZ" smtClean="0"/>
              <a:t>‹#›</a:t>
            </a:fld>
            <a:endParaRPr lang="cs-CZ"/>
          </a:p>
        </p:txBody>
      </p:sp>
    </p:spTree>
    <p:extLst>
      <p:ext uri="{BB962C8B-B14F-4D97-AF65-F5344CB8AC3E}">
        <p14:creationId xmlns:p14="http://schemas.microsoft.com/office/powerpoint/2010/main" val="41990393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62F0E57-DEB3-4232-A5E4-FF423E3A58F4}" type="datetimeFigureOut">
              <a:rPr lang="cs-CZ" smtClean="0"/>
              <a:t>28.6.2012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4A60958D-8EB6-4134-B636-8C58F75F1450}" type="slidenum">
              <a:rPr lang="cs-CZ" smtClean="0"/>
              <a:t>‹#›</a:t>
            </a:fld>
            <a:endParaRPr lang="cs-CZ"/>
          </a:p>
        </p:txBody>
      </p:sp>
    </p:spTree>
    <p:extLst>
      <p:ext uri="{BB962C8B-B14F-4D97-AF65-F5344CB8AC3E}">
        <p14:creationId xmlns:p14="http://schemas.microsoft.com/office/powerpoint/2010/main" val="37688316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962F0E57-DEB3-4232-A5E4-FF423E3A58F4}" type="datetimeFigureOut">
              <a:rPr lang="cs-CZ" smtClean="0"/>
              <a:t>28.6.2012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4A60958D-8EB6-4134-B636-8C58F75F1450}" type="slidenum">
              <a:rPr lang="cs-CZ" smtClean="0"/>
              <a:t>‹#›</a:t>
            </a:fld>
            <a:endParaRPr lang="cs-CZ"/>
          </a:p>
        </p:txBody>
      </p:sp>
    </p:spTree>
    <p:extLst>
      <p:ext uri="{BB962C8B-B14F-4D97-AF65-F5344CB8AC3E}">
        <p14:creationId xmlns:p14="http://schemas.microsoft.com/office/powerpoint/2010/main" val="10506217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62F0E57-DEB3-4232-A5E4-FF423E3A58F4}" type="datetimeFigureOut">
              <a:rPr lang="cs-CZ" smtClean="0"/>
              <a:t>28.6.2012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4A60958D-8EB6-4134-B636-8C58F75F1450}" type="slidenum">
              <a:rPr lang="cs-CZ" smtClean="0"/>
              <a:t>‹#›</a:t>
            </a:fld>
            <a:endParaRPr lang="cs-CZ"/>
          </a:p>
        </p:txBody>
      </p:sp>
    </p:spTree>
    <p:extLst>
      <p:ext uri="{BB962C8B-B14F-4D97-AF65-F5344CB8AC3E}">
        <p14:creationId xmlns:p14="http://schemas.microsoft.com/office/powerpoint/2010/main" val="3639676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962F0E57-DEB3-4232-A5E4-FF423E3A58F4}" type="datetimeFigureOut">
              <a:rPr lang="cs-CZ" smtClean="0"/>
              <a:t>28.6.2012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A60958D-8EB6-4134-B636-8C58F75F1450}" type="slidenum">
              <a:rPr lang="cs-CZ" smtClean="0"/>
              <a:t>‹#›</a:t>
            </a:fld>
            <a:endParaRPr lang="cs-CZ"/>
          </a:p>
        </p:txBody>
      </p:sp>
    </p:spTree>
    <p:extLst>
      <p:ext uri="{BB962C8B-B14F-4D97-AF65-F5344CB8AC3E}">
        <p14:creationId xmlns:p14="http://schemas.microsoft.com/office/powerpoint/2010/main" val="932308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962F0E57-DEB3-4232-A5E4-FF423E3A58F4}" type="datetimeFigureOut">
              <a:rPr lang="cs-CZ" smtClean="0"/>
              <a:t>28.6.2012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A60958D-8EB6-4134-B636-8C58F75F1450}" type="slidenum">
              <a:rPr lang="cs-CZ" smtClean="0"/>
              <a:t>‹#›</a:t>
            </a:fld>
            <a:endParaRPr lang="cs-CZ"/>
          </a:p>
        </p:txBody>
      </p:sp>
    </p:spTree>
    <p:extLst>
      <p:ext uri="{BB962C8B-B14F-4D97-AF65-F5344CB8AC3E}">
        <p14:creationId xmlns:p14="http://schemas.microsoft.com/office/powerpoint/2010/main" val="2683164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62F0E57-DEB3-4232-A5E4-FF423E3A58F4}" type="datetimeFigureOut">
              <a:rPr lang="cs-CZ" smtClean="0"/>
              <a:t>28.6.2012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A60958D-8EB6-4134-B636-8C58F75F1450}" type="slidenum">
              <a:rPr lang="cs-CZ" smtClean="0"/>
              <a:t>‹#›</a:t>
            </a:fld>
            <a:endParaRPr lang="cs-CZ"/>
          </a:p>
        </p:txBody>
      </p:sp>
    </p:spTree>
    <p:extLst>
      <p:ext uri="{BB962C8B-B14F-4D97-AF65-F5344CB8AC3E}">
        <p14:creationId xmlns:p14="http://schemas.microsoft.com/office/powerpoint/2010/main" val="2249464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62F0E57-DEB3-4232-A5E4-FF423E3A58F4}" type="datetimeFigureOut">
              <a:rPr lang="cs-CZ" smtClean="0"/>
              <a:t>28.6.2012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A60958D-8EB6-4134-B636-8C58F75F1450}" type="slidenum">
              <a:rPr lang="cs-CZ" smtClean="0"/>
              <a:t>‹#›</a:t>
            </a:fld>
            <a:endParaRPr lang="cs-CZ"/>
          </a:p>
        </p:txBody>
      </p:sp>
    </p:spTree>
    <p:extLst>
      <p:ext uri="{BB962C8B-B14F-4D97-AF65-F5344CB8AC3E}">
        <p14:creationId xmlns:p14="http://schemas.microsoft.com/office/powerpoint/2010/main" val="15460983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2F0E57-DEB3-4232-A5E4-FF423E3A58F4}" type="datetimeFigureOut">
              <a:rPr lang="cs-CZ" smtClean="0"/>
              <a:t>28.6.2012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60958D-8EB6-4134-B636-8C58F75F1450}" type="slidenum">
              <a:rPr lang="cs-CZ" smtClean="0"/>
              <a:t>‹#›</a:t>
            </a:fld>
            <a:endParaRPr lang="cs-CZ"/>
          </a:p>
        </p:txBody>
      </p:sp>
    </p:spTree>
    <p:extLst>
      <p:ext uri="{BB962C8B-B14F-4D97-AF65-F5344CB8AC3E}">
        <p14:creationId xmlns:p14="http://schemas.microsoft.com/office/powerpoint/2010/main" val="28783340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cs.wikipedia.org/wiki/%C5%BDelezn%C3%A1_opona" TargetMode="External"/><Relationship Id="rId2" Type="http://schemas.openxmlformats.org/officeDocument/2006/relationships/hyperlink" Target="http://cs.wikipedia.org/wiki/Studen%C3%A1_v%C3%A1lka"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cs.wikipedia.org/wiki/Ko%C5%A1ick%C3%BD_vl%C3%A1dn%C3%AD_program"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cs.wikipedia.org/wiki/Klement_Gottwald" TargetMode="External"/><Relationship Id="rId2" Type="http://schemas.openxmlformats.org/officeDocument/2006/relationships/hyperlink" Target="http://cs.wikipedia.org/wiki/V%C3%ADt%C4%9Bzstv%C3%AD_pracuj%C3%ADc%C3%ADho_lidu" TargetMode="Externa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cs.wikipedia.org/wiki/Socialistick%C3%A1_%C3%BAstava" TargetMode="External"/><Relationship Id="rId2" Type="http://schemas.openxmlformats.org/officeDocument/2006/relationships/hyperlink" Target="http://cs.wikipedia.org/wiki/Milada_Hor%C3%A1kov%C3%A1"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cs.wikipedia.org/wiki/Pra%C5%BEsk%C3%A9_jaro_1968" TargetMode="External"/><Relationship Id="rId2" Type="http://schemas.openxmlformats.org/officeDocument/2006/relationships/hyperlink" Target="http://cs.wikipedia.org/wiki/Anton%C3%ADn_Novotn%C3%BD" TargetMode="External"/><Relationship Id="rId1" Type="http://schemas.openxmlformats.org/officeDocument/2006/relationships/slideLayout" Target="../slideLayouts/slideLayout2.xml"/><Relationship Id="rId5" Type="http://schemas.openxmlformats.org/officeDocument/2006/relationships/hyperlink" Target="http://cs.wikipedia.org/wiki/Invaze_vojsk_Var%C5%A1avsk%C3%A9_smlouvy_do_%C4%8Ceskoslovenska" TargetMode="External"/><Relationship Id="rId4" Type="http://schemas.openxmlformats.org/officeDocument/2006/relationships/hyperlink" Target="http://cs.wikipedia.org/wiki/Alexandr_Dub%C4%8Dek"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cs.wikipedia.org/wiki/Gust%C3%A1v_Hus%C3%A1k" TargetMode="External"/><Relationship Id="rId2" Type="http://schemas.openxmlformats.org/officeDocument/2006/relationships/hyperlink" Target="http://cs.wikipedia.org/wiki/Jan_Palach" TargetMode="External"/><Relationship Id="rId1" Type="http://schemas.openxmlformats.org/officeDocument/2006/relationships/slideLayout" Target="../slideLayouts/slideLayout2.xml"/><Relationship Id="rId5" Type="http://schemas.openxmlformats.org/officeDocument/2006/relationships/hyperlink" Target="http://cs.wikipedia.org/wiki/StB" TargetMode="External"/><Relationship Id="rId4" Type="http://schemas.openxmlformats.org/officeDocument/2006/relationships/hyperlink" Target="http://cs.wikipedia.org/wiki/Normalizace"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cs.wikipedia.org/wiki/Michail_Sergejevi%C4%8D_Gorba%C4%8Dov" TargetMode="External"/><Relationship Id="rId2" Type="http://schemas.openxmlformats.org/officeDocument/2006/relationships/hyperlink" Target="http://cs.wikipedia.org/wiki/Charta_77" TargetMode="External"/><Relationship Id="rId1" Type="http://schemas.openxmlformats.org/officeDocument/2006/relationships/slideLayout" Target="../slideLayouts/slideLayout2.xml"/><Relationship Id="rId5" Type="http://schemas.openxmlformats.org/officeDocument/2006/relationships/hyperlink" Target="http://cs.wikipedia.org/wiki/Sametov%C3%A1_revoluce" TargetMode="External"/><Relationship Id="rId4" Type="http://schemas.openxmlformats.org/officeDocument/2006/relationships/hyperlink" Target="http://cs.wikipedia.org/wiki/Perestrojka"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upload.wikimedia.org/wikipedia/commons/thumb/d/d0/RIAN_archive_359290_Mikhail_Gorbachev.jpg/168px-RIAN_archive_359290_Mikhail_Gorbachev.jpg" TargetMode="External"/><Relationship Id="rId3" Type="http://schemas.openxmlformats.org/officeDocument/2006/relationships/hyperlink" Target="http://upload.wikimedia.org/wikipedia/commons/thumb/5/53/Cizov_opona.JPG/220px-Cizov_opona.JPG" TargetMode="External"/><Relationship Id="rId7" Type="http://schemas.openxmlformats.org/officeDocument/2006/relationships/hyperlink" Target="http://upload.wikimedia.org/wikipedia/commons/thumb/c/cb/Flag_of_the_Czech_Republic.svg/120px-Flag_of_the_Czech_Republic.svg.png" TargetMode="External"/><Relationship Id="rId2" Type="http://schemas.openxmlformats.org/officeDocument/2006/relationships/hyperlink" Target="http://upload.wikimedia.org/wikipedia/commons/thumb/8/8b/EiserneVorhang.png/220px-EiserneVorhang.png" TargetMode="External"/><Relationship Id="rId1" Type="http://schemas.openxmlformats.org/officeDocument/2006/relationships/slideLayout" Target="../slideLayouts/slideLayout2.xml"/><Relationship Id="rId6" Type="http://schemas.openxmlformats.org/officeDocument/2006/relationships/hyperlink" Target="http://upload.wikimedia.org/wikipedia/commons/thumb/7/7b/Czechoslovakia_COA_1961-1989.svg/84px-Czechoslovakia_COA_1961-1989.svg.png" TargetMode="External"/><Relationship Id="rId5" Type="http://schemas.openxmlformats.org/officeDocument/2006/relationships/hyperlink" Target="http://upload.wikimedia.org/wikipedia/commons/thumb/f/ff/Gottwaldova_limuz%C3%ADna_SAMSUNG_DIGITAL_CAMERA_87.jpg/250px-Gottwaldova_limuz%C3%ADna_SAMSUNG_DIGITAL_CAMERA_87.jpg" TargetMode="External"/><Relationship Id="rId4" Type="http://schemas.openxmlformats.org/officeDocument/2006/relationships/hyperlink" Target="http://upload.wikimedia.org/wikipedia/commons/thumb/5/5d/VolarydeadJews.jpg/260px-VolarydeadJews.jpg" TargetMode="External"/><Relationship Id="rId9" Type="http://schemas.openxmlformats.org/officeDocument/2006/relationships/hyperlink" Target="http://upload.wikimedia.org/wikipedia/commons/thumb/6/66/Reagan_and_Gorbachev_hold_discussions.jpg/250px-Reagan_and_Gorbachev_hold_discussions.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251520" y="404664"/>
            <a:ext cx="8712968" cy="1656184"/>
          </a:xfrm>
        </p:spPr>
        <p:txBody>
          <a:bodyPr>
            <a:normAutofit fontScale="90000"/>
          </a:bodyPr>
          <a:lstStyle/>
          <a:p>
            <a:pPr algn="l"/>
            <a:r>
              <a:rPr lang="cs-CZ" dirty="0" smtClean="0"/>
              <a:t>Dvacáté století – život v Československu v době vlády komunistů, Pražské jaro 1968, období normalizace</a:t>
            </a:r>
            <a:endParaRPr lang="cs-CZ" dirty="0"/>
          </a:p>
        </p:txBody>
      </p:sp>
      <p:sp>
        <p:nvSpPr>
          <p:cNvPr id="3" name="Podnadpis 2"/>
          <p:cNvSpPr>
            <a:spLocks noGrp="1"/>
          </p:cNvSpPr>
          <p:nvPr>
            <p:ph type="subTitle" idx="1"/>
          </p:nvPr>
        </p:nvSpPr>
        <p:spPr>
          <a:xfrm>
            <a:off x="611560" y="2132856"/>
            <a:ext cx="8064896" cy="4536504"/>
          </a:xfrm>
        </p:spPr>
        <p:txBody>
          <a:bodyPr>
            <a:normAutofit/>
          </a:bodyPr>
          <a:lstStyle/>
          <a:p>
            <a:pPr algn="l"/>
            <a:r>
              <a:rPr lang="cs-CZ" sz="2300" dirty="0">
                <a:solidFill>
                  <a:schemeClr val="tx1"/>
                </a:solidFill>
              </a:rPr>
              <a:t> </a:t>
            </a:r>
            <a:r>
              <a:rPr lang="cs-CZ" sz="2300" dirty="0" smtClean="0">
                <a:solidFill>
                  <a:schemeClr val="tx1"/>
                </a:solidFill>
              </a:rPr>
              <a:t>   Název školy:  Základní škola Karla Klíče Hostinné</a:t>
            </a:r>
          </a:p>
          <a:p>
            <a:pPr algn="l"/>
            <a:r>
              <a:rPr lang="cs-CZ" sz="2300" dirty="0" smtClean="0">
                <a:solidFill>
                  <a:schemeClr val="tx1"/>
                </a:solidFill>
              </a:rPr>
              <a:t>    Autor:  Mgr. Renáta Jehličková</a:t>
            </a:r>
          </a:p>
          <a:p>
            <a:pPr algn="l"/>
            <a:r>
              <a:rPr lang="cs-CZ" sz="2300" dirty="0" smtClean="0">
                <a:solidFill>
                  <a:schemeClr val="tx1"/>
                </a:solidFill>
              </a:rPr>
              <a:t>    Název:  VY_32_INOVACE_10_A_19_DVACÁTÉ STOLETÍ-ŽIVOT </a:t>
            </a:r>
          </a:p>
          <a:p>
            <a:pPr algn="l"/>
            <a:r>
              <a:rPr lang="cs-CZ" sz="2300" dirty="0">
                <a:solidFill>
                  <a:schemeClr val="tx1"/>
                </a:solidFill>
              </a:rPr>
              <a:t> </a:t>
            </a:r>
            <a:r>
              <a:rPr lang="cs-CZ" sz="2300" dirty="0" smtClean="0">
                <a:solidFill>
                  <a:schemeClr val="tx1"/>
                </a:solidFill>
              </a:rPr>
              <a:t>                 V ČESKOSLOVENSKU V DOBĚ VLÁDY KOMUNISTŮ, </a:t>
            </a:r>
          </a:p>
          <a:p>
            <a:pPr algn="l"/>
            <a:r>
              <a:rPr lang="cs-CZ" sz="2300" dirty="0">
                <a:solidFill>
                  <a:schemeClr val="tx1"/>
                </a:solidFill>
              </a:rPr>
              <a:t> </a:t>
            </a:r>
            <a:r>
              <a:rPr lang="cs-CZ" sz="2300" dirty="0" smtClean="0">
                <a:solidFill>
                  <a:schemeClr val="tx1"/>
                </a:solidFill>
              </a:rPr>
              <a:t>                 PRAŽSKÉ JARO 1968, OBDOBÍ NORMALIZACE</a:t>
            </a:r>
          </a:p>
          <a:p>
            <a:pPr algn="l"/>
            <a:r>
              <a:rPr lang="cs-CZ" sz="2300" dirty="0" smtClean="0">
                <a:solidFill>
                  <a:schemeClr val="tx1"/>
                </a:solidFill>
              </a:rPr>
              <a:t>    Téma:  LIDÉ A ČAS </a:t>
            </a:r>
          </a:p>
          <a:p>
            <a:pPr algn="l"/>
            <a:r>
              <a:rPr lang="cs-CZ" sz="2300" dirty="0" smtClean="0">
                <a:solidFill>
                  <a:schemeClr val="tx1"/>
                </a:solidFill>
              </a:rPr>
              <a:t>    Číslo projektu</a:t>
            </a:r>
            <a:r>
              <a:rPr lang="cs-CZ" sz="2300" dirty="0">
                <a:solidFill>
                  <a:schemeClr val="tx1"/>
                </a:solidFill>
              </a:rPr>
              <a:t>: CZ.1.07/1.4.00/21.2131</a:t>
            </a:r>
          </a:p>
          <a:p>
            <a:pPr algn="l"/>
            <a:endParaRPr lang="cs-CZ" sz="2300" dirty="0" smtClean="0">
              <a:solidFill>
                <a:schemeClr val="tx1"/>
              </a:solidFill>
            </a:endParaRPr>
          </a:p>
          <a:p>
            <a:pPr algn="l"/>
            <a:endParaRPr lang="cs-CZ" sz="2300" dirty="0">
              <a:solidFill>
                <a:schemeClr val="tx1"/>
              </a:solidFill>
            </a:endParaRPr>
          </a:p>
          <a:p>
            <a:pPr algn="l"/>
            <a:endParaRPr lang="cs-CZ" sz="2300" dirty="0" smtClean="0">
              <a:solidFill>
                <a:schemeClr val="tx1"/>
              </a:solidFill>
            </a:endParaRPr>
          </a:p>
          <a:p>
            <a:pPr algn="l"/>
            <a:endParaRPr lang="cs-CZ" sz="2300" dirty="0">
              <a:solidFill>
                <a:schemeClr val="tx1"/>
              </a:solidFill>
            </a:endParaRPr>
          </a:p>
          <a:p>
            <a:pPr algn="l"/>
            <a:endParaRPr lang="cs-CZ" sz="2300" dirty="0">
              <a:solidFill>
                <a:schemeClr val="tx1"/>
              </a:solidFill>
            </a:endParaRPr>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688" y="5301208"/>
            <a:ext cx="5761037" cy="1122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230881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Zástupný symbol pro obsah 3"/>
          <p:cNvGraphicFramePr>
            <a:graphicFrameLocks noGrp="1"/>
          </p:cNvGraphicFramePr>
          <p:nvPr>
            <p:ph idx="1"/>
            <p:extLst>
              <p:ext uri="{D42A27DB-BD31-4B8C-83A1-F6EECF244321}">
                <p14:modId xmlns:p14="http://schemas.microsoft.com/office/powerpoint/2010/main" val="3330886374"/>
              </p:ext>
            </p:extLst>
          </p:nvPr>
        </p:nvGraphicFramePr>
        <p:xfrm>
          <a:off x="1187624" y="764704"/>
          <a:ext cx="6834212" cy="5713065"/>
        </p:xfrm>
        <a:graphic>
          <a:graphicData uri="http://schemas.openxmlformats.org/drawingml/2006/table">
            <a:tbl>
              <a:tblPr firstRow="1" bandRow="1">
                <a:tableStyleId>{5C22544A-7EE6-4342-B048-85BDC9FD1C3A}</a:tableStyleId>
              </a:tblPr>
              <a:tblGrid>
                <a:gridCol w="2214576"/>
                <a:gridCol w="2071702"/>
                <a:gridCol w="1071570"/>
                <a:gridCol w="1476364"/>
              </a:tblGrid>
              <a:tr h="429381">
                <a:tc>
                  <a:txBody>
                    <a:bodyPr/>
                    <a:lstStyle/>
                    <a:p>
                      <a:r>
                        <a:rPr lang="cs-CZ" dirty="0" smtClean="0"/>
                        <a:t>Autor</a:t>
                      </a:r>
                      <a:endParaRPr lang="cs-CZ" dirty="0"/>
                    </a:p>
                  </a:txBody>
                  <a:tcPr/>
                </a:tc>
                <a:tc gridSpan="3">
                  <a:txBody>
                    <a:bodyPr/>
                    <a:lstStyle/>
                    <a:p>
                      <a:r>
                        <a:rPr lang="cs-CZ" dirty="0" smtClean="0"/>
                        <a:t>Mgr. Renáta</a:t>
                      </a:r>
                      <a:r>
                        <a:rPr lang="cs-CZ" baseline="0" dirty="0" smtClean="0"/>
                        <a:t> Jehličková</a:t>
                      </a:r>
                      <a:endParaRPr lang="cs-CZ" dirty="0"/>
                    </a:p>
                  </a:txBody>
                  <a:tcPr/>
                </a:tc>
                <a:tc hMerge="1">
                  <a:txBody>
                    <a:bodyPr/>
                    <a:lstStyle/>
                    <a:p>
                      <a:endParaRPr lang="cs-CZ" dirty="0"/>
                    </a:p>
                  </a:txBody>
                  <a:tcPr/>
                </a:tc>
                <a:tc hMerge="1">
                  <a:txBody>
                    <a:bodyPr/>
                    <a:lstStyle/>
                    <a:p>
                      <a:endParaRPr lang="cs-CZ" dirty="0"/>
                    </a:p>
                  </a:txBody>
                  <a:tcPr/>
                </a:tc>
              </a:tr>
              <a:tr h="429381">
                <a:tc>
                  <a:txBody>
                    <a:bodyPr/>
                    <a:lstStyle/>
                    <a:p>
                      <a:r>
                        <a:rPr lang="cs-CZ" dirty="0" smtClean="0"/>
                        <a:t>Vytvořeno dne</a:t>
                      </a:r>
                      <a:endParaRPr lang="cs-CZ" dirty="0"/>
                    </a:p>
                  </a:txBody>
                  <a:tcPr>
                    <a:solidFill>
                      <a:schemeClr val="tx2">
                        <a:lumMod val="40000"/>
                        <a:lumOff val="60000"/>
                      </a:schemeClr>
                    </a:solidFill>
                  </a:tcPr>
                </a:tc>
                <a:tc gridSpan="3">
                  <a:txBody>
                    <a:bodyPr/>
                    <a:lstStyle/>
                    <a:p>
                      <a:r>
                        <a:rPr lang="cs-CZ" baseline="0" dirty="0" smtClean="0">
                          <a:solidFill>
                            <a:schemeClr val="tx1"/>
                          </a:solidFill>
                        </a:rPr>
                        <a:t>16. března 2012</a:t>
                      </a:r>
                      <a:endParaRPr lang="cs-CZ" dirty="0">
                        <a:solidFill>
                          <a:schemeClr val="tx1"/>
                        </a:solidFill>
                      </a:endParaRPr>
                    </a:p>
                  </a:txBody>
                  <a:tcPr/>
                </a:tc>
                <a:tc hMerge="1">
                  <a:txBody>
                    <a:bodyPr/>
                    <a:lstStyle/>
                    <a:p>
                      <a:endParaRPr lang="cs-CZ" dirty="0"/>
                    </a:p>
                  </a:txBody>
                  <a:tcPr/>
                </a:tc>
                <a:tc hMerge="1">
                  <a:txBody>
                    <a:bodyPr/>
                    <a:lstStyle/>
                    <a:p>
                      <a:endParaRPr lang="cs-CZ" dirty="0"/>
                    </a:p>
                  </a:txBody>
                  <a:tcPr/>
                </a:tc>
              </a:tr>
              <a:tr h="149350">
                <a:tc>
                  <a:txBody>
                    <a:bodyPr/>
                    <a:lstStyle/>
                    <a:p>
                      <a:r>
                        <a:rPr lang="cs-CZ" dirty="0" smtClean="0"/>
                        <a:t>Odpilotováno dne</a:t>
                      </a:r>
                      <a:endParaRPr lang="cs-CZ" dirty="0"/>
                    </a:p>
                  </a:txBody>
                  <a:tcPr>
                    <a:solidFill>
                      <a:schemeClr val="tx2">
                        <a:lumMod val="40000"/>
                        <a:lumOff val="60000"/>
                      </a:schemeClr>
                    </a:solidFill>
                  </a:tcPr>
                </a:tc>
                <a:tc>
                  <a:txBody>
                    <a:bodyPr/>
                    <a:lstStyle/>
                    <a:p>
                      <a:r>
                        <a:rPr lang="cs-CZ" dirty="0" smtClean="0">
                          <a:solidFill>
                            <a:schemeClr val="tx1"/>
                          </a:solidFill>
                        </a:rPr>
                        <a:t>15.</a:t>
                      </a:r>
                      <a:r>
                        <a:rPr lang="cs-CZ" baseline="0" dirty="0" smtClean="0">
                          <a:solidFill>
                            <a:schemeClr val="tx1"/>
                          </a:solidFill>
                        </a:rPr>
                        <a:t> května 2012</a:t>
                      </a:r>
                      <a:endParaRPr lang="cs-CZ" dirty="0">
                        <a:solidFill>
                          <a:schemeClr val="tx1"/>
                        </a:solidFill>
                      </a:endParaRPr>
                    </a:p>
                  </a:txBody>
                  <a:tcPr/>
                </a:tc>
                <a:tc>
                  <a:txBody>
                    <a:bodyPr/>
                    <a:lstStyle/>
                    <a:p>
                      <a:r>
                        <a:rPr lang="cs-CZ" dirty="0" smtClean="0">
                          <a:solidFill>
                            <a:schemeClr val="tx1"/>
                          </a:solidFill>
                        </a:rPr>
                        <a:t>ve třídě</a:t>
                      </a:r>
                      <a:endParaRPr lang="cs-CZ" dirty="0">
                        <a:solidFill>
                          <a:schemeClr val="tx1"/>
                        </a:solidFill>
                      </a:endParaRPr>
                    </a:p>
                  </a:txBody>
                  <a:tcPr>
                    <a:solidFill>
                      <a:schemeClr val="tx2">
                        <a:lumMod val="40000"/>
                        <a:lumOff val="60000"/>
                      </a:schemeClr>
                    </a:solidFill>
                  </a:tcPr>
                </a:tc>
                <a:tc>
                  <a:txBody>
                    <a:bodyPr/>
                    <a:lstStyle/>
                    <a:p>
                      <a:r>
                        <a:rPr lang="cs-CZ" smtClean="0"/>
                        <a:t>V.A</a:t>
                      </a:r>
                      <a:endParaRPr lang="cs-CZ" dirty="0"/>
                    </a:p>
                  </a:txBody>
                  <a:tcPr/>
                </a:tc>
              </a:tr>
              <a:tr h="429381">
                <a:tc>
                  <a:txBody>
                    <a:bodyPr/>
                    <a:lstStyle/>
                    <a:p>
                      <a:r>
                        <a:rPr lang="cs-CZ" dirty="0" smtClean="0"/>
                        <a:t>Vzdělávací oblast</a:t>
                      </a:r>
                      <a:endParaRPr lang="cs-CZ" dirty="0"/>
                    </a:p>
                  </a:txBody>
                  <a:tcPr>
                    <a:solidFill>
                      <a:schemeClr val="tx2">
                        <a:lumMod val="40000"/>
                        <a:lumOff val="60000"/>
                      </a:schemeClr>
                    </a:solidFill>
                  </a:tcPr>
                </a:tc>
                <a:tc gridSpan="3">
                  <a:txBody>
                    <a:bodyPr/>
                    <a:lstStyle/>
                    <a:p>
                      <a:r>
                        <a:rPr lang="cs-CZ" dirty="0" smtClean="0">
                          <a:solidFill>
                            <a:schemeClr val="tx1"/>
                          </a:solidFill>
                        </a:rPr>
                        <a:t>Člověk</a:t>
                      </a:r>
                      <a:r>
                        <a:rPr lang="cs-CZ" baseline="0" dirty="0" smtClean="0">
                          <a:solidFill>
                            <a:schemeClr val="tx1"/>
                          </a:solidFill>
                        </a:rPr>
                        <a:t> a jeho svět</a:t>
                      </a:r>
                      <a:endParaRPr lang="cs-CZ" dirty="0">
                        <a:solidFill>
                          <a:schemeClr val="tx1"/>
                        </a:solidFill>
                      </a:endParaRPr>
                    </a:p>
                  </a:txBody>
                  <a:tcPr/>
                </a:tc>
                <a:tc hMerge="1">
                  <a:txBody>
                    <a:bodyPr/>
                    <a:lstStyle/>
                    <a:p>
                      <a:endParaRPr lang="cs-CZ" dirty="0"/>
                    </a:p>
                  </a:txBody>
                  <a:tcPr/>
                </a:tc>
                <a:tc hMerge="1">
                  <a:txBody>
                    <a:bodyPr/>
                    <a:lstStyle/>
                    <a:p>
                      <a:endParaRPr lang="cs-CZ" dirty="0"/>
                    </a:p>
                  </a:txBody>
                  <a:tcPr/>
                </a:tc>
              </a:tr>
              <a:tr h="429381">
                <a:tc>
                  <a:txBody>
                    <a:bodyPr/>
                    <a:lstStyle/>
                    <a:p>
                      <a:r>
                        <a:rPr lang="cs-CZ" dirty="0" smtClean="0"/>
                        <a:t>Vzdělávací obor</a:t>
                      </a:r>
                      <a:endParaRPr lang="cs-CZ" dirty="0"/>
                    </a:p>
                  </a:txBody>
                  <a:tcPr>
                    <a:solidFill>
                      <a:schemeClr val="tx2">
                        <a:lumMod val="40000"/>
                        <a:lumOff val="60000"/>
                      </a:schemeClr>
                    </a:solidFill>
                  </a:tcPr>
                </a:tc>
                <a:tc gridSpan="3">
                  <a:txBody>
                    <a:bodyPr/>
                    <a:lstStyle/>
                    <a:p>
                      <a:r>
                        <a:rPr lang="cs-CZ" dirty="0" smtClean="0">
                          <a:solidFill>
                            <a:schemeClr val="tx1"/>
                          </a:solidFill>
                        </a:rPr>
                        <a:t>Vlastivěda</a:t>
                      </a:r>
                      <a:endParaRPr lang="cs-CZ" dirty="0">
                        <a:solidFill>
                          <a:schemeClr val="tx1"/>
                        </a:solidFill>
                      </a:endParaRPr>
                    </a:p>
                  </a:txBody>
                  <a:tcPr/>
                </a:tc>
                <a:tc hMerge="1">
                  <a:txBody>
                    <a:bodyPr/>
                    <a:lstStyle/>
                    <a:p>
                      <a:endParaRPr lang="cs-CZ" dirty="0"/>
                    </a:p>
                  </a:txBody>
                  <a:tcPr/>
                </a:tc>
                <a:tc hMerge="1">
                  <a:txBody>
                    <a:bodyPr/>
                    <a:lstStyle/>
                    <a:p>
                      <a:endParaRPr lang="cs-CZ" dirty="0"/>
                    </a:p>
                  </a:txBody>
                  <a:tcPr/>
                </a:tc>
              </a:tr>
              <a:tr h="429381">
                <a:tc>
                  <a:txBody>
                    <a:bodyPr/>
                    <a:lstStyle/>
                    <a:p>
                      <a:r>
                        <a:rPr lang="cs-CZ" dirty="0" smtClean="0"/>
                        <a:t>Tematický okruh</a:t>
                      </a:r>
                      <a:endParaRPr lang="cs-CZ" dirty="0"/>
                    </a:p>
                  </a:txBody>
                  <a:tcPr>
                    <a:solidFill>
                      <a:schemeClr val="tx2">
                        <a:lumMod val="40000"/>
                        <a:lumOff val="60000"/>
                      </a:schemeClr>
                    </a:solidFill>
                  </a:tcPr>
                </a:tc>
                <a:tc gridSpan="3">
                  <a:txBody>
                    <a:bodyPr/>
                    <a:lstStyle/>
                    <a:p>
                      <a:r>
                        <a:rPr lang="cs-CZ" dirty="0" smtClean="0">
                          <a:solidFill>
                            <a:schemeClr val="tx1"/>
                          </a:solidFill>
                        </a:rPr>
                        <a:t>Lidé</a:t>
                      </a:r>
                      <a:r>
                        <a:rPr lang="cs-CZ" baseline="0" dirty="0" smtClean="0">
                          <a:solidFill>
                            <a:schemeClr val="tx1"/>
                          </a:solidFill>
                        </a:rPr>
                        <a:t> a čas</a:t>
                      </a:r>
                      <a:endParaRPr lang="cs-CZ" dirty="0">
                        <a:solidFill>
                          <a:schemeClr val="tx1"/>
                        </a:solidFill>
                      </a:endParaRPr>
                    </a:p>
                  </a:txBody>
                  <a:tcPr/>
                </a:tc>
                <a:tc hMerge="1">
                  <a:txBody>
                    <a:bodyPr/>
                    <a:lstStyle/>
                    <a:p>
                      <a:endParaRPr lang="cs-CZ" dirty="0"/>
                    </a:p>
                  </a:txBody>
                  <a:tcPr/>
                </a:tc>
                <a:tc hMerge="1">
                  <a:txBody>
                    <a:bodyPr/>
                    <a:lstStyle/>
                    <a:p>
                      <a:endParaRPr lang="cs-CZ" dirty="0"/>
                    </a:p>
                  </a:txBody>
                  <a:tcPr/>
                </a:tc>
              </a:tr>
              <a:tr h="429381">
                <a:tc>
                  <a:txBody>
                    <a:bodyPr/>
                    <a:lstStyle/>
                    <a:p>
                      <a:r>
                        <a:rPr lang="cs-CZ" dirty="0" smtClean="0"/>
                        <a:t>Téma</a:t>
                      </a:r>
                      <a:endParaRPr lang="cs-CZ" dirty="0"/>
                    </a:p>
                  </a:txBody>
                  <a:tcPr>
                    <a:solidFill>
                      <a:schemeClr val="tx2">
                        <a:lumMod val="40000"/>
                        <a:lumOff val="60000"/>
                      </a:schemeClr>
                    </a:solidFill>
                  </a:tcPr>
                </a:tc>
                <a:tc gridSpan="3">
                  <a:txBody>
                    <a:bodyPr/>
                    <a:lstStyle/>
                    <a:p>
                      <a:r>
                        <a:rPr lang="cs-CZ" baseline="0" dirty="0" smtClean="0">
                          <a:solidFill>
                            <a:schemeClr val="tx1"/>
                          </a:solidFill>
                        </a:rPr>
                        <a:t>Dvacáté století – život v Československu v době vlády komunistů, Pražské jaro 1968, období normalizace</a:t>
                      </a:r>
                    </a:p>
                  </a:txBody>
                  <a:tcPr/>
                </a:tc>
                <a:tc hMerge="1">
                  <a:txBody>
                    <a:bodyPr/>
                    <a:lstStyle/>
                    <a:p>
                      <a:endParaRPr lang="cs-CZ" dirty="0"/>
                    </a:p>
                  </a:txBody>
                  <a:tcPr/>
                </a:tc>
                <a:tc hMerge="1">
                  <a:txBody>
                    <a:bodyPr/>
                    <a:lstStyle/>
                    <a:p>
                      <a:endParaRPr lang="cs-CZ" dirty="0"/>
                    </a:p>
                  </a:txBody>
                  <a:tcPr/>
                </a:tc>
              </a:tr>
              <a:tr h="666741">
                <a:tc>
                  <a:txBody>
                    <a:bodyPr/>
                    <a:lstStyle/>
                    <a:p>
                      <a:r>
                        <a:rPr lang="cs-CZ" dirty="0" smtClean="0"/>
                        <a:t>Klíčová slova</a:t>
                      </a:r>
                      <a:endParaRPr lang="cs-CZ" dirty="0"/>
                    </a:p>
                  </a:txBody>
                  <a:tcPr>
                    <a:solidFill>
                      <a:schemeClr val="tx2">
                        <a:lumMod val="40000"/>
                        <a:lumOff val="60000"/>
                      </a:schemeClr>
                    </a:solidFill>
                  </a:tcPr>
                </a:tc>
                <a:tc gridSpan="3">
                  <a:txBody>
                    <a:bodyPr/>
                    <a:lstStyle/>
                    <a:p>
                      <a:r>
                        <a:rPr lang="cs-CZ" baseline="0" dirty="0" smtClean="0">
                          <a:solidFill>
                            <a:schemeClr val="tx1"/>
                          </a:solidFill>
                        </a:rPr>
                        <a:t>studená válka, železná opona, kapitalistický, socialistický, Košický vládní program, odsun Němců, znárodnění, Klement Gottwald, demise, totalitní režim, Milada Horáková, Antonín Novotný, Pražské jaro, Alexandr Dubček, okupace, Jan Palach, Gustáv, Husák, normalizace, StB, Charta 77, M. Gorbačov, perestrójka, sametová revoluce</a:t>
                      </a:r>
                    </a:p>
                  </a:txBody>
                  <a:tcPr/>
                </a:tc>
                <a:tc hMerge="1">
                  <a:txBody>
                    <a:bodyPr/>
                    <a:lstStyle/>
                    <a:p>
                      <a:endParaRPr lang="cs-CZ" dirty="0"/>
                    </a:p>
                  </a:txBody>
                  <a:tcPr/>
                </a:tc>
                <a:tc hMerge="1">
                  <a:txBody>
                    <a:bodyPr/>
                    <a:lstStyle/>
                    <a:p>
                      <a:endParaRPr lang="cs-CZ" dirty="0"/>
                    </a:p>
                  </a:txBody>
                  <a:tcPr/>
                </a:tc>
              </a:tr>
            </a:tbl>
          </a:graphicData>
        </a:graphic>
      </p:graphicFrame>
    </p:spTree>
    <p:extLst>
      <p:ext uri="{BB962C8B-B14F-4D97-AF65-F5344CB8AC3E}">
        <p14:creationId xmlns:p14="http://schemas.microsoft.com/office/powerpoint/2010/main" val="69224398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7504" y="260648"/>
            <a:ext cx="8958378" cy="778098"/>
          </a:xfrm>
          <a:solidFill>
            <a:srgbClr val="C00000"/>
          </a:solidFill>
          <a:ln>
            <a:solidFill>
              <a:schemeClr val="tx1"/>
            </a:solidFill>
          </a:ln>
          <a:effectLst>
            <a:softEdge rad="12700"/>
          </a:effectLst>
        </p:spPr>
        <p:txBody>
          <a:bodyPr>
            <a:normAutofit fontScale="90000"/>
          </a:bodyPr>
          <a:lstStyle/>
          <a:p>
            <a:r>
              <a:rPr lang="cs-CZ" b="1" dirty="0" smtClean="0"/>
              <a:t>Dvacáté století – život za vlády komunistů </a:t>
            </a:r>
            <a:endParaRPr lang="cs-CZ" b="1" dirty="0"/>
          </a:p>
        </p:txBody>
      </p:sp>
      <p:sp>
        <p:nvSpPr>
          <p:cNvPr id="3" name="Zástupný symbol pro obsah 2"/>
          <p:cNvSpPr>
            <a:spLocks noGrp="1"/>
          </p:cNvSpPr>
          <p:nvPr>
            <p:ph idx="1"/>
          </p:nvPr>
        </p:nvSpPr>
        <p:spPr>
          <a:xfrm>
            <a:off x="107504" y="1124744"/>
            <a:ext cx="8928992" cy="5472608"/>
          </a:xfrm>
          <a:gradFill flip="none" rotWithShape="1">
            <a:gsLst>
              <a:gs pos="0">
                <a:schemeClr val="accent6">
                  <a:lumMod val="60000"/>
                  <a:lumOff val="40000"/>
                  <a:shade val="30000"/>
                  <a:satMod val="115000"/>
                </a:schemeClr>
              </a:gs>
              <a:gs pos="50000">
                <a:schemeClr val="accent6">
                  <a:lumMod val="60000"/>
                  <a:lumOff val="40000"/>
                  <a:shade val="67500"/>
                  <a:satMod val="115000"/>
                </a:schemeClr>
              </a:gs>
              <a:gs pos="100000">
                <a:schemeClr val="accent6">
                  <a:lumMod val="60000"/>
                  <a:lumOff val="40000"/>
                  <a:shade val="100000"/>
                  <a:satMod val="115000"/>
                </a:schemeClr>
              </a:gs>
            </a:gsLst>
            <a:lin ang="16200000" scaled="1"/>
            <a:tileRect/>
          </a:gradFill>
          <a:ln>
            <a:solidFill>
              <a:schemeClr val="tx1"/>
            </a:solidFill>
          </a:ln>
        </p:spPr>
        <p:txBody>
          <a:bodyPr>
            <a:normAutofit lnSpcReduction="10000"/>
          </a:bodyPr>
          <a:lstStyle/>
          <a:p>
            <a:pPr marL="0" indent="0">
              <a:buNone/>
            </a:pPr>
            <a:r>
              <a:rPr lang="cs-CZ" sz="2500" b="1" dirty="0" smtClean="0"/>
              <a:t>Brzy po válce – roztržka mezi Sovětským svazem a spojenci</a:t>
            </a:r>
          </a:p>
          <a:p>
            <a:pPr marL="0" indent="0">
              <a:buNone/>
            </a:pPr>
            <a:r>
              <a:rPr lang="cs-CZ" sz="2500" dirty="0"/>
              <a:t> </a:t>
            </a:r>
            <a:r>
              <a:rPr lang="cs-CZ" sz="2500" dirty="0" smtClean="0"/>
              <a:t>        </a:t>
            </a:r>
            <a:r>
              <a:rPr lang="cs-CZ" sz="2500" b="1" dirty="0" smtClean="0">
                <a:hlinkClick r:id="rId2"/>
              </a:rPr>
              <a:t>studená válka </a:t>
            </a:r>
            <a:r>
              <a:rPr lang="cs-CZ" sz="2500" dirty="0" smtClean="0"/>
              <a:t>(vybudována tzv. </a:t>
            </a:r>
            <a:r>
              <a:rPr lang="cs-CZ" sz="2500" dirty="0" smtClean="0">
                <a:hlinkClick r:id="rId3"/>
              </a:rPr>
              <a:t>železná opona </a:t>
            </a:r>
            <a:r>
              <a:rPr lang="cs-CZ" sz="2500" dirty="0" smtClean="0"/>
              <a:t>mezi východem </a:t>
            </a:r>
          </a:p>
          <a:p>
            <a:pPr marL="0" indent="0">
              <a:buNone/>
            </a:pPr>
            <a:r>
              <a:rPr lang="cs-CZ" sz="2500" dirty="0"/>
              <a:t> </a:t>
            </a:r>
            <a:r>
              <a:rPr lang="cs-CZ" sz="2500" dirty="0" smtClean="0"/>
              <a:t>        a západem – plot s nabitou elektřinou            </a:t>
            </a:r>
          </a:p>
          <a:p>
            <a:pPr marL="0" indent="0">
              <a:buNone/>
            </a:pPr>
            <a:r>
              <a:rPr lang="cs-CZ" sz="2500" dirty="0"/>
              <a:t> </a:t>
            </a:r>
            <a:r>
              <a:rPr lang="cs-CZ" sz="2500" dirty="0" smtClean="0"/>
              <a:t>                                                                            přes 1000 lidských obětí)</a:t>
            </a:r>
          </a:p>
          <a:p>
            <a:pPr marL="0" indent="0">
              <a:buNone/>
            </a:pPr>
            <a:r>
              <a:rPr lang="cs-CZ" sz="2500" dirty="0" smtClean="0"/>
              <a:t>                                                               </a:t>
            </a:r>
            <a:r>
              <a:rPr lang="cs-CZ" sz="2500" b="1" dirty="0" smtClean="0"/>
              <a:t>USA (Západ - kapitalistický)</a:t>
            </a:r>
          </a:p>
          <a:p>
            <a:pPr marL="0" indent="0">
              <a:buNone/>
            </a:pPr>
            <a:r>
              <a:rPr lang="cs-CZ" sz="2500" b="1" dirty="0" smtClean="0"/>
              <a:t>Prosadily se dvě velmoci</a:t>
            </a:r>
          </a:p>
          <a:p>
            <a:pPr marL="0" indent="0">
              <a:buNone/>
            </a:pPr>
            <a:r>
              <a:rPr lang="cs-CZ" sz="2500" b="1" dirty="0"/>
              <a:t> </a:t>
            </a:r>
            <a:r>
              <a:rPr lang="cs-CZ" sz="2500" b="1" dirty="0" smtClean="0"/>
              <a:t>                                                              SSSR (Východ - socialistický)</a:t>
            </a:r>
            <a:endParaRPr lang="cs-CZ" sz="2500" b="1" dirty="0"/>
          </a:p>
          <a:p>
            <a:pPr marL="0" indent="0">
              <a:buNone/>
            </a:pPr>
            <a:r>
              <a:rPr lang="cs-CZ" sz="2500" dirty="0" smtClean="0"/>
              <a:t>                                     </a:t>
            </a:r>
            <a:r>
              <a:rPr lang="cs-CZ" sz="2500" i="1" dirty="0" smtClean="0"/>
              <a:t>Rozdělení Evropy</a:t>
            </a:r>
          </a:p>
          <a:p>
            <a:pPr marL="0" indent="0">
              <a:buNone/>
            </a:pPr>
            <a:r>
              <a:rPr lang="cs-CZ" sz="2500" i="1" dirty="0"/>
              <a:t> </a:t>
            </a:r>
            <a:r>
              <a:rPr lang="cs-CZ" sz="2500" i="1" dirty="0" smtClean="0"/>
              <a:t>                                    po válce</a:t>
            </a:r>
          </a:p>
          <a:p>
            <a:pPr marL="0" indent="0">
              <a:buNone/>
            </a:pPr>
            <a:endParaRPr lang="cs-CZ" sz="2500" i="1" dirty="0" smtClean="0"/>
          </a:p>
          <a:p>
            <a:pPr marL="0" indent="0">
              <a:buNone/>
            </a:pPr>
            <a:r>
              <a:rPr lang="cs-CZ" sz="2500" i="1" dirty="0"/>
              <a:t> </a:t>
            </a:r>
            <a:r>
              <a:rPr lang="cs-CZ" sz="2500" i="1" dirty="0" smtClean="0"/>
              <a:t>                                                   Zachovalá část</a:t>
            </a:r>
          </a:p>
          <a:p>
            <a:pPr marL="0" indent="0">
              <a:buNone/>
            </a:pPr>
            <a:r>
              <a:rPr lang="cs-CZ" sz="2500" i="1" dirty="0"/>
              <a:t> </a:t>
            </a:r>
            <a:r>
              <a:rPr lang="cs-CZ" sz="2500" i="1" dirty="0" smtClean="0"/>
              <a:t>                                                   železné opony</a:t>
            </a:r>
          </a:p>
          <a:p>
            <a:pPr marL="0" indent="0">
              <a:buNone/>
            </a:pPr>
            <a:r>
              <a:rPr lang="cs-CZ" sz="2500" i="1" dirty="0"/>
              <a:t> </a:t>
            </a:r>
            <a:r>
              <a:rPr lang="cs-CZ" sz="2500" i="1" dirty="0" smtClean="0"/>
              <a:t>                                                   u Čížova</a:t>
            </a:r>
          </a:p>
        </p:txBody>
      </p:sp>
      <p:cxnSp>
        <p:nvCxnSpPr>
          <p:cNvPr id="5" name="Přímá spojnice se šipkou 4"/>
          <p:cNvCxnSpPr/>
          <p:nvPr/>
        </p:nvCxnSpPr>
        <p:spPr>
          <a:xfrm>
            <a:off x="251520" y="1772816"/>
            <a:ext cx="504056"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2" name="Přímá spojnice se šipkou 11"/>
          <p:cNvCxnSpPr/>
          <p:nvPr/>
        </p:nvCxnSpPr>
        <p:spPr>
          <a:xfrm>
            <a:off x="5724128" y="2185769"/>
            <a:ext cx="1296144"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5" name="Přímá spojnice 14"/>
          <p:cNvCxnSpPr/>
          <p:nvPr/>
        </p:nvCxnSpPr>
        <p:spPr>
          <a:xfrm flipV="1">
            <a:off x="3412075" y="2996952"/>
            <a:ext cx="1224136" cy="43204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Přímá spojnice 18"/>
          <p:cNvCxnSpPr/>
          <p:nvPr/>
        </p:nvCxnSpPr>
        <p:spPr>
          <a:xfrm>
            <a:off x="3419872" y="3429000"/>
            <a:ext cx="1224136" cy="43204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4132" y="3993917"/>
            <a:ext cx="2507668" cy="2553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68144" y="4293096"/>
            <a:ext cx="2959596" cy="22540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25043811"/>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additive="base">
                                        <p:cTn id="1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 calcmode="lin" valueType="num">
                                      <p:cBhvr additive="base">
                                        <p:cTn id="3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2" end="2"/>
                                            </p:txEl>
                                          </p:spTgt>
                                        </p:tgtEl>
                                        <p:attrNameLst>
                                          <p:attrName>style.visibility</p:attrName>
                                        </p:attrNameLst>
                                      </p:cBhvr>
                                      <p:to>
                                        <p:strVal val="visible"/>
                                      </p:to>
                                    </p:set>
                                    <p:anim calcmode="lin" valueType="num">
                                      <p:cBhvr additive="base">
                                        <p:cTn id="3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2"/>
                                        </p:tgtEl>
                                        <p:attrNameLst>
                                          <p:attrName>style.visibility</p:attrName>
                                        </p:attrNameLst>
                                      </p:cBhvr>
                                      <p:to>
                                        <p:strVal val="visible"/>
                                      </p:to>
                                    </p:set>
                                    <p:anim calcmode="lin" valueType="num">
                                      <p:cBhvr additive="base">
                                        <p:cTn id="43" dur="500" fill="hold"/>
                                        <p:tgtEl>
                                          <p:spTgt spid="12"/>
                                        </p:tgtEl>
                                        <p:attrNameLst>
                                          <p:attrName>ppt_x</p:attrName>
                                        </p:attrNameLst>
                                      </p:cBhvr>
                                      <p:tavLst>
                                        <p:tav tm="0">
                                          <p:val>
                                            <p:strVal val="#ppt_x"/>
                                          </p:val>
                                        </p:tav>
                                        <p:tav tm="100000">
                                          <p:val>
                                            <p:strVal val="#ppt_x"/>
                                          </p:val>
                                        </p:tav>
                                      </p:tavLst>
                                    </p:anim>
                                    <p:anim calcmode="lin" valueType="num">
                                      <p:cBhvr additive="base">
                                        <p:cTn id="4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3" end="3"/>
                                            </p:txEl>
                                          </p:spTgt>
                                        </p:tgtEl>
                                        <p:attrNameLst>
                                          <p:attrName>style.visibility</p:attrName>
                                        </p:attrNameLst>
                                      </p:cBhvr>
                                      <p:to>
                                        <p:strVal val="visible"/>
                                      </p:to>
                                    </p:set>
                                    <p:anim calcmode="lin" valueType="num">
                                      <p:cBhvr additive="base">
                                        <p:cTn id="4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5" end="5"/>
                                            </p:txEl>
                                          </p:spTgt>
                                        </p:tgtEl>
                                        <p:attrNameLst>
                                          <p:attrName>style.visibility</p:attrName>
                                        </p:attrNameLst>
                                      </p:cBhvr>
                                      <p:to>
                                        <p:strVal val="visible"/>
                                      </p:to>
                                    </p:set>
                                    <p:anim calcmode="lin" valueType="num">
                                      <p:cBhvr additive="base">
                                        <p:cTn id="5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15"/>
                                        </p:tgtEl>
                                        <p:attrNameLst>
                                          <p:attrName>style.visibility</p:attrName>
                                        </p:attrNameLst>
                                      </p:cBhvr>
                                      <p:to>
                                        <p:strVal val="visible"/>
                                      </p:to>
                                    </p:set>
                                    <p:anim calcmode="lin" valueType="num">
                                      <p:cBhvr additive="base">
                                        <p:cTn id="61" dur="500" fill="hold"/>
                                        <p:tgtEl>
                                          <p:spTgt spid="15"/>
                                        </p:tgtEl>
                                        <p:attrNameLst>
                                          <p:attrName>ppt_x</p:attrName>
                                        </p:attrNameLst>
                                      </p:cBhvr>
                                      <p:tavLst>
                                        <p:tav tm="0">
                                          <p:val>
                                            <p:strVal val="#ppt_x"/>
                                          </p:val>
                                        </p:tav>
                                        <p:tav tm="100000">
                                          <p:val>
                                            <p:strVal val="#ppt_x"/>
                                          </p:val>
                                        </p:tav>
                                      </p:tavLst>
                                    </p:anim>
                                    <p:anim calcmode="lin" valueType="num">
                                      <p:cBhvr additive="base">
                                        <p:cTn id="6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4" end="4"/>
                                            </p:txEl>
                                          </p:spTgt>
                                        </p:tgtEl>
                                        <p:attrNameLst>
                                          <p:attrName>style.visibility</p:attrName>
                                        </p:attrNameLst>
                                      </p:cBhvr>
                                      <p:to>
                                        <p:strVal val="visible"/>
                                      </p:to>
                                    </p:set>
                                    <p:anim calcmode="lin" valueType="num">
                                      <p:cBhvr additive="base">
                                        <p:cTn id="6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19"/>
                                        </p:tgtEl>
                                        <p:attrNameLst>
                                          <p:attrName>style.visibility</p:attrName>
                                        </p:attrNameLst>
                                      </p:cBhvr>
                                      <p:to>
                                        <p:strVal val="visible"/>
                                      </p:to>
                                    </p:set>
                                    <p:anim calcmode="lin" valueType="num">
                                      <p:cBhvr additive="base">
                                        <p:cTn id="73" dur="500" fill="hold"/>
                                        <p:tgtEl>
                                          <p:spTgt spid="19"/>
                                        </p:tgtEl>
                                        <p:attrNameLst>
                                          <p:attrName>ppt_x</p:attrName>
                                        </p:attrNameLst>
                                      </p:cBhvr>
                                      <p:tavLst>
                                        <p:tav tm="0">
                                          <p:val>
                                            <p:strVal val="#ppt_x"/>
                                          </p:val>
                                        </p:tav>
                                        <p:tav tm="100000">
                                          <p:val>
                                            <p:strVal val="#ppt_x"/>
                                          </p:val>
                                        </p:tav>
                                      </p:tavLst>
                                    </p:anim>
                                    <p:anim calcmode="lin" valueType="num">
                                      <p:cBhvr additive="base">
                                        <p:cTn id="7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3">
                                            <p:txEl>
                                              <p:pRg st="6" end="6"/>
                                            </p:txEl>
                                          </p:spTgt>
                                        </p:tgtEl>
                                        <p:attrNameLst>
                                          <p:attrName>style.visibility</p:attrName>
                                        </p:attrNameLst>
                                      </p:cBhvr>
                                      <p:to>
                                        <p:strVal val="visible"/>
                                      </p:to>
                                    </p:set>
                                    <p:anim calcmode="lin" valueType="num">
                                      <p:cBhvr additive="base">
                                        <p:cTn id="7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42" presetClass="entr" presetSubtype="0" fill="hold" nodeType="clickEffect">
                                  <p:stCondLst>
                                    <p:cond delay="0"/>
                                  </p:stCondLst>
                                  <p:childTnLst>
                                    <p:set>
                                      <p:cBhvr>
                                        <p:cTn id="84" dur="1" fill="hold">
                                          <p:stCondLst>
                                            <p:cond delay="0"/>
                                          </p:stCondLst>
                                        </p:cTn>
                                        <p:tgtEl>
                                          <p:spTgt spid="1026"/>
                                        </p:tgtEl>
                                        <p:attrNameLst>
                                          <p:attrName>style.visibility</p:attrName>
                                        </p:attrNameLst>
                                      </p:cBhvr>
                                      <p:to>
                                        <p:strVal val="visible"/>
                                      </p:to>
                                    </p:set>
                                    <p:animEffect transition="in" filter="fade">
                                      <p:cBhvr>
                                        <p:cTn id="85" dur="1000"/>
                                        <p:tgtEl>
                                          <p:spTgt spid="1026"/>
                                        </p:tgtEl>
                                      </p:cBhvr>
                                    </p:animEffect>
                                    <p:anim calcmode="lin" valueType="num">
                                      <p:cBhvr>
                                        <p:cTn id="86" dur="1000" fill="hold"/>
                                        <p:tgtEl>
                                          <p:spTgt spid="1026"/>
                                        </p:tgtEl>
                                        <p:attrNameLst>
                                          <p:attrName>ppt_x</p:attrName>
                                        </p:attrNameLst>
                                      </p:cBhvr>
                                      <p:tavLst>
                                        <p:tav tm="0">
                                          <p:val>
                                            <p:strVal val="#ppt_x"/>
                                          </p:val>
                                        </p:tav>
                                        <p:tav tm="100000">
                                          <p:val>
                                            <p:strVal val="#ppt_x"/>
                                          </p:val>
                                        </p:tav>
                                      </p:tavLst>
                                    </p:anim>
                                    <p:anim calcmode="lin" valueType="num">
                                      <p:cBhvr>
                                        <p:cTn id="87"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par>
                    <p:cTn id="88" fill="hold">
                      <p:stCondLst>
                        <p:cond delay="indefinite"/>
                      </p:stCondLst>
                      <p:childTnLst>
                        <p:par>
                          <p:cTn id="89" fill="hold">
                            <p:stCondLst>
                              <p:cond delay="0"/>
                            </p:stCondLst>
                            <p:childTnLst>
                              <p:par>
                                <p:cTn id="90" presetID="2" presetClass="entr" presetSubtype="4" fill="hold" nodeType="clickEffect">
                                  <p:stCondLst>
                                    <p:cond delay="0"/>
                                  </p:stCondLst>
                                  <p:childTnLst>
                                    <p:set>
                                      <p:cBhvr>
                                        <p:cTn id="91" dur="1" fill="hold">
                                          <p:stCondLst>
                                            <p:cond delay="0"/>
                                          </p:stCondLst>
                                        </p:cTn>
                                        <p:tgtEl>
                                          <p:spTgt spid="3">
                                            <p:txEl>
                                              <p:pRg st="7" end="7"/>
                                            </p:txEl>
                                          </p:spTgt>
                                        </p:tgtEl>
                                        <p:attrNameLst>
                                          <p:attrName>style.visibility</p:attrName>
                                        </p:attrNameLst>
                                      </p:cBhvr>
                                      <p:to>
                                        <p:strVal val="visible"/>
                                      </p:to>
                                    </p:set>
                                    <p:anim calcmode="lin" valueType="num">
                                      <p:cBhvr additive="base">
                                        <p:cTn id="92"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93" dur="500" fill="hold"/>
                                        <p:tgtEl>
                                          <p:spTgt spid="3">
                                            <p:txEl>
                                              <p:pRg st="7" end="7"/>
                                            </p:txEl>
                                          </p:spTgt>
                                        </p:tgtEl>
                                        <p:attrNameLst>
                                          <p:attrName>ppt_y</p:attrName>
                                        </p:attrNameLst>
                                      </p:cBhvr>
                                      <p:tavLst>
                                        <p:tav tm="0">
                                          <p:val>
                                            <p:strVal val="1+#ppt_h/2"/>
                                          </p:val>
                                        </p:tav>
                                        <p:tav tm="100000">
                                          <p:val>
                                            <p:strVal val="#ppt_y"/>
                                          </p:val>
                                        </p:tav>
                                      </p:tavLst>
                                    </p:anim>
                                  </p:childTnLst>
                                </p:cTn>
                              </p:par>
                              <p:par>
                                <p:cTn id="94" presetID="2" presetClass="entr" presetSubtype="4" fill="hold" nodeType="withEffect">
                                  <p:stCondLst>
                                    <p:cond delay="0"/>
                                  </p:stCondLst>
                                  <p:childTnLst>
                                    <p:set>
                                      <p:cBhvr>
                                        <p:cTn id="95" dur="1" fill="hold">
                                          <p:stCondLst>
                                            <p:cond delay="0"/>
                                          </p:stCondLst>
                                        </p:cTn>
                                        <p:tgtEl>
                                          <p:spTgt spid="3">
                                            <p:txEl>
                                              <p:pRg st="8" end="8"/>
                                            </p:txEl>
                                          </p:spTgt>
                                        </p:tgtEl>
                                        <p:attrNameLst>
                                          <p:attrName>style.visibility</p:attrName>
                                        </p:attrNameLst>
                                      </p:cBhvr>
                                      <p:to>
                                        <p:strVal val="visible"/>
                                      </p:to>
                                    </p:set>
                                    <p:anim calcmode="lin" valueType="num">
                                      <p:cBhvr additive="base">
                                        <p:cTn id="96"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97"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8" fill="hold">
                      <p:stCondLst>
                        <p:cond delay="indefinite"/>
                      </p:stCondLst>
                      <p:childTnLst>
                        <p:par>
                          <p:cTn id="99" fill="hold">
                            <p:stCondLst>
                              <p:cond delay="0"/>
                            </p:stCondLst>
                            <p:childTnLst>
                              <p:par>
                                <p:cTn id="100" presetID="42" presetClass="entr" presetSubtype="0" fill="hold" nodeType="clickEffect">
                                  <p:stCondLst>
                                    <p:cond delay="0"/>
                                  </p:stCondLst>
                                  <p:childTnLst>
                                    <p:set>
                                      <p:cBhvr>
                                        <p:cTn id="101" dur="1" fill="hold">
                                          <p:stCondLst>
                                            <p:cond delay="0"/>
                                          </p:stCondLst>
                                        </p:cTn>
                                        <p:tgtEl>
                                          <p:spTgt spid="1027"/>
                                        </p:tgtEl>
                                        <p:attrNameLst>
                                          <p:attrName>style.visibility</p:attrName>
                                        </p:attrNameLst>
                                      </p:cBhvr>
                                      <p:to>
                                        <p:strVal val="visible"/>
                                      </p:to>
                                    </p:set>
                                    <p:animEffect transition="in" filter="fade">
                                      <p:cBhvr>
                                        <p:cTn id="102" dur="1000"/>
                                        <p:tgtEl>
                                          <p:spTgt spid="1027"/>
                                        </p:tgtEl>
                                      </p:cBhvr>
                                    </p:animEffect>
                                    <p:anim calcmode="lin" valueType="num">
                                      <p:cBhvr>
                                        <p:cTn id="103" dur="1000" fill="hold"/>
                                        <p:tgtEl>
                                          <p:spTgt spid="1027"/>
                                        </p:tgtEl>
                                        <p:attrNameLst>
                                          <p:attrName>ppt_x</p:attrName>
                                        </p:attrNameLst>
                                      </p:cBhvr>
                                      <p:tavLst>
                                        <p:tav tm="0">
                                          <p:val>
                                            <p:strVal val="#ppt_x"/>
                                          </p:val>
                                        </p:tav>
                                        <p:tav tm="100000">
                                          <p:val>
                                            <p:strVal val="#ppt_x"/>
                                          </p:val>
                                        </p:tav>
                                      </p:tavLst>
                                    </p:anim>
                                    <p:anim calcmode="lin" valueType="num">
                                      <p:cBhvr>
                                        <p:cTn id="104" dur="1000" fill="hold"/>
                                        <p:tgtEl>
                                          <p:spTgt spid="1027"/>
                                        </p:tgtEl>
                                        <p:attrNameLst>
                                          <p:attrName>ppt_y</p:attrName>
                                        </p:attrNameLst>
                                      </p:cBhvr>
                                      <p:tavLst>
                                        <p:tav tm="0">
                                          <p:val>
                                            <p:strVal val="#ppt_y+.1"/>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nodeType="clickEffect">
                                  <p:stCondLst>
                                    <p:cond delay="0"/>
                                  </p:stCondLst>
                                  <p:childTnLst>
                                    <p:set>
                                      <p:cBhvr>
                                        <p:cTn id="108" dur="1" fill="hold">
                                          <p:stCondLst>
                                            <p:cond delay="0"/>
                                          </p:stCondLst>
                                        </p:cTn>
                                        <p:tgtEl>
                                          <p:spTgt spid="3">
                                            <p:txEl>
                                              <p:pRg st="10" end="10"/>
                                            </p:txEl>
                                          </p:spTgt>
                                        </p:tgtEl>
                                        <p:attrNameLst>
                                          <p:attrName>style.visibility</p:attrName>
                                        </p:attrNameLst>
                                      </p:cBhvr>
                                      <p:to>
                                        <p:strVal val="visible"/>
                                      </p:to>
                                    </p:set>
                                    <p:anim calcmode="lin" valueType="num">
                                      <p:cBhvr additive="base">
                                        <p:cTn id="10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110"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111" presetID="2" presetClass="entr" presetSubtype="4" fill="hold" nodeType="withEffect">
                                  <p:stCondLst>
                                    <p:cond delay="0"/>
                                  </p:stCondLst>
                                  <p:childTnLst>
                                    <p:set>
                                      <p:cBhvr>
                                        <p:cTn id="112" dur="1" fill="hold">
                                          <p:stCondLst>
                                            <p:cond delay="0"/>
                                          </p:stCondLst>
                                        </p:cTn>
                                        <p:tgtEl>
                                          <p:spTgt spid="3">
                                            <p:txEl>
                                              <p:pRg st="11" end="11"/>
                                            </p:txEl>
                                          </p:spTgt>
                                        </p:tgtEl>
                                        <p:attrNameLst>
                                          <p:attrName>style.visibility</p:attrName>
                                        </p:attrNameLst>
                                      </p:cBhvr>
                                      <p:to>
                                        <p:strVal val="visible"/>
                                      </p:to>
                                    </p:set>
                                    <p:anim calcmode="lin" valueType="num">
                                      <p:cBhvr additive="base">
                                        <p:cTn id="11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114"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115" presetID="2" presetClass="entr" presetSubtype="4" fill="hold" nodeType="withEffect">
                                  <p:stCondLst>
                                    <p:cond delay="0"/>
                                  </p:stCondLst>
                                  <p:childTnLst>
                                    <p:set>
                                      <p:cBhvr>
                                        <p:cTn id="116" dur="1" fill="hold">
                                          <p:stCondLst>
                                            <p:cond delay="0"/>
                                          </p:stCondLst>
                                        </p:cTn>
                                        <p:tgtEl>
                                          <p:spTgt spid="3">
                                            <p:txEl>
                                              <p:pRg st="12" end="12"/>
                                            </p:txEl>
                                          </p:spTgt>
                                        </p:tgtEl>
                                        <p:attrNameLst>
                                          <p:attrName>style.visibility</p:attrName>
                                        </p:attrNameLst>
                                      </p:cBhvr>
                                      <p:to>
                                        <p:strVal val="visible"/>
                                      </p:to>
                                    </p:set>
                                    <p:anim calcmode="lin" valueType="num">
                                      <p:cBhvr additive="base">
                                        <p:cTn id="117"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118"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7504" y="260648"/>
            <a:ext cx="8958378" cy="778098"/>
          </a:xfrm>
          <a:solidFill>
            <a:srgbClr val="C00000"/>
          </a:solidFill>
          <a:ln>
            <a:solidFill>
              <a:schemeClr val="tx1"/>
            </a:solidFill>
          </a:ln>
          <a:effectLst>
            <a:softEdge rad="12700"/>
          </a:effectLst>
        </p:spPr>
        <p:txBody>
          <a:bodyPr>
            <a:normAutofit fontScale="90000"/>
          </a:bodyPr>
          <a:lstStyle/>
          <a:p>
            <a:r>
              <a:rPr lang="cs-CZ" b="1" dirty="0" smtClean="0"/>
              <a:t>Dvacáté století – život za vlády komunistů </a:t>
            </a:r>
            <a:endParaRPr lang="cs-CZ" b="1" dirty="0"/>
          </a:p>
        </p:txBody>
      </p:sp>
      <p:sp>
        <p:nvSpPr>
          <p:cNvPr id="3" name="Zástupný symbol pro obsah 2"/>
          <p:cNvSpPr>
            <a:spLocks noGrp="1"/>
          </p:cNvSpPr>
          <p:nvPr>
            <p:ph idx="1"/>
          </p:nvPr>
        </p:nvSpPr>
        <p:spPr>
          <a:xfrm>
            <a:off x="107504" y="1124744"/>
            <a:ext cx="8928992" cy="5472608"/>
          </a:xfrm>
          <a:gradFill flip="none" rotWithShape="1">
            <a:gsLst>
              <a:gs pos="0">
                <a:schemeClr val="accent6">
                  <a:lumMod val="60000"/>
                  <a:lumOff val="40000"/>
                  <a:shade val="30000"/>
                  <a:satMod val="115000"/>
                </a:schemeClr>
              </a:gs>
              <a:gs pos="50000">
                <a:schemeClr val="accent6">
                  <a:lumMod val="60000"/>
                  <a:lumOff val="40000"/>
                  <a:shade val="67500"/>
                  <a:satMod val="115000"/>
                </a:schemeClr>
              </a:gs>
              <a:gs pos="100000">
                <a:schemeClr val="accent6">
                  <a:lumMod val="60000"/>
                  <a:lumOff val="40000"/>
                  <a:shade val="100000"/>
                  <a:satMod val="115000"/>
                </a:schemeClr>
              </a:gs>
            </a:gsLst>
            <a:lin ang="16200000" scaled="1"/>
            <a:tileRect/>
          </a:gradFill>
          <a:ln>
            <a:solidFill>
              <a:schemeClr val="tx1"/>
            </a:solidFill>
          </a:ln>
        </p:spPr>
        <p:txBody>
          <a:bodyPr>
            <a:normAutofit lnSpcReduction="10000"/>
          </a:bodyPr>
          <a:lstStyle/>
          <a:p>
            <a:pPr marL="0" indent="0">
              <a:buNone/>
            </a:pPr>
            <a:r>
              <a:rPr lang="cs-CZ" sz="2500" dirty="0" smtClean="0"/>
              <a:t>Již před koncem války prozatímní vláda plánovala obnovu ČSR</a:t>
            </a:r>
            <a:endParaRPr lang="cs-CZ" sz="2500" dirty="0"/>
          </a:p>
          <a:p>
            <a:pPr marL="0" indent="0">
              <a:buNone/>
            </a:pPr>
            <a:r>
              <a:rPr lang="cs-CZ" sz="2500" dirty="0" smtClean="0"/>
              <a:t>     </a:t>
            </a:r>
            <a:r>
              <a:rPr lang="cs-CZ" sz="2500" b="1" dirty="0" smtClean="0"/>
              <a:t>plány na dobu po skončení války</a:t>
            </a:r>
          </a:p>
          <a:p>
            <a:pPr marL="0" indent="0">
              <a:buNone/>
            </a:pPr>
            <a:r>
              <a:rPr lang="cs-CZ" sz="2500" b="1" dirty="0"/>
              <a:t> </a:t>
            </a:r>
            <a:r>
              <a:rPr lang="cs-CZ" sz="2500" b="1" dirty="0" smtClean="0"/>
              <a:t>    - poté </a:t>
            </a:r>
            <a:r>
              <a:rPr lang="cs-CZ" sz="2500" b="1" dirty="0" smtClean="0">
                <a:hlinkClick r:id="rId2"/>
              </a:rPr>
              <a:t>Košický vládní program</a:t>
            </a:r>
            <a:r>
              <a:rPr lang="cs-CZ" sz="2500" b="1" dirty="0" smtClean="0"/>
              <a:t>:</a:t>
            </a:r>
          </a:p>
          <a:p>
            <a:pPr>
              <a:buFontTx/>
              <a:buChar char="-"/>
            </a:pPr>
            <a:r>
              <a:rPr lang="cs-CZ" sz="2500" dirty="0" smtClean="0"/>
              <a:t>zakládat v obcích národní výbory</a:t>
            </a:r>
          </a:p>
          <a:p>
            <a:pPr>
              <a:buFontTx/>
              <a:buChar char="-"/>
            </a:pPr>
            <a:r>
              <a:rPr lang="cs-CZ" sz="2500" dirty="0" smtClean="0"/>
              <a:t>rozpustit politické strany pomáhající </a:t>
            </a:r>
          </a:p>
          <a:p>
            <a:pPr marL="0" indent="0">
              <a:buNone/>
            </a:pPr>
            <a:r>
              <a:rPr lang="cs-CZ" sz="2500" dirty="0"/>
              <a:t> </a:t>
            </a:r>
            <a:r>
              <a:rPr lang="cs-CZ" sz="2500" dirty="0" smtClean="0"/>
              <a:t>    za války nacistům</a:t>
            </a:r>
          </a:p>
          <a:p>
            <a:pPr>
              <a:buFontTx/>
              <a:buChar char="-"/>
            </a:pPr>
            <a:r>
              <a:rPr lang="cs-CZ" sz="2500" dirty="0" smtClean="0"/>
              <a:t>zbylé strany sdružit v Národní frontě</a:t>
            </a:r>
          </a:p>
          <a:p>
            <a:pPr>
              <a:buFontTx/>
              <a:buChar char="-"/>
            </a:pPr>
            <a:r>
              <a:rPr lang="cs-CZ" sz="2500" dirty="0" smtClean="0"/>
              <a:t>odsun Němců z pohraničí </a:t>
            </a:r>
          </a:p>
          <a:p>
            <a:pPr>
              <a:buFontTx/>
              <a:buChar char="-"/>
            </a:pPr>
            <a:r>
              <a:rPr lang="cs-CZ" sz="2500" dirty="0" smtClean="0"/>
              <a:t>dosídlit opuštěné oblasti Čechy</a:t>
            </a:r>
          </a:p>
          <a:p>
            <a:pPr>
              <a:buFontTx/>
              <a:buChar char="-"/>
            </a:pPr>
            <a:r>
              <a:rPr lang="cs-CZ" sz="2500" dirty="0" smtClean="0"/>
              <a:t>obnovit průmyslovou výrobu</a:t>
            </a:r>
          </a:p>
          <a:p>
            <a:pPr>
              <a:buFontTx/>
              <a:buChar char="-"/>
            </a:pPr>
            <a:r>
              <a:rPr lang="cs-CZ" sz="2500" dirty="0" smtClean="0"/>
              <a:t>znárodnit velké podniky                      </a:t>
            </a:r>
            <a:r>
              <a:rPr lang="cs-CZ" sz="2500" i="1" dirty="0" smtClean="0"/>
              <a:t>Sudetští Němci museli projít</a:t>
            </a:r>
          </a:p>
          <a:p>
            <a:pPr marL="0" indent="0">
              <a:buNone/>
            </a:pPr>
            <a:r>
              <a:rPr lang="cs-CZ" sz="2500" dirty="0"/>
              <a:t> </a:t>
            </a:r>
            <a:r>
              <a:rPr lang="cs-CZ" sz="2500" dirty="0" smtClean="0"/>
              <a:t>   (doly, hutě, továrny i banky)                      </a:t>
            </a:r>
            <a:r>
              <a:rPr lang="cs-CZ" sz="2500" i="1" dirty="0" smtClean="0"/>
              <a:t>kolem židovských žen                </a:t>
            </a:r>
          </a:p>
          <a:p>
            <a:pPr marL="0" indent="0">
              <a:buNone/>
            </a:pPr>
            <a:r>
              <a:rPr lang="cs-CZ" sz="2500" i="1" dirty="0" smtClean="0"/>
              <a:t>                                                                  </a:t>
            </a:r>
            <a:r>
              <a:rPr lang="cs-CZ" sz="2500" i="1" dirty="0"/>
              <a:t> </a:t>
            </a:r>
            <a:r>
              <a:rPr lang="cs-CZ" sz="2500" i="1" dirty="0" smtClean="0"/>
              <a:t>   zemřelých při pochodu smrti</a:t>
            </a:r>
          </a:p>
        </p:txBody>
      </p:sp>
      <p:cxnSp>
        <p:nvCxnSpPr>
          <p:cNvPr id="5" name="Přímá spojnice se šipkou 4"/>
          <p:cNvCxnSpPr/>
          <p:nvPr/>
        </p:nvCxnSpPr>
        <p:spPr>
          <a:xfrm>
            <a:off x="8172400" y="1339341"/>
            <a:ext cx="648072"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1204" y="1484784"/>
            <a:ext cx="3409268" cy="38164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55270478"/>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additive="base">
                                        <p:cTn id="1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 calcmode="lin" valueType="num">
                                      <p:cBhvr additive="base">
                                        <p:cTn id="3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2" end="2"/>
                                            </p:txEl>
                                          </p:spTgt>
                                        </p:tgtEl>
                                        <p:attrNameLst>
                                          <p:attrName>style.visibility</p:attrName>
                                        </p:attrNameLst>
                                      </p:cBhvr>
                                      <p:to>
                                        <p:strVal val="visible"/>
                                      </p:to>
                                    </p:set>
                                    <p:anim calcmode="lin" valueType="num">
                                      <p:cBhvr additive="base">
                                        <p:cTn id="3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anim calcmode="lin" valueType="num">
                                      <p:cBhvr additive="base">
                                        <p:cTn id="4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4" end="4"/>
                                            </p:txEl>
                                          </p:spTgt>
                                        </p:tgtEl>
                                        <p:attrNameLst>
                                          <p:attrName>style.visibility</p:attrName>
                                        </p:attrNameLst>
                                      </p:cBhvr>
                                      <p:to>
                                        <p:strVal val="visible"/>
                                      </p:to>
                                    </p:set>
                                    <p:anim calcmode="lin" valueType="num">
                                      <p:cBhvr additive="base">
                                        <p:cTn id="4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3">
                                            <p:txEl>
                                              <p:pRg st="5" end="5"/>
                                            </p:txEl>
                                          </p:spTgt>
                                        </p:tgtEl>
                                        <p:attrNameLst>
                                          <p:attrName>style.visibility</p:attrName>
                                        </p:attrNameLst>
                                      </p:cBhvr>
                                      <p:to>
                                        <p:strVal val="visible"/>
                                      </p:to>
                                    </p:set>
                                    <p:anim calcmode="lin" valueType="num">
                                      <p:cBhvr additive="base">
                                        <p:cTn id="5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3">
                                            <p:txEl>
                                              <p:pRg st="6" end="6"/>
                                            </p:txEl>
                                          </p:spTgt>
                                        </p:tgtEl>
                                        <p:attrNameLst>
                                          <p:attrName>style.visibility</p:attrName>
                                        </p:attrNameLst>
                                      </p:cBhvr>
                                      <p:to>
                                        <p:strVal val="visible"/>
                                      </p:to>
                                    </p:set>
                                    <p:anim calcmode="lin" valueType="num">
                                      <p:cBhvr additive="base">
                                        <p:cTn id="5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3">
                                            <p:txEl>
                                              <p:pRg st="7" end="7"/>
                                            </p:txEl>
                                          </p:spTgt>
                                        </p:tgtEl>
                                        <p:attrNameLst>
                                          <p:attrName>style.visibility</p:attrName>
                                        </p:attrNameLst>
                                      </p:cBhvr>
                                      <p:to>
                                        <p:strVal val="visible"/>
                                      </p:to>
                                    </p:set>
                                    <p:anim calcmode="lin" valueType="num">
                                      <p:cBhvr additive="base">
                                        <p:cTn id="6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3">
                                            <p:txEl>
                                              <p:pRg st="8" end="8"/>
                                            </p:txEl>
                                          </p:spTgt>
                                        </p:tgtEl>
                                        <p:attrNameLst>
                                          <p:attrName>style.visibility</p:attrName>
                                        </p:attrNameLst>
                                      </p:cBhvr>
                                      <p:to>
                                        <p:strVal val="visible"/>
                                      </p:to>
                                    </p:set>
                                    <p:anim calcmode="lin" valueType="num">
                                      <p:cBhvr additive="base">
                                        <p:cTn id="7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nodeType="clickEffect">
                                  <p:stCondLst>
                                    <p:cond delay="0"/>
                                  </p:stCondLst>
                                  <p:childTnLst>
                                    <p:set>
                                      <p:cBhvr>
                                        <p:cTn id="76" dur="1" fill="hold">
                                          <p:stCondLst>
                                            <p:cond delay="0"/>
                                          </p:stCondLst>
                                        </p:cTn>
                                        <p:tgtEl>
                                          <p:spTgt spid="3">
                                            <p:txEl>
                                              <p:pRg st="9" end="9"/>
                                            </p:txEl>
                                          </p:spTgt>
                                        </p:tgtEl>
                                        <p:attrNameLst>
                                          <p:attrName>style.visibility</p:attrName>
                                        </p:attrNameLst>
                                      </p:cBhvr>
                                      <p:to>
                                        <p:strVal val="visible"/>
                                      </p:to>
                                    </p:set>
                                    <p:anim calcmode="lin" valueType="num">
                                      <p:cBhvr additive="base">
                                        <p:cTn id="7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nodeType="clickEffect">
                                  <p:stCondLst>
                                    <p:cond delay="0"/>
                                  </p:stCondLst>
                                  <p:childTnLst>
                                    <p:set>
                                      <p:cBhvr>
                                        <p:cTn id="82" dur="1" fill="hold">
                                          <p:stCondLst>
                                            <p:cond delay="0"/>
                                          </p:stCondLst>
                                        </p:cTn>
                                        <p:tgtEl>
                                          <p:spTgt spid="3">
                                            <p:txEl>
                                              <p:pRg st="10" end="10"/>
                                            </p:txEl>
                                          </p:spTgt>
                                        </p:tgtEl>
                                        <p:attrNameLst>
                                          <p:attrName>style.visibility</p:attrName>
                                        </p:attrNameLst>
                                      </p:cBhvr>
                                      <p:to>
                                        <p:strVal val="visible"/>
                                      </p:to>
                                    </p:set>
                                    <p:anim calcmode="lin" valueType="num">
                                      <p:cBhvr additive="base">
                                        <p:cTn id="8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2" presetClass="entr" presetSubtype="4" fill="hold" nodeType="clickEffect">
                                  <p:stCondLst>
                                    <p:cond delay="0"/>
                                  </p:stCondLst>
                                  <p:childTnLst>
                                    <p:set>
                                      <p:cBhvr>
                                        <p:cTn id="88" dur="1" fill="hold">
                                          <p:stCondLst>
                                            <p:cond delay="0"/>
                                          </p:stCondLst>
                                        </p:cTn>
                                        <p:tgtEl>
                                          <p:spTgt spid="3">
                                            <p:txEl>
                                              <p:pRg st="11" end="11"/>
                                            </p:txEl>
                                          </p:spTgt>
                                        </p:tgtEl>
                                        <p:attrNameLst>
                                          <p:attrName>style.visibility</p:attrName>
                                        </p:attrNameLst>
                                      </p:cBhvr>
                                      <p:to>
                                        <p:strVal val="visible"/>
                                      </p:to>
                                    </p:set>
                                    <p:anim calcmode="lin" valueType="num">
                                      <p:cBhvr additive="base">
                                        <p:cTn id="89"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90"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91" fill="hold">
                      <p:stCondLst>
                        <p:cond delay="indefinite"/>
                      </p:stCondLst>
                      <p:childTnLst>
                        <p:par>
                          <p:cTn id="92" fill="hold">
                            <p:stCondLst>
                              <p:cond delay="0"/>
                            </p:stCondLst>
                            <p:childTnLst>
                              <p:par>
                                <p:cTn id="93" presetID="2" presetClass="entr" presetSubtype="4" fill="hold" nodeType="clickEffect">
                                  <p:stCondLst>
                                    <p:cond delay="0"/>
                                  </p:stCondLst>
                                  <p:childTnLst>
                                    <p:set>
                                      <p:cBhvr>
                                        <p:cTn id="94" dur="1" fill="hold">
                                          <p:stCondLst>
                                            <p:cond delay="0"/>
                                          </p:stCondLst>
                                        </p:cTn>
                                        <p:tgtEl>
                                          <p:spTgt spid="3">
                                            <p:txEl>
                                              <p:pRg st="12" end="12"/>
                                            </p:txEl>
                                          </p:spTgt>
                                        </p:tgtEl>
                                        <p:attrNameLst>
                                          <p:attrName>style.visibility</p:attrName>
                                        </p:attrNameLst>
                                      </p:cBhvr>
                                      <p:to>
                                        <p:strVal val="visible"/>
                                      </p:to>
                                    </p:set>
                                    <p:anim calcmode="lin" valueType="num">
                                      <p:cBhvr additive="base">
                                        <p:cTn id="95"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96"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97" fill="hold">
                      <p:stCondLst>
                        <p:cond delay="indefinite"/>
                      </p:stCondLst>
                      <p:childTnLst>
                        <p:par>
                          <p:cTn id="98" fill="hold">
                            <p:stCondLst>
                              <p:cond delay="0"/>
                            </p:stCondLst>
                            <p:childTnLst>
                              <p:par>
                                <p:cTn id="99" presetID="42" presetClass="entr" presetSubtype="0" fill="hold" nodeType="clickEffect">
                                  <p:stCondLst>
                                    <p:cond delay="0"/>
                                  </p:stCondLst>
                                  <p:childTnLst>
                                    <p:set>
                                      <p:cBhvr>
                                        <p:cTn id="100" dur="1" fill="hold">
                                          <p:stCondLst>
                                            <p:cond delay="0"/>
                                          </p:stCondLst>
                                        </p:cTn>
                                        <p:tgtEl>
                                          <p:spTgt spid="2050"/>
                                        </p:tgtEl>
                                        <p:attrNameLst>
                                          <p:attrName>style.visibility</p:attrName>
                                        </p:attrNameLst>
                                      </p:cBhvr>
                                      <p:to>
                                        <p:strVal val="visible"/>
                                      </p:to>
                                    </p:set>
                                    <p:animEffect transition="in" filter="fade">
                                      <p:cBhvr>
                                        <p:cTn id="101" dur="1000"/>
                                        <p:tgtEl>
                                          <p:spTgt spid="2050"/>
                                        </p:tgtEl>
                                      </p:cBhvr>
                                    </p:animEffect>
                                    <p:anim calcmode="lin" valueType="num">
                                      <p:cBhvr>
                                        <p:cTn id="102" dur="1000" fill="hold"/>
                                        <p:tgtEl>
                                          <p:spTgt spid="2050"/>
                                        </p:tgtEl>
                                        <p:attrNameLst>
                                          <p:attrName>ppt_x</p:attrName>
                                        </p:attrNameLst>
                                      </p:cBhvr>
                                      <p:tavLst>
                                        <p:tav tm="0">
                                          <p:val>
                                            <p:strVal val="#ppt_x"/>
                                          </p:val>
                                        </p:tav>
                                        <p:tav tm="100000">
                                          <p:val>
                                            <p:strVal val="#ppt_x"/>
                                          </p:val>
                                        </p:tav>
                                      </p:tavLst>
                                    </p:anim>
                                    <p:anim calcmode="lin" valueType="num">
                                      <p:cBhvr>
                                        <p:cTn id="103" dur="1000" fill="hold"/>
                                        <p:tgtEl>
                                          <p:spTgt spid="205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7504" y="260648"/>
            <a:ext cx="8958378" cy="778098"/>
          </a:xfrm>
          <a:solidFill>
            <a:srgbClr val="C00000"/>
          </a:solidFill>
          <a:ln>
            <a:solidFill>
              <a:schemeClr val="tx1"/>
            </a:solidFill>
          </a:ln>
          <a:effectLst>
            <a:softEdge rad="12700"/>
          </a:effectLst>
        </p:spPr>
        <p:txBody>
          <a:bodyPr>
            <a:normAutofit fontScale="90000"/>
          </a:bodyPr>
          <a:lstStyle/>
          <a:p>
            <a:r>
              <a:rPr lang="cs-CZ" b="1" dirty="0" smtClean="0"/>
              <a:t>Dvacáté století – život za vlády komunistů </a:t>
            </a:r>
            <a:endParaRPr lang="cs-CZ" b="1" dirty="0"/>
          </a:p>
        </p:txBody>
      </p:sp>
      <p:sp>
        <p:nvSpPr>
          <p:cNvPr id="3" name="Zástupný symbol pro obsah 2"/>
          <p:cNvSpPr>
            <a:spLocks noGrp="1"/>
          </p:cNvSpPr>
          <p:nvPr>
            <p:ph idx="1"/>
          </p:nvPr>
        </p:nvSpPr>
        <p:spPr>
          <a:xfrm>
            <a:off x="107504" y="1124744"/>
            <a:ext cx="8928992" cy="5472608"/>
          </a:xfrm>
          <a:gradFill flip="none" rotWithShape="1">
            <a:gsLst>
              <a:gs pos="0">
                <a:schemeClr val="accent6">
                  <a:lumMod val="60000"/>
                  <a:lumOff val="40000"/>
                  <a:shade val="30000"/>
                  <a:satMod val="115000"/>
                </a:schemeClr>
              </a:gs>
              <a:gs pos="50000">
                <a:schemeClr val="accent6">
                  <a:lumMod val="60000"/>
                  <a:lumOff val="40000"/>
                  <a:shade val="67500"/>
                  <a:satMod val="115000"/>
                </a:schemeClr>
              </a:gs>
              <a:gs pos="100000">
                <a:schemeClr val="accent6">
                  <a:lumMod val="60000"/>
                  <a:lumOff val="40000"/>
                  <a:shade val="100000"/>
                  <a:satMod val="115000"/>
                </a:schemeClr>
              </a:gs>
            </a:gsLst>
            <a:lin ang="16200000" scaled="1"/>
            <a:tileRect/>
          </a:gradFill>
          <a:ln>
            <a:solidFill>
              <a:schemeClr val="tx1"/>
            </a:solidFill>
          </a:ln>
        </p:spPr>
        <p:txBody>
          <a:bodyPr>
            <a:normAutofit lnSpcReduction="10000"/>
          </a:bodyPr>
          <a:lstStyle/>
          <a:p>
            <a:pPr marL="0" indent="0">
              <a:buNone/>
            </a:pPr>
            <a:r>
              <a:rPr lang="cs-CZ" sz="2500" dirty="0" smtClean="0"/>
              <a:t>V roce 1946 – první poválečné volby            </a:t>
            </a:r>
            <a:r>
              <a:rPr lang="cs-CZ" sz="2500" b="1" dirty="0" smtClean="0">
                <a:hlinkClick r:id="rId2"/>
              </a:rPr>
              <a:t>vítězství komunistů</a:t>
            </a:r>
            <a:r>
              <a:rPr lang="cs-CZ" sz="2500" b="1" dirty="0" smtClean="0"/>
              <a:t>:</a:t>
            </a:r>
          </a:p>
          <a:p>
            <a:pPr>
              <a:buFontTx/>
              <a:buChar char="-"/>
            </a:pPr>
            <a:r>
              <a:rPr lang="cs-CZ" sz="2500" dirty="0" smtClean="0"/>
              <a:t>ve vládě společně s nekomunisty</a:t>
            </a:r>
          </a:p>
          <a:p>
            <a:pPr>
              <a:buFontTx/>
              <a:buChar char="-"/>
            </a:pPr>
            <a:r>
              <a:rPr lang="cs-CZ" sz="2500" dirty="0" smtClean="0"/>
              <a:t>předsedou vlády komunista </a:t>
            </a:r>
            <a:r>
              <a:rPr lang="cs-CZ" sz="2500" dirty="0" smtClean="0">
                <a:hlinkClick r:id="rId3"/>
              </a:rPr>
              <a:t>Klement Gottwald</a:t>
            </a:r>
            <a:endParaRPr lang="cs-CZ" sz="2500" dirty="0" smtClean="0"/>
          </a:p>
          <a:p>
            <a:pPr marL="0" indent="0">
              <a:buNone/>
            </a:pPr>
            <a:r>
              <a:rPr lang="cs-CZ" sz="2500" dirty="0" smtClean="0"/>
              <a:t>     rozpory ve vládě – vyvrcholily demisí nekomunistických ministrů</a:t>
            </a:r>
          </a:p>
          <a:p>
            <a:pPr marL="0" indent="0">
              <a:buNone/>
            </a:pPr>
            <a:r>
              <a:rPr lang="cs-CZ" sz="2500" dirty="0"/>
              <a:t> </a:t>
            </a:r>
            <a:r>
              <a:rPr lang="cs-CZ" sz="2500" dirty="0" smtClean="0"/>
              <a:t>                               (v únoru 1948 - všechna moc do rukou komunistů)</a:t>
            </a:r>
          </a:p>
          <a:p>
            <a:pPr>
              <a:buFontTx/>
              <a:buChar char="-"/>
            </a:pPr>
            <a:r>
              <a:rPr lang="cs-CZ" sz="2500" dirty="0" smtClean="0"/>
              <a:t>nastalo období vlády jedné strany </a:t>
            </a:r>
          </a:p>
          <a:p>
            <a:pPr marL="0" indent="0">
              <a:buNone/>
            </a:pPr>
            <a:r>
              <a:rPr lang="cs-CZ" sz="2500" dirty="0"/>
              <a:t> </a:t>
            </a:r>
            <a:r>
              <a:rPr lang="cs-CZ" sz="2500" dirty="0" smtClean="0"/>
              <a:t>    (totalitní režim)</a:t>
            </a:r>
          </a:p>
          <a:p>
            <a:pPr>
              <a:buFontTx/>
              <a:buChar char="-"/>
            </a:pPr>
            <a:r>
              <a:rPr lang="cs-CZ" sz="2500" dirty="0" smtClean="0"/>
              <a:t>v červnu 1948 odstoupil </a:t>
            </a:r>
          </a:p>
          <a:p>
            <a:pPr marL="0" indent="0">
              <a:buNone/>
            </a:pPr>
            <a:r>
              <a:rPr lang="cs-CZ" sz="2500" dirty="0"/>
              <a:t> </a:t>
            </a:r>
            <a:r>
              <a:rPr lang="cs-CZ" sz="2500" dirty="0" smtClean="0"/>
              <a:t>    nemocný prezident Beneš</a:t>
            </a:r>
          </a:p>
          <a:p>
            <a:pPr>
              <a:buFontTx/>
              <a:buChar char="-"/>
            </a:pPr>
            <a:r>
              <a:rPr lang="cs-CZ" sz="2500" dirty="0" smtClean="0"/>
              <a:t>novým prezidentem Klement Gottwald</a:t>
            </a:r>
          </a:p>
          <a:p>
            <a:pPr>
              <a:buFontTx/>
              <a:buChar char="-"/>
            </a:pPr>
            <a:endParaRPr lang="cs-CZ" sz="2500" dirty="0" smtClean="0"/>
          </a:p>
          <a:p>
            <a:pPr marL="0" indent="0">
              <a:buNone/>
            </a:pPr>
            <a:r>
              <a:rPr lang="cs-CZ" sz="2500" dirty="0" smtClean="0"/>
              <a:t>                       </a:t>
            </a:r>
            <a:r>
              <a:rPr lang="cs-CZ" sz="2500" i="1" dirty="0" smtClean="0"/>
              <a:t>Limuzína automobilky Škoda </a:t>
            </a:r>
          </a:p>
          <a:p>
            <a:pPr marL="0" indent="0">
              <a:buNone/>
            </a:pPr>
            <a:r>
              <a:rPr lang="cs-CZ" sz="2500" i="1" dirty="0" smtClean="0"/>
              <a:t>                      (vyrobená speciálně pro potřeby prezidenta Gottwalda)</a:t>
            </a:r>
          </a:p>
        </p:txBody>
      </p:sp>
      <p:cxnSp>
        <p:nvCxnSpPr>
          <p:cNvPr id="5" name="Přímá spojnice se šipkou 4"/>
          <p:cNvCxnSpPr/>
          <p:nvPr/>
        </p:nvCxnSpPr>
        <p:spPr>
          <a:xfrm>
            <a:off x="4936129" y="1341206"/>
            <a:ext cx="695249"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9" name="Přímá spojnice se šipkou 8"/>
          <p:cNvCxnSpPr/>
          <p:nvPr/>
        </p:nvCxnSpPr>
        <p:spPr>
          <a:xfrm>
            <a:off x="6588224" y="2172645"/>
            <a:ext cx="936104"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31379" y="3356992"/>
            <a:ext cx="3317354" cy="26642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55270478"/>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additive="base">
                                        <p:cTn id="1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 calcmode="lin" valueType="num">
                                      <p:cBhvr additive="base">
                                        <p:cTn id="3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2" end="2"/>
                                            </p:txEl>
                                          </p:spTgt>
                                        </p:tgtEl>
                                        <p:attrNameLst>
                                          <p:attrName>style.visibility</p:attrName>
                                        </p:attrNameLst>
                                      </p:cBhvr>
                                      <p:to>
                                        <p:strVal val="visible"/>
                                      </p:to>
                                    </p:set>
                                    <p:anim calcmode="lin" valueType="num">
                                      <p:cBhvr additive="base">
                                        <p:cTn id="3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500" fill="hold"/>
                                        <p:tgtEl>
                                          <p:spTgt spid="9"/>
                                        </p:tgtEl>
                                        <p:attrNameLst>
                                          <p:attrName>ppt_x</p:attrName>
                                        </p:attrNameLst>
                                      </p:cBhvr>
                                      <p:tavLst>
                                        <p:tav tm="0">
                                          <p:val>
                                            <p:strVal val="#ppt_x"/>
                                          </p:val>
                                        </p:tav>
                                        <p:tav tm="100000">
                                          <p:val>
                                            <p:strVal val="#ppt_x"/>
                                          </p:val>
                                        </p:tav>
                                      </p:tavLst>
                                    </p:anim>
                                    <p:anim calcmode="lin" valueType="num">
                                      <p:cBhvr additive="base">
                                        <p:cTn id="4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3" end="3"/>
                                            </p:txEl>
                                          </p:spTgt>
                                        </p:tgtEl>
                                        <p:attrNameLst>
                                          <p:attrName>style.visibility</p:attrName>
                                        </p:attrNameLst>
                                      </p:cBhvr>
                                      <p:to>
                                        <p:strVal val="visible"/>
                                      </p:to>
                                    </p:set>
                                    <p:anim calcmode="lin" valueType="num">
                                      <p:cBhvr additive="base">
                                        <p:cTn id="4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4" end="4"/>
                                            </p:txEl>
                                          </p:spTgt>
                                        </p:tgtEl>
                                        <p:attrNameLst>
                                          <p:attrName>style.visibility</p:attrName>
                                        </p:attrNameLst>
                                      </p:cBhvr>
                                      <p:to>
                                        <p:strVal val="visible"/>
                                      </p:to>
                                    </p:set>
                                    <p:anim calcmode="lin" valueType="num">
                                      <p:cBhvr additive="base">
                                        <p:cTn id="5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5" end="5"/>
                                            </p:txEl>
                                          </p:spTgt>
                                        </p:tgtEl>
                                        <p:attrNameLst>
                                          <p:attrName>style.visibility</p:attrName>
                                        </p:attrNameLst>
                                      </p:cBhvr>
                                      <p:to>
                                        <p:strVal val="visible"/>
                                      </p:to>
                                    </p:set>
                                    <p:anim calcmode="lin" valueType="num">
                                      <p:cBhvr additive="base">
                                        <p:cTn id="6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6" end="6"/>
                                            </p:txEl>
                                          </p:spTgt>
                                        </p:tgtEl>
                                        <p:attrNameLst>
                                          <p:attrName>style.visibility</p:attrName>
                                        </p:attrNameLst>
                                      </p:cBhvr>
                                      <p:to>
                                        <p:strVal val="visible"/>
                                      </p:to>
                                    </p:set>
                                    <p:anim calcmode="lin" valueType="num">
                                      <p:cBhvr additive="base">
                                        <p:cTn id="6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3">
                                            <p:txEl>
                                              <p:pRg st="7" end="7"/>
                                            </p:txEl>
                                          </p:spTgt>
                                        </p:tgtEl>
                                        <p:attrNameLst>
                                          <p:attrName>style.visibility</p:attrName>
                                        </p:attrNameLst>
                                      </p:cBhvr>
                                      <p:to>
                                        <p:strVal val="visible"/>
                                      </p:to>
                                    </p:set>
                                    <p:anim calcmode="lin" valueType="num">
                                      <p:cBhvr additive="base">
                                        <p:cTn id="7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7" end="7"/>
                                            </p:txEl>
                                          </p:spTgt>
                                        </p:tgtEl>
                                        <p:attrNameLst>
                                          <p:attrName>ppt_y</p:attrName>
                                        </p:attrNameLst>
                                      </p:cBhvr>
                                      <p:tavLst>
                                        <p:tav tm="0">
                                          <p:val>
                                            <p:strVal val="1+#ppt_h/2"/>
                                          </p:val>
                                        </p:tav>
                                        <p:tav tm="100000">
                                          <p:val>
                                            <p:strVal val="#ppt_y"/>
                                          </p:val>
                                        </p:tav>
                                      </p:tavLst>
                                    </p:anim>
                                  </p:childTnLst>
                                </p:cTn>
                              </p:par>
                              <p:par>
                                <p:cTn id="75" presetID="2" presetClass="entr" presetSubtype="4" fill="hold" nodeType="withEffect">
                                  <p:stCondLst>
                                    <p:cond delay="0"/>
                                  </p:stCondLst>
                                  <p:childTnLst>
                                    <p:set>
                                      <p:cBhvr>
                                        <p:cTn id="76" dur="1" fill="hold">
                                          <p:stCondLst>
                                            <p:cond delay="0"/>
                                          </p:stCondLst>
                                        </p:cTn>
                                        <p:tgtEl>
                                          <p:spTgt spid="3">
                                            <p:txEl>
                                              <p:pRg st="8" end="8"/>
                                            </p:txEl>
                                          </p:spTgt>
                                        </p:tgtEl>
                                        <p:attrNameLst>
                                          <p:attrName>style.visibility</p:attrName>
                                        </p:attrNameLst>
                                      </p:cBhvr>
                                      <p:to>
                                        <p:strVal val="visible"/>
                                      </p:to>
                                    </p:set>
                                    <p:anim calcmode="lin" valueType="num">
                                      <p:cBhvr additive="base">
                                        <p:cTn id="7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nodeType="clickEffect">
                                  <p:stCondLst>
                                    <p:cond delay="0"/>
                                  </p:stCondLst>
                                  <p:childTnLst>
                                    <p:set>
                                      <p:cBhvr>
                                        <p:cTn id="82" dur="1" fill="hold">
                                          <p:stCondLst>
                                            <p:cond delay="0"/>
                                          </p:stCondLst>
                                        </p:cTn>
                                        <p:tgtEl>
                                          <p:spTgt spid="3">
                                            <p:txEl>
                                              <p:pRg st="9" end="9"/>
                                            </p:txEl>
                                          </p:spTgt>
                                        </p:tgtEl>
                                        <p:attrNameLst>
                                          <p:attrName>style.visibility</p:attrName>
                                        </p:attrNameLst>
                                      </p:cBhvr>
                                      <p:to>
                                        <p:strVal val="visible"/>
                                      </p:to>
                                    </p:set>
                                    <p:anim calcmode="lin" valueType="num">
                                      <p:cBhvr additive="base">
                                        <p:cTn id="8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42" presetClass="entr" presetSubtype="0" fill="hold" nodeType="clickEffect">
                                  <p:stCondLst>
                                    <p:cond delay="0"/>
                                  </p:stCondLst>
                                  <p:childTnLst>
                                    <p:set>
                                      <p:cBhvr>
                                        <p:cTn id="88" dur="1" fill="hold">
                                          <p:stCondLst>
                                            <p:cond delay="0"/>
                                          </p:stCondLst>
                                        </p:cTn>
                                        <p:tgtEl>
                                          <p:spTgt spid="3075"/>
                                        </p:tgtEl>
                                        <p:attrNameLst>
                                          <p:attrName>style.visibility</p:attrName>
                                        </p:attrNameLst>
                                      </p:cBhvr>
                                      <p:to>
                                        <p:strVal val="visible"/>
                                      </p:to>
                                    </p:set>
                                    <p:animEffect transition="in" filter="fade">
                                      <p:cBhvr>
                                        <p:cTn id="89" dur="1000"/>
                                        <p:tgtEl>
                                          <p:spTgt spid="3075"/>
                                        </p:tgtEl>
                                      </p:cBhvr>
                                    </p:animEffect>
                                    <p:anim calcmode="lin" valueType="num">
                                      <p:cBhvr>
                                        <p:cTn id="90" dur="1000" fill="hold"/>
                                        <p:tgtEl>
                                          <p:spTgt spid="3075"/>
                                        </p:tgtEl>
                                        <p:attrNameLst>
                                          <p:attrName>ppt_x</p:attrName>
                                        </p:attrNameLst>
                                      </p:cBhvr>
                                      <p:tavLst>
                                        <p:tav tm="0">
                                          <p:val>
                                            <p:strVal val="#ppt_x"/>
                                          </p:val>
                                        </p:tav>
                                        <p:tav tm="100000">
                                          <p:val>
                                            <p:strVal val="#ppt_x"/>
                                          </p:val>
                                        </p:tav>
                                      </p:tavLst>
                                    </p:anim>
                                    <p:anim calcmode="lin" valueType="num">
                                      <p:cBhvr>
                                        <p:cTn id="91" dur="1000" fill="hold"/>
                                        <p:tgtEl>
                                          <p:spTgt spid="3075"/>
                                        </p:tgtEl>
                                        <p:attrNameLst>
                                          <p:attrName>ppt_y</p:attrName>
                                        </p:attrNameLst>
                                      </p:cBhvr>
                                      <p:tavLst>
                                        <p:tav tm="0">
                                          <p:val>
                                            <p:strVal val="#ppt_y+.1"/>
                                          </p:val>
                                        </p:tav>
                                        <p:tav tm="100000">
                                          <p:val>
                                            <p:strVal val="#ppt_y"/>
                                          </p:val>
                                        </p:tav>
                                      </p:tavLst>
                                    </p:anim>
                                  </p:childTnLst>
                                </p:cTn>
                              </p:par>
                            </p:childTnLst>
                          </p:cTn>
                        </p:par>
                      </p:childTnLst>
                    </p:cTn>
                  </p:par>
                  <p:par>
                    <p:cTn id="92" fill="hold">
                      <p:stCondLst>
                        <p:cond delay="indefinite"/>
                      </p:stCondLst>
                      <p:childTnLst>
                        <p:par>
                          <p:cTn id="93" fill="hold">
                            <p:stCondLst>
                              <p:cond delay="0"/>
                            </p:stCondLst>
                            <p:childTnLst>
                              <p:par>
                                <p:cTn id="94" presetID="2" presetClass="entr" presetSubtype="4" fill="hold" nodeType="clickEffect">
                                  <p:stCondLst>
                                    <p:cond delay="0"/>
                                  </p:stCondLst>
                                  <p:childTnLst>
                                    <p:set>
                                      <p:cBhvr>
                                        <p:cTn id="95" dur="1" fill="hold">
                                          <p:stCondLst>
                                            <p:cond delay="0"/>
                                          </p:stCondLst>
                                        </p:cTn>
                                        <p:tgtEl>
                                          <p:spTgt spid="3">
                                            <p:txEl>
                                              <p:pRg st="11" end="11"/>
                                            </p:txEl>
                                          </p:spTgt>
                                        </p:tgtEl>
                                        <p:attrNameLst>
                                          <p:attrName>style.visibility</p:attrName>
                                        </p:attrNameLst>
                                      </p:cBhvr>
                                      <p:to>
                                        <p:strVal val="visible"/>
                                      </p:to>
                                    </p:set>
                                    <p:anim calcmode="lin" valueType="num">
                                      <p:cBhvr additive="base">
                                        <p:cTn id="96"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97"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98" fill="hold">
                      <p:stCondLst>
                        <p:cond delay="indefinite"/>
                      </p:stCondLst>
                      <p:childTnLst>
                        <p:par>
                          <p:cTn id="99" fill="hold">
                            <p:stCondLst>
                              <p:cond delay="0"/>
                            </p:stCondLst>
                            <p:childTnLst>
                              <p:par>
                                <p:cTn id="100" presetID="2" presetClass="entr" presetSubtype="4" fill="hold" nodeType="clickEffect">
                                  <p:stCondLst>
                                    <p:cond delay="0"/>
                                  </p:stCondLst>
                                  <p:childTnLst>
                                    <p:set>
                                      <p:cBhvr>
                                        <p:cTn id="101" dur="1" fill="hold">
                                          <p:stCondLst>
                                            <p:cond delay="0"/>
                                          </p:stCondLst>
                                        </p:cTn>
                                        <p:tgtEl>
                                          <p:spTgt spid="3">
                                            <p:txEl>
                                              <p:pRg st="12" end="12"/>
                                            </p:txEl>
                                          </p:spTgt>
                                        </p:tgtEl>
                                        <p:attrNameLst>
                                          <p:attrName>style.visibility</p:attrName>
                                        </p:attrNameLst>
                                      </p:cBhvr>
                                      <p:to>
                                        <p:strVal val="visible"/>
                                      </p:to>
                                    </p:set>
                                    <p:anim calcmode="lin" valueType="num">
                                      <p:cBhvr additive="base">
                                        <p:cTn id="102"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103"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7504" y="260648"/>
            <a:ext cx="8958378" cy="778098"/>
          </a:xfrm>
          <a:solidFill>
            <a:srgbClr val="C00000"/>
          </a:solidFill>
          <a:ln>
            <a:solidFill>
              <a:schemeClr val="tx1"/>
            </a:solidFill>
          </a:ln>
          <a:effectLst>
            <a:softEdge rad="12700"/>
          </a:effectLst>
        </p:spPr>
        <p:txBody>
          <a:bodyPr>
            <a:normAutofit fontScale="90000"/>
          </a:bodyPr>
          <a:lstStyle/>
          <a:p>
            <a:r>
              <a:rPr lang="cs-CZ" b="1" dirty="0" smtClean="0"/>
              <a:t>Dvacáté století – život za vlády komunistů </a:t>
            </a:r>
            <a:endParaRPr lang="cs-CZ" b="1" dirty="0"/>
          </a:p>
        </p:txBody>
      </p:sp>
      <p:sp>
        <p:nvSpPr>
          <p:cNvPr id="3" name="Zástupný symbol pro obsah 2"/>
          <p:cNvSpPr>
            <a:spLocks noGrp="1"/>
          </p:cNvSpPr>
          <p:nvPr>
            <p:ph idx="1"/>
          </p:nvPr>
        </p:nvSpPr>
        <p:spPr>
          <a:xfrm>
            <a:off x="107504" y="1124744"/>
            <a:ext cx="8928992" cy="5472608"/>
          </a:xfrm>
          <a:gradFill flip="none" rotWithShape="1">
            <a:gsLst>
              <a:gs pos="0">
                <a:schemeClr val="accent6">
                  <a:lumMod val="60000"/>
                  <a:lumOff val="40000"/>
                  <a:shade val="30000"/>
                  <a:satMod val="115000"/>
                </a:schemeClr>
              </a:gs>
              <a:gs pos="50000">
                <a:schemeClr val="accent6">
                  <a:lumMod val="60000"/>
                  <a:lumOff val="40000"/>
                  <a:shade val="67500"/>
                  <a:satMod val="115000"/>
                </a:schemeClr>
              </a:gs>
              <a:gs pos="100000">
                <a:schemeClr val="accent6">
                  <a:lumMod val="60000"/>
                  <a:lumOff val="40000"/>
                  <a:shade val="100000"/>
                  <a:satMod val="115000"/>
                </a:schemeClr>
              </a:gs>
            </a:gsLst>
            <a:lin ang="16200000" scaled="1"/>
            <a:tileRect/>
          </a:gradFill>
          <a:ln>
            <a:solidFill>
              <a:schemeClr val="tx1"/>
            </a:solidFill>
          </a:ln>
        </p:spPr>
        <p:txBody>
          <a:bodyPr>
            <a:normAutofit/>
          </a:bodyPr>
          <a:lstStyle/>
          <a:p>
            <a:pPr marL="0" indent="0">
              <a:buNone/>
            </a:pPr>
            <a:r>
              <a:rPr lang="cs-CZ" sz="2500" b="1" dirty="0" smtClean="0"/>
              <a:t>Odpovězte na otázky:</a:t>
            </a:r>
          </a:p>
          <a:p>
            <a:pPr marL="0" indent="0">
              <a:buNone/>
            </a:pPr>
            <a:endParaRPr lang="cs-CZ" sz="2500" dirty="0"/>
          </a:p>
          <a:p>
            <a:pPr marL="0" indent="0">
              <a:buNone/>
            </a:pPr>
            <a:r>
              <a:rPr lang="cs-CZ" sz="2500" dirty="0" smtClean="0"/>
              <a:t>Které velmoci se po válce prosadily? Jak se projevovalo jejich nepřátelství?</a:t>
            </a:r>
          </a:p>
          <a:p>
            <a:pPr marL="0" indent="0">
              <a:buNone/>
            </a:pPr>
            <a:r>
              <a:rPr lang="cs-CZ" sz="2500" dirty="0" smtClean="0"/>
              <a:t>Která velmoc získala vliv na Československo a proč?</a:t>
            </a:r>
          </a:p>
          <a:p>
            <a:pPr marL="0" indent="0">
              <a:buNone/>
            </a:pPr>
            <a:r>
              <a:rPr lang="cs-CZ" sz="2500" dirty="0" smtClean="0"/>
              <a:t>Co to byla železná opona a proč vznikla?</a:t>
            </a:r>
          </a:p>
          <a:p>
            <a:pPr marL="0" indent="0">
              <a:buNone/>
            </a:pPr>
            <a:r>
              <a:rPr lang="cs-CZ" sz="2500" dirty="0" smtClean="0"/>
              <a:t>Jak vypadala situace v Československu těsně po válce?</a:t>
            </a:r>
          </a:p>
          <a:p>
            <a:pPr marL="0" indent="0">
              <a:buNone/>
            </a:pPr>
            <a:r>
              <a:rPr lang="cs-CZ" sz="2500" dirty="0" smtClean="0"/>
              <a:t>Jak probíhala obnova státu? Podle jakého programu probíhala?</a:t>
            </a:r>
          </a:p>
          <a:p>
            <a:pPr marL="0" indent="0">
              <a:buNone/>
            </a:pPr>
            <a:r>
              <a:rPr lang="cs-CZ" sz="2500" dirty="0" smtClean="0"/>
              <a:t>Co to bylo znárodnění?</a:t>
            </a:r>
          </a:p>
          <a:p>
            <a:pPr marL="0" indent="0">
              <a:buNone/>
            </a:pPr>
            <a:r>
              <a:rPr lang="cs-CZ" sz="2500" dirty="0" smtClean="0"/>
              <a:t>Kdo stál v čele převratu v roce 1948? Proč se komunistům podařilo získat moc?</a:t>
            </a:r>
          </a:p>
        </p:txBody>
      </p:sp>
    </p:spTree>
    <p:extLst>
      <p:ext uri="{BB962C8B-B14F-4D97-AF65-F5344CB8AC3E}">
        <p14:creationId xmlns:p14="http://schemas.microsoft.com/office/powerpoint/2010/main" val="2255270478"/>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additive="base">
                                        <p:cTn id="1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 calcmode="lin" valueType="num">
                                      <p:cBhvr additive="base">
                                        <p:cTn id="6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7504" y="260648"/>
            <a:ext cx="8958378" cy="778098"/>
          </a:xfrm>
          <a:solidFill>
            <a:srgbClr val="C00000"/>
          </a:solidFill>
          <a:ln>
            <a:solidFill>
              <a:schemeClr val="tx1"/>
            </a:solidFill>
          </a:ln>
          <a:effectLst>
            <a:softEdge rad="12700"/>
          </a:effectLst>
        </p:spPr>
        <p:txBody>
          <a:bodyPr>
            <a:normAutofit fontScale="90000"/>
          </a:bodyPr>
          <a:lstStyle/>
          <a:p>
            <a:r>
              <a:rPr lang="cs-CZ" b="1" dirty="0" smtClean="0"/>
              <a:t>Dvacáté století – život za vlády komunistů </a:t>
            </a:r>
            <a:endParaRPr lang="cs-CZ" b="1" dirty="0"/>
          </a:p>
        </p:txBody>
      </p:sp>
      <p:sp>
        <p:nvSpPr>
          <p:cNvPr id="3" name="Zástupný symbol pro obsah 2"/>
          <p:cNvSpPr>
            <a:spLocks noGrp="1"/>
          </p:cNvSpPr>
          <p:nvPr>
            <p:ph idx="1"/>
          </p:nvPr>
        </p:nvSpPr>
        <p:spPr>
          <a:xfrm>
            <a:off x="107504" y="1124744"/>
            <a:ext cx="8928992" cy="5472608"/>
          </a:xfrm>
          <a:gradFill flip="none" rotWithShape="1">
            <a:gsLst>
              <a:gs pos="0">
                <a:schemeClr val="accent6">
                  <a:lumMod val="60000"/>
                  <a:lumOff val="40000"/>
                  <a:shade val="30000"/>
                  <a:satMod val="115000"/>
                </a:schemeClr>
              </a:gs>
              <a:gs pos="50000">
                <a:schemeClr val="accent6">
                  <a:lumMod val="60000"/>
                  <a:lumOff val="40000"/>
                  <a:shade val="67500"/>
                  <a:satMod val="115000"/>
                </a:schemeClr>
              </a:gs>
              <a:gs pos="100000">
                <a:schemeClr val="accent6">
                  <a:lumMod val="60000"/>
                  <a:lumOff val="40000"/>
                  <a:shade val="100000"/>
                  <a:satMod val="115000"/>
                </a:schemeClr>
              </a:gs>
            </a:gsLst>
            <a:lin ang="16200000" scaled="1"/>
            <a:tileRect/>
          </a:gradFill>
          <a:ln>
            <a:solidFill>
              <a:schemeClr val="tx1"/>
            </a:solidFill>
          </a:ln>
        </p:spPr>
        <p:txBody>
          <a:bodyPr>
            <a:normAutofit lnSpcReduction="10000"/>
          </a:bodyPr>
          <a:lstStyle/>
          <a:p>
            <a:pPr marL="0" indent="0">
              <a:buNone/>
            </a:pPr>
            <a:r>
              <a:rPr lang="cs-CZ" sz="2500" b="1" dirty="0" smtClean="0"/>
              <a:t>Po převratu v roce 1948 </a:t>
            </a:r>
            <a:r>
              <a:rPr lang="cs-CZ" sz="2500" dirty="0" smtClean="0"/>
              <a:t>– zvůle ze strany vládnoucích komunistů</a:t>
            </a:r>
          </a:p>
          <a:p>
            <a:pPr marL="0" indent="0">
              <a:buNone/>
            </a:pPr>
            <a:r>
              <a:rPr lang="cs-CZ" sz="2500" dirty="0" smtClean="0"/>
              <a:t>                              (pod sovětským vlivem – tvrdé stalinské metody)</a:t>
            </a:r>
          </a:p>
          <a:p>
            <a:pPr>
              <a:buFontTx/>
              <a:buChar char="-"/>
            </a:pPr>
            <a:r>
              <a:rPr lang="cs-CZ" sz="2500" dirty="0" smtClean="0"/>
              <a:t>od roku 1948 tzv. jednotná kandidátka (až do roku 1989)</a:t>
            </a:r>
          </a:p>
          <a:p>
            <a:pPr>
              <a:buFontTx/>
              <a:buChar char="-"/>
            </a:pPr>
            <a:r>
              <a:rPr lang="cs-CZ" sz="2500" dirty="0" smtClean="0"/>
              <a:t>ničení tradičních hodnot (zvyky, kultura, úcta ke vzdělání, víra...)</a:t>
            </a:r>
          </a:p>
          <a:p>
            <a:pPr>
              <a:buFontTx/>
              <a:buChar char="-"/>
            </a:pPr>
            <a:r>
              <a:rPr lang="cs-CZ" sz="2500" dirty="0" smtClean="0"/>
              <a:t>zatýkání odpůrců          mučení, politické soudní procesy, popravy</a:t>
            </a:r>
          </a:p>
          <a:p>
            <a:pPr marL="0" indent="0">
              <a:buNone/>
            </a:pPr>
            <a:r>
              <a:rPr lang="cs-CZ" sz="2500" dirty="0"/>
              <a:t> </a:t>
            </a:r>
            <a:r>
              <a:rPr lang="cs-CZ" sz="2500" dirty="0" smtClean="0"/>
              <a:t>    (popraveno mnoho mužů a také jedna žena – </a:t>
            </a:r>
            <a:r>
              <a:rPr lang="cs-CZ" sz="2500" dirty="0" smtClean="0">
                <a:hlinkClick r:id="rId2"/>
              </a:rPr>
              <a:t>Milada Horáková</a:t>
            </a:r>
            <a:r>
              <a:rPr lang="cs-CZ" sz="2500" dirty="0" smtClean="0"/>
              <a:t>)</a:t>
            </a:r>
          </a:p>
          <a:p>
            <a:pPr>
              <a:buFontTx/>
              <a:buChar char="-"/>
            </a:pPr>
            <a:r>
              <a:rPr lang="cs-CZ" sz="2500" dirty="0" smtClean="0"/>
              <a:t>lidé posíláni i do pracovních táborů (obdoba koncentračních)</a:t>
            </a:r>
          </a:p>
          <a:p>
            <a:pPr>
              <a:buFontTx/>
              <a:buChar char="-"/>
            </a:pPr>
            <a:r>
              <a:rPr lang="cs-CZ" sz="2500" dirty="0" smtClean="0"/>
              <a:t>zhoršování hospodářského stavu země (zemi řídili nevzdělaní a nezkušení komunisté</a:t>
            </a:r>
          </a:p>
          <a:p>
            <a:pPr>
              <a:buFontTx/>
              <a:buChar char="-"/>
            </a:pPr>
            <a:r>
              <a:rPr lang="cs-CZ" sz="2500" dirty="0" smtClean="0"/>
              <a:t>mnoho lidí raději emigrovalo do zahraničí (na Západ)</a:t>
            </a:r>
          </a:p>
          <a:p>
            <a:pPr marL="0" indent="0">
              <a:buNone/>
            </a:pPr>
            <a:r>
              <a:rPr lang="cs-CZ" sz="2500" b="1" dirty="0" smtClean="0"/>
              <a:t>Na konci 50. let (po smrti Gottwalda) </a:t>
            </a:r>
            <a:r>
              <a:rPr lang="cs-CZ" sz="2500" dirty="0" smtClean="0"/>
              <a:t>– poměry trochu uvolňovány</a:t>
            </a:r>
          </a:p>
          <a:p>
            <a:pPr marL="0" indent="0">
              <a:buNone/>
            </a:pPr>
            <a:r>
              <a:rPr lang="cs-CZ" sz="2500" dirty="0"/>
              <a:t> </a:t>
            </a:r>
            <a:r>
              <a:rPr lang="cs-CZ" sz="2500" dirty="0" smtClean="0"/>
              <a:t>         v 60. letech i volání po reformě socialistického zřízení</a:t>
            </a:r>
          </a:p>
          <a:p>
            <a:pPr marL="0" indent="0">
              <a:buNone/>
            </a:pPr>
            <a:r>
              <a:rPr lang="cs-CZ" sz="2500" b="1" dirty="0"/>
              <a:t>V</a:t>
            </a:r>
            <a:r>
              <a:rPr lang="cs-CZ" sz="2500" b="1" dirty="0" smtClean="0"/>
              <a:t> r. 1960 však nová </a:t>
            </a:r>
            <a:r>
              <a:rPr lang="cs-CZ" sz="2500" b="1" dirty="0" smtClean="0">
                <a:hlinkClick r:id="rId3"/>
              </a:rPr>
              <a:t>socialistická ústava </a:t>
            </a:r>
            <a:r>
              <a:rPr lang="cs-CZ" sz="2500" dirty="0" smtClean="0"/>
              <a:t>(ČSR změněna na ČSSR)</a:t>
            </a:r>
          </a:p>
        </p:txBody>
      </p:sp>
      <p:cxnSp>
        <p:nvCxnSpPr>
          <p:cNvPr id="5" name="Přímá spojnice se šipkou 4"/>
          <p:cNvCxnSpPr/>
          <p:nvPr/>
        </p:nvCxnSpPr>
        <p:spPr>
          <a:xfrm>
            <a:off x="2771800" y="3032340"/>
            <a:ext cx="648072"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 name="Přímá spojnice se šipkou 6"/>
          <p:cNvCxnSpPr/>
          <p:nvPr/>
        </p:nvCxnSpPr>
        <p:spPr>
          <a:xfrm>
            <a:off x="324708" y="5899654"/>
            <a:ext cx="504056"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5270478"/>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additive="base">
                                        <p:cTn id="1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additive="base">
                                        <p:cTn id="3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additive="base">
                                        <p:cTn id="4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gtEl>
                                        <p:attrNameLst>
                                          <p:attrName>style.visibility</p:attrName>
                                        </p:attrNameLst>
                                      </p:cBhvr>
                                      <p:to>
                                        <p:strVal val="visible"/>
                                      </p:to>
                                    </p:set>
                                    <p:anim calcmode="lin" valueType="num">
                                      <p:cBhvr additive="base">
                                        <p:cTn id="49" dur="500" fill="hold"/>
                                        <p:tgtEl>
                                          <p:spTgt spid="5"/>
                                        </p:tgtEl>
                                        <p:attrNameLst>
                                          <p:attrName>ppt_x</p:attrName>
                                        </p:attrNameLst>
                                      </p:cBhvr>
                                      <p:tavLst>
                                        <p:tav tm="0">
                                          <p:val>
                                            <p:strVal val="#ppt_x"/>
                                          </p:val>
                                        </p:tav>
                                        <p:tav tm="100000">
                                          <p:val>
                                            <p:strVal val="#ppt_x"/>
                                          </p:val>
                                        </p:tav>
                                      </p:tavLst>
                                    </p:anim>
                                    <p:anim calcmode="lin" valueType="num">
                                      <p:cBhvr additive="base">
                                        <p:cTn id="5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5" end="5"/>
                                            </p:txEl>
                                          </p:spTgt>
                                        </p:tgtEl>
                                        <p:attrNameLst>
                                          <p:attrName>style.visibility</p:attrName>
                                        </p:attrNameLst>
                                      </p:cBhvr>
                                      <p:to>
                                        <p:strVal val="visible"/>
                                      </p:to>
                                    </p:set>
                                    <p:anim calcmode="lin" valueType="num">
                                      <p:cBhvr additive="base">
                                        <p:cTn id="5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6" end="6"/>
                                            </p:txEl>
                                          </p:spTgt>
                                        </p:tgtEl>
                                        <p:attrNameLst>
                                          <p:attrName>style.visibility</p:attrName>
                                        </p:attrNameLst>
                                      </p:cBhvr>
                                      <p:to>
                                        <p:strVal val="visible"/>
                                      </p:to>
                                    </p:set>
                                    <p:anim calcmode="lin" valueType="num">
                                      <p:cBhvr additive="base">
                                        <p:cTn id="6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7" end="7"/>
                                            </p:txEl>
                                          </p:spTgt>
                                        </p:tgtEl>
                                        <p:attrNameLst>
                                          <p:attrName>style.visibility</p:attrName>
                                        </p:attrNameLst>
                                      </p:cBhvr>
                                      <p:to>
                                        <p:strVal val="visible"/>
                                      </p:to>
                                    </p:set>
                                    <p:anim calcmode="lin" valueType="num">
                                      <p:cBhvr additive="base">
                                        <p:cTn id="6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3">
                                            <p:txEl>
                                              <p:pRg st="8" end="8"/>
                                            </p:txEl>
                                          </p:spTgt>
                                        </p:tgtEl>
                                        <p:attrNameLst>
                                          <p:attrName>style.visibility</p:attrName>
                                        </p:attrNameLst>
                                      </p:cBhvr>
                                      <p:to>
                                        <p:strVal val="visible"/>
                                      </p:to>
                                    </p:set>
                                    <p:anim calcmode="lin" valueType="num">
                                      <p:cBhvr additive="base">
                                        <p:cTn id="7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3">
                                            <p:txEl>
                                              <p:pRg st="9" end="9"/>
                                            </p:txEl>
                                          </p:spTgt>
                                        </p:tgtEl>
                                        <p:attrNameLst>
                                          <p:attrName>style.visibility</p:attrName>
                                        </p:attrNameLst>
                                      </p:cBhvr>
                                      <p:to>
                                        <p:strVal val="visible"/>
                                      </p:to>
                                    </p:set>
                                    <p:anim calcmode="lin" valueType="num">
                                      <p:cBhvr additive="base">
                                        <p:cTn id="7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7"/>
                                        </p:tgtEl>
                                        <p:attrNameLst>
                                          <p:attrName>style.visibility</p:attrName>
                                        </p:attrNameLst>
                                      </p:cBhvr>
                                      <p:to>
                                        <p:strVal val="visible"/>
                                      </p:to>
                                    </p:set>
                                    <p:anim calcmode="lin" valueType="num">
                                      <p:cBhvr additive="base">
                                        <p:cTn id="85" dur="500" fill="hold"/>
                                        <p:tgtEl>
                                          <p:spTgt spid="7"/>
                                        </p:tgtEl>
                                        <p:attrNameLst>
                                          <p:attrName>ppt_x</p:attrName>
                                        </p:attrNameLst>
                                      </p:cBhvr>
                                      <p:tavLst>
                                        <p:tav tm="0">
                                          <p:val>
                                            <p:strVal val="#ppt_x"/>
                                          </p:val>
                                        </p:tav>
                                        <p:tav tm="100000">
                                          <p:val>
                                            <p:strVal val="#ppt_x"/>
                                          </p:val>
                                        </p:tav>
                                      </p:tavLst>
                                    </p:anim>
                                    <p:anim calcmode="lin" valueType="num">
                                      <p:cBhvr additive="base">
                                        <p:cTn id="8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nodeType="clickEffect">
                                  <p:stCondLst>
                                    <p:cond delay="0"/>
                                  </p:stCondLst>
                                  <p:childTnLst>
                                    <p:set>
                                      <p:cBhvr>
                                        <p:cTn id="90" dur="1" fill="hold">
                                          <p:stCondLst>
                                            <p:cond delay="0"/>
                                          </p:stCondLst>
                                        </p:cTn>
                                        <p:tgtEl>
                                          <p:spTgt spid="3">
                                            <p:txEl>
                                              <p:pRg st="10" end="10"/>
                                            </p:txEl>
                                          </p:spTgt>
                                        </p:tgtEl>
                                        <p:attrNameLst>
                                          <p:attrName>style.visibility</p:attrName>
                                        </p:attrNameLst>
                                      </p:cBhvr>
                                      <p:to>
                                        <p:strVal val="visible"/>
                                      </p:to>
                                    </p:set>
                                    <p:anim calcmode="lin" valueType="num">
                                      <p:cBhvr additive="base">
                                        <p:cTn id="9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nodeType="clickEffect">
                                  <p:stCondLst>
                                    <p:cond delay="0"/>
                                  </p:stCondLst>
                                  <p:childTnLst>
                                    <p:set>
                                      <p:cBhvr>
                                        <p:cTn id="96" dur="1" fill="hold">
                                          <p:stCondLst>
                                            <p:cond delay="0"/>
                                          </p:stCondLst>
                                        </p:cTn>
                                        <p:tgtEl>
                                          <p:spTgt spid="3">
                                            <p:txEl>
                                              <p:pRg st="11" end="11"/>
                                            </p:txEl>
                                          </p:spTgt>
                                        </p:tgtEl>
                                        <p:attrNameLst>
                                          <p:attrName>style.visibility</p:attrName>
                                        </p:attrNameLst>
                                      </p:cBhvr>
                                      <p:to>
                                        <p:strVal val="visible"/>
                                      </p:to>
                                    </p:set>
                                    <p:anim calcmode="lin" valueType="num">
                                      <p:cBhvr additive="base">
                                        <p:cTn id="9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7504" y="260648"/>
            <a:ext cx="8958378" cy="778098"/>
          </a:xfrm>
          <a:solidFill>
            <a:srgbClr val="C00000"/>
          </a:solidFill>
          <a:ln>
            <a:solidFill>
              <a:schemeClr val="tx1"/>
            </a:solidFill>
          </a:ln>
          <a:effectLst>
            <a:softEdge rad="12700"/>
          </a:effectLst>
        </p:spPr>
        <p:txBody>
          <a:bodyPr>
            <a:normAutofit fontScale="90000"/>
          </a:bodyPr>
          <a:lstStyle/>
          <a:p>
            <a:r>
              <a:rPr lang="cs-CZ" b="1" dirty="0" smtClean="0"/>
              <a:t>Dvacáté století – život za vlády komunistů </a:t>
            </a:r>
            <a:endParaRPr lang="cs-CZ" b="1" dirty="0"/>
          </a:p>
        </p:txBody>
      </p:sp>
      <p:sp>
        <p:nvSpPr>
          <p:cNvPr id="3" name="Zástupný symbol pro obsah 2"/>
          <p:cNvSpPr>
            <a:spLocks noGrp="1"/>
          </p:cNvSpPr>
          <p:nvPr>
            <p:ph idx="1"/>
          </p:nvPr>
        </p:nvSpPr>
        <p:spPr>
          <a:xfrm>
            <a:off x="107504" y="1124744"/>
            <a:ext cx="8928992" cy="5472608"/>
          </a:xfrm>
          <a:gradFill flip="none" rotWithShape="1">
            <a:gsLst>
              <a:gs pos="0">
                <a:schemeClr val="accent6">
                  <a:lumMod val="60000"/>
                  <a:lumOff val="40000"/>
                  <a:shade val="30000"/>
                  <a:satMod val="115000"/>
                </a:schemeClr>
              </a:gs>
              <a:gs pos="50000">
                <a:schemeClr val="accent6">
                  <a:lumMod val="60000"/>
                  <a:lumOff val="40000"/>
                  <a:shade val="67500"/>
                  <a:satMod val="115000"/>
                </a:schemeClr>
              </a:gs>
              <a:gs pos="100000">
                <a:schemeClr val="accent6">
                  <a:lumMod val="60000"/>
                  <a:lumOff val="40000"/>
                  <a:shade val="100000"/>
                  <a:satMod val="115000"/>
                </a:schemeClr>
              </a:gs>
            </a:gsLst>
            <a:lin ang="16200000" scaled="1"/>
            <a:tileRect/>
          </a:gradFill>
          <a:ln>
            <a:solidFill>
              <a:schemeClr val="tx1"/>
            </a:solidFill>
          </a:ln>
        </p:spPr>
        <p:txBody>
          <a:bodyPr>
            <a:normAutofit/>
          </a:bodyPr>
          <a:lstStyle/>
          <a:p>
            <a:pPr marL="0" indent="0">
              <a:buNone/>
            </a:pPr>
            <a:endParaRPr lang="cs-CZ" sz="2500" dirty="0" smtClean="0"/>
          </a:p>
          <a:p>
            <a:pPr marL="0" indent="0">
              <a:buNone/>
            </a:pPr>
            <a:endParaRPr lang="cs-CZ" sz="2500" dirty="0"/>
          </a:p>
          <a:p>
            <a:pPr marL="0" indent="0">
              <a:buNone/>
            </a:pPr>
            <a:endParaRPr lang="cs-CZ" sz="2500" dirty="0" smtClean="0"/>
          </a:p>
          <a:p>
            <a:pPr marL="0" indent="0">
              <a:buNone/>
            </a:pPr>
            <a:endParaRPr lang="cs-CZ" sz="2500" dirty="0"/>
          </a:p>
          <a:p>
            <a:pPr marL="0" indent="0">
              <a:buNone/>
            </a:pPr>
            <a:endParaRPr lang="cs-CZ" sz="2500" dirty="0" smtClean="0"/>
          </a:p>
          <a:p>
            <a:pPr marL="0" indent="0">
              <a:buNone/>
            </a:pPr>
            <a:endParaRPr lang="cs-CZ" sz="2500" dirty="0"/>
          </a:p>
          <a:p>
            <a:pPr marL="0" indent="0">
              <a:buNone/>
            </a:pPr>
            <a:endParaRPr lang="cs-CZ" sz="2500" dirty="0" smtClean="0"/>
          </a:p>
          <a:p>
            <a:pPr marL="0" indent="0">
              <a:buNone/>
            </a:pPr>
            <a:endParaRPr lang="cs-CZ" sz="2500" dirty="0"/>
          </a:p>
          <a:p>
            <a:pPr marL="0" indent="0">
              <a:buNone/>
            </a:pPr>
            <a:r>
              <a:rPr lang="cs-CZ" sz="2500" dirty="0" smtClean="0"/>
              <a:t>                                                                         </a:t>
            </a:r>
            <a:r>
              <a:rPr lang="cs-CZ" sz="2500" i="1" dirty="0" smtClean="0"/>
              <a:t>Vlajka ČSSR</a:t>
            </a:r>
          </a:p>
          <a:p>
            <a:pPr marL="0" indent="0">
              <a:buNone/>
            </a:pPr>
            <a:endParaRPr lang="cs-CZ" sz="2500" i="1" dirty="0"/>
          </a:p>
          <a:p>
            <a:pPr marL="0" indent="0">
              <a:buNone/>
            </a:pPr>
            <a:r>
              <a:rPr lang="cs-CZ" sz="2500" i="1" dirty="0" smtClean="0"/>
              <a:t>         Státní znak ČSSR</a:t>
            </a:r>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340766"/>
            <a:ext cx="3167992" cy="43924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7904" y="1340768"/>
            <a:ext cx="5107137" cy="34026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1574817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additive="base">
                                        <p:cTn id="1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4099"/>
                                        </p:tgtEl>
                                        <p:attrNameLst>
                                          <p:attrName>style.visibility</p:attrName>
                                        </p:attrNameLst>
                                      </p:cBhvr>
                                      <p:to>
                                        <p:strVal val="visible"/>
                                      </p:to>
                                    </p:set>
                                    <p:animEffect transition="in" filter="fade">
                                      <p:cBhvr>
                                        <p:cTn id="19" dur="1000"/>
                                        <p:tgtEl>
                                          <p:spTgt spid="4099"/>
                                        </p:tgtEl>
                                      </p:cBhvr>
                                    </p:animEffect>
                                    <p:anim calcmode="lin" valueType="num">
                                      <p:cBhvr>
                                        <p:cTn id="20" dur="1000" fill="hold"/>
                                        <p:tgtEl>
                                          <p:spTgt spid="4099"/>
                                        </p:tgtEl>
                                        <p:attrNameLst>
                                          <p:attrName>ppt_x</p:attrName>
                                        </p:attrNameLst>
                                      </p:cBhvr>
                                      <p:tavLst>
                                        <p:tav tm="0">
                                          <p:val>
                                            <p:strVal val="#ppt_x"/>
                                          </p:val>
                                        </p:tav>
                                        <p:tav tm="100000">
                                          <p:val>
                                            <p:strVal val="#ppt_x"/>
                                          </p:val>
                                        </p:tav>
                                      </p:tavLst>
                                    </p:anim>
                                    <p:anim calcmode="lin" valueType="num">
                                      <p:cBhvr>
                                        <p:cTn id="21" dur="1000" fill="hold"/>
                                        <p:tgtEl>
                                          <p:spTgt spid="4099"/>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10" end="10"/>
                                            </p:txEl>
                                          </p:spTgt>
                                        </p:tgtEl>
                                        <p:attrNameLst>
                                          <p:attrName>style.visibility</p:attrName>
                                        </p:attrNameLst>
                                      </p:cBhvr>
                                      <p:to>
                                        <p:strVal val="visible"/>
                                      </p:to>
                                    </p:set>
                                    <p:anim calcmode="lin" valueType="num">
                                      <p:cBhvr additive="base">
                                        <p:cTn id="26"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4100"/>
                                        </p:tgtEl>
                                        <p:attrNameLst>
                                          <p:attrName>style.visibility</p:attrName>
                                        </p:attrNameLst>
                                      </p:cBhvr>
                                      <p:to>
                                        <p:strVal val="visible"/>
                                      </p:to>
                                    </p:set>
                                    <p:animEffect transition="in" filter="fade">
                                      <p:cBhvr>
                                        <p:cTn id="32" dur="1000"/>
                                        <p:tgtEl>
                                          <p:spTgt spid="4100"/>
                                        </p:tgtEl>
                                      </p:cBhvr>
                                    </p:animEffect>
                                    <p:anim calcmode="lin" valueType="num">
                                      <p:cBhvr>
                                        <p:cTn id="33" dur="1000" fill="hold"/>
                                        <p:tgtEl>
                                          <p:spTgt spid="4100"/>
                                        </p:tgtEl>
                                        <p:attrNameLst>
                                          <p:attrName>ppt_x</p:attrName>
                                        </p:attrNameLst>
                                      </p:cBhvr>
                                      <p:tavLst>
                                        <p:tav tm="0">
                                          <p:val>
                                            <p:strVal val="#ppt_x"/>
                                          </p:val>
                                        </p:tav>
                                        <p:tav tm="100000">
                                          <p:val>
                                            <p:strVal val="#ppt_x"/>
                                          </p:val>
                                        </p:tav>
                                      </p:tavLst>
                                    </p:anim>
                                    <p:anim calcmode="lin" valueType="num">
                                      <p:cBhvr>
                                        <p:cTn id="34" dur="1000" fill="hold"/>
                                        <p:tgtEl>
                                          <p:spTgt spid="4100"/>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 calcmode="lin" valueType="num">
                                      <p:cBhvr additive="base">
                                        <p:cTn id="3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7504" y="260648"/>
            <a:ext cx="8958378" cy="778098"/>
          </a:xfrm>
          <a:solidFill>
            <a:srgbClr val="C00000"/>
          </a:solidFill>
          <a:ln>
            <a:solidFill>
              <a:schemeClr val="tx1"/>
            </a:solidFill>
          </a:ln>
          <a:effectLst>
            <a:softEdge rad="12700"/>
          </a:effectLst>
        </p:spPr>
        <p:txBody>
          <a:bodyPr>
            <a:normAutofit fontScale="90000"/>
          </a:bodyPr>
          <a:lstStyle/>
          <a:p>
            <a:r>
              <a:rPr lang="cs-CZ" b="1" dirty="0" smtClean="0"/>
              <a:t>Dvacáté století – život za vlády komunistů </a:t>
            </a:r>
            <a:endParaRPr lang="cs-CZ" b="1" dirty="0"/>
          </a:p>
        </p:txBody>
      </p:sp>
      <p:sp>
        <p:nvSpPr>
          <p:cNvPr id="3" name="Zástupný symbol pro obsah 2"/>
          <p:cNvSpPr>
            <a:spLocks noGrp="1"/>
          </p:cNvSpPr>
          <p:nvPr>
            <p:ph idx="1"/>
          </p:nvPr>
        </p:nvSpPr>
        <p:spPr>
          <a:xfrm>
            <a:off x="107504" y="1124744"/>
            <a:ext cx="8928992" cy="5472608"/>
          </a:xfrm>
          <a:gradFill flip="none" rotWithShape="1">
            <a:gsLst>
              <a:gs pos="0">
                <a:schemeClr val="accent6">
                  <a:lumMod val="60000"/>
                  <a:lumOff val="40000"/>
                  <a:shade val="30000"/>
                  <a:satMod val="115000"/>
                </a:schemeClr>
              </a:gs>
              <a:gs pos="50000">
                <a:schemeClr val="accent6">
                  <a:lumMod val="60000"/>
                  <a:lumOff val="40000"/>
                  <a:shade val="67500"/>
                  <a:satMod val="115000"/>
                </a:schemeClr>
              </a:gs>
              <a:gs pos="100000">
                <a:schemeClr val="accent6">
                  <a:lumMod val="60000"/>
                  <a:lumOff val="40000"/>
                  <a:shade val="100000"/>
                  <a:satMod val="115000"/>
                </a:schemeClr>
              </a:gs>
            </a:gsLst>
            <a:lin ang="16200000" scaled="1"/>
            <a:tileRect/>
          </a:gradFill>
          <a:ln>
            <a:solidFill>
              <a:schemeClr val="tx1"/>
            </a:solidFill>
          </a:ln>
        </p:spPr>
        <p:txBody>
          <a:bodyPr>
            <a:normAutofit/>
          </a:bodyPr>
          <a:lstStyle/>
          <a:p>
            <a:pPr marL="0" indent="0">
              <a:buNone/>
            </a:pPr>
            <a:r>
              <a:rPr lang="cs-CZ" sz="2500" b="1" dirty="0" smtClean="0"/>
              <a:t>Odpovězte na otázky:</a:t>
            </a:r>
          </a:p>
          <a:p>
            <a:pPr marL="0" indent="0">
              <a:buNone/>
            </a:pPr>
            <a:endParaRPr lang="cs-CZ" sz="2500" dirty="0"/>
          </a:p>
          <a:p>
            <a:pPr marL="0" indent="0">
              <a:buNone/>
            </a:pPr>
            <a:r>
              <a:rPr lang="cs-CZ" sz="2500" dirty="0" smtClean="0"/>
              <a:t>Jak se komunisté začali chovat po převratu v roce 1948?</a:t>
            </a:r>
          </a:p>
          <a:p>
            <a:pPr marL="0" indent="0">
              <a:buNone/>
            </a:pPr>
            <a:r>
              <a:rPr lang="cs-CZ" sz="2500" dirty="0" smtClean="0"/>
              <a:t>Jak se liší současné volby od voleb, které probíhaly za vlády komunistů?</a:t>
            </a:r>
          </a:p>
          <a:p>
            <a:pPr marL="0" indent="0">
              <a:buNone/>
            </a:pPr>
            <a:r>
              <a:rPr lang="cs-CZ" sz="2500" dirty="0" smtClean="0"/>
              <a:t>K čemu sloužily politické procesy? Jak se jmenovala jediná žena popravená komunisty v jednom z takových procesů?</a:t>
            </a:r>
          </a:p>
          <a:p>
            <a:pPr marL="0" indent="0">
              <a:buNone/>
            </a:pPr>
            <a:r>
              <a:rPr lang="cs-CZ" sz="2500" dirty="0" smtClean="0"/>
              <a:t>Proč se mnozí demokraticky smýšlející lidé snažili uprchnout ze země? </a:t>
            </a:r>
          </a:p>
          <a:p>
            <a:pPr marL="0" indent="0">
              <a:buNone/>
            </a:pPr>
            <a:r>
              <a:rPr lang="cs-CZ" sz="2500" dirty="0" smtClean="0"/>
              <a:t>Proč komunisté nechtěli, aby lidé mohli svobodně cestovat do nekomunistických (demokratických) zemí?</a:t>
            </a:r>
          </a:p>
          <a:p>
            <a:pPr marL="0" indent="0">
              <a:buNone/>
            </a:pPr>
            <a:r>
              <a:rPr lang="cs-CZ" sz="2500" dirty="0" smtClean="0"/>
              <a:t>Jaký význam mělo pro komunisty přijetí nové ústavy?</a:t>
            </a:r>
          </a:p>
          <a:p>
            <a:pPr marL="0" indent="0">
              <a:buNone/>
            </a:pPr>
            <a:endParaRPr lang="cs-CZ" sz="2500" dirty="0" smtClean="0"/>
          </a:p>
        </p:txBody>
      </p:sp>
    </p:spTree>
    <p:extLst>
      <p:ext uri="{BB962C8B-B14F-4D97-AF65-F5344CB8AC3E}">
        <p14:creationId xmlns:p14="http://schemas.microsoft.com/office/powerpoint/2010/main" val="2715748171"/>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additive="base">
                                        <p:cTn id="1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7504" y="260648"/>
            <a:ext cx="8958378" cy="778098"/>
          </a:xfrm>
          <a:solidFill>
            <a:srgbClr val="C00000"/>
          </a:solidFill>
          <a:ln>
            <a:solidFill>
              <a:schemeClr val="tx1"/>
            </a:solidFill>
          </a:ln>
          <a:effectLst>
            <a:softEdge rad="12700"/>
          </a:effectLst>
        </p:spPr>
        <p:txBody>
          <a:bodyPr>
            <a:normAutofit fontScale="90000"/>
          </a:bodyPr>
          <a:lstStyle/>
          <a:p>
            <a:r>
              <a:rPr lang="cs-CZ" b="1" dirty="0" smtClean="0"/>
              <a:t>Dvacáté století – život za vlády komunistů </a:t>
            </a:r>
            <a:endParaRPr lang="cs-CZ" b="1" dirty="0"/>
          </a:p>
        </p:txBody>
      </p:sp>
      <p:sp>
        <p:nvSpPr>
          <p:cNvPr id="3" name="Zástupný symbol pro obsah 2"/>
          <p:cNvSpPr>
            <a:spLocks noGrp="1"/>
          </p:cNvSpPr>
          <p:nvPr>
            <p:ph idx="1"/>
          </p:nvPr>
        </p:nvSpPr>
        <p:spPr>
          <a:xfrm>
            <a:off x="107504" y="1124744"/>
            <a:ext cx="8928992" cy="5472608"/>
          </a:xfrm>
          <a:gradFill flip="none" rotWithShape="1">
            <a:gsLst>
              <a:gs pos="0">
                <a:schemeClr val="accent6">
                  <a:lumMod val="60000"/>
                  <a:lumOff val="40000"/>
                  <a:shade val="30000"/>
                  <a:satMod val="115000"/>
                </a:schemeClr>
              </a:gs>
              <a:gs pos="50000">
                <a:schemeClr val="accent6">
                  <a:lumMod val="60000"/>
                  <a:lumOff val="40000"/>
                  <a:shade val="67500"/>
                  <a:satMod val="115000"/>
                </a:schemeClr>
              </a:gs>
              <a:gs pos="100000">
                <a:schemeClr val="accent6">
                  <a:lumMod val="60000"/>
                  <a:lumOff val="40000"/>
                  <a:shade val="100000"/>
                  <a:satMod val="115000"/>
                </a:schemeClr>
              </a:gs>
            </a:gsLst>
            <a:lin ang="16200000" scaled="1"/>
            <a:tileRect/>
          </a:gradFill>
          <a:ln>
            <a:solidFill>
              <a:schemeClr val="tx1"/>
            </a:solidFill>
          </a:ln>
        </p:spPr>
        <p:txBody>
          <a:bodyPr>
            <a:normAutofit lnSpcReduction="10000"/>
          </a:bodyPr>
          <a:lstStyle/>
          <a:p>
            <a:pPr marL="0" indent="0">
              <a:buNone/>
            </a:pPr>
            <a:r>
              <a:rPr lang="cs-CZ" sz="2500" b="1" dirty="0" smtClean="0"/>
              <a:t>Počátkem roku 1968 </a:t>
            </a:r>
            <a:r>
              <a:rPr lang="cs-CZ" sz="2500" dirty="0" smtClean="0"/>
              <a:t>– odstoupil prezident </a:t>
            </a:r>
            <a:r>
              <a:rPr lang="cs-CZ" sz="2500" dirty="0" smtClean="0">
                <a:hlinkClick r:id="rId2"/>
              </a:rPr>
              <a:t>Antonín Novotný</a:t>
            </a:r>
            <a:endParaRPr lang="cs-CZ" sz="2500" dirty="0" smtClean="0"/>
          </a:p>
          <a:p>
            <a:pPr marL="0" indent="0">
              <a:buNone/>
            </a:pPr>
            <a:r>
              <a:rPr lang="cs-CZ" sz="2500" dirty="0"/>
              <a:t> </a:t>
            </a:r>
            <a:r>
              <a:rPr lang="cs-CZ" sz="2500" dirty="0" smtClean="0"/>
              <a:t>                  reformní komunisté se snažili o socialistickou demokracii</a:t>
            </a:r>
          </a:p>
          <a:p>
            <a:pPr marL="0" indent="0">
              <a:buNone/>
            </a:pPr>
            <a:r>
              <a:rPr lang="cs-CZ" sz="2500" dirty="0"/>
              <a:t> </a:t>
            </a:r>
            <a:r>
              <a:rPr lang="cs-CZ" sz="2500" dirty="0" smtClean="0"/>
              <a:t>                  (</a:t>
            </a:r>
            <a:r>
              <a:rPr lang="cs-CZ" sz="2500" dirty="0" smtClean="0">
                <a:hlinkClick r:id="rId3"/>
              </a:rPr>
              <a:t>Pražské jaro </a:t>
            </a:r>
            <a:r>
              <a:rPr lang="cs-CZ" sz="2500" dirty="0" smtClean="0"/>
              <a:t>– dávalo lidem naději na svobodnější život):</a:t>
            </a:r>
          </a:p>
          <a:p>
            <a:pPr marL="0" indent="0">
              <a:buNone/>
            </a:pPr>
            <a:r>
              <a:rPr lang="cs-CZ" sz="2500" dirty="0" smtClean="0"/>
              <a:t>-   v čele KSČ reformní komunista </a:t>
            </a:r>
            <a:r>
              <a:rPr lang="cs-CZ" sz="2500" dirty="0" smtClean="0">
                <a:hlinkClick r:id="rId4"/>
              </a:rPr>
              <a:t>Alexandr Dubček</a:t>
            </a:r>
            <a:endParaRPr lang="cs-CZ" sz="2500" dirty="0" smtClean="0"/>
          </a:p>
          <a:p>
            <a:pPr>
              <a:buFontTx/>
              <a:buChar char="-"/>
            </a:pPr>
            <a:r>
              <a:rPr lang="cs-CZ" sz="2500" dirty="0" smtClean="0"/>
              <a:t>oslabení cenzury</a:t>
            </a:r>
          </a:p>
          <a:p>
            <a:pPr>
              <a:buFontTx/>
              <a:buChar char="-"/>
            </a:pPr>
            <a:r>
              <a:rPr lang="cs-CZ" sz="2500" dirty="0" smtClean="0"/>
              <a:t>možnost kritizovat nedostatky</a:t>
            </a:r>
          </a:p>
          <a:p>
            <a:pPr>
              <a:buFontTx/>
              <a:buChar char="-"/>
            </a:pPr>
            <a:r>
              <a:rPr lang="cs-CZ" sz="2500" dirty="0" smtClean="0"/>
              <a:t>lidé žádali svobodu (slova, vyznání, kultury...)</a:t>
            </a:r>
          </a:p>
          <a:p>
            <a:pPr>
              <a:buFontTx/>
              <a:buChar char="-"/>
            </a:pPr>
            <a:endParaRPr lang="cs-CZ" sz="2500" dirty="0"/>
          </a:p>
          <a:p>
            <a:pPr marL="0" indent="0">
              <a:buNone/>
            </a:pPr>
            <a:r>
              <a:rPr lang="cs-CZ" sz="2500" b="1" dirty="0" smtClean="0"/>
              <a:t>KSČ se rozdělila na dvě křídla </a:t>
            </a:r>
            <a:r>
              <a:rPr lang="cs-CZ" sz="2500" dirty="0" smtClean="0"/>
              <a:t>(zastánci starých a nových pořádků)</a:t>
            </a:r>
          </a:p>
          <a:p>
            <a:pPr marL="0" indent="0">
              <a:buNone/>
            </a:pPr>
            <a:r>
              <a:rPr lang="cs-CZ" sz="2500" dirty="0"/>
              <a:t> </a:t>
            </a:r>
            <a:r>
              <a:rPr lang="cs-CZ" sz="2500" dirty="0" smtClean="0"/>
              <a:t>            to se nelíbilo sovětské vládě (chystala u nás státní převrat)</a:t>
            </a:r>
          </a:p>
          <a:p>
            <a:pPr marL="0" indent="0">
              <a:buNone/>
            </a:pPr>
            <a:r>
              <a:rPr lang="cs-CZ" sz="2500" dirty="0"/>
              <a:t> </a:t>
            </a:r>
            <a:r>
              <a:rPr lang="cs-CZ" sz="2500" dirty="0" smtClean="0"/>
              <a:t>            21. srpna 1968 začala vojska SSSR a dalších </a:t>
            </a:r>
            <a:r>
              <a:rPr lang="cs-CZ" sz="2500" dirty="0" err="1" smtClean="0"/>
              <a:t>socialist</a:t>
            </a:r>
            <a:r>
              <a:rPr lang="cs-CZ" sz="2500" dirty="0" smtClean="0"/>
              <a:t>. zemí</a:t>
            </a:r>
          </a:p>
          <a:p>
            <a:pPr marL="0" indent="0">
              <a:buNone/>
            </a:pPr>
            <a:r>
              <a:rPr lang="cs-CZ" sz="2500" dirty="0"/>
              <a:t> </a:t>
            </a:r>
            <a:r>
              <a:rPr lang="cs-CZ" sz="2500" dirty="0" smtClean="0"/>
              <a:t>            obsazovat naše území (</a:t>
            </a:r>
            <a:r>
              <a:rPr lang="cs-CZ" sz="2500" dirty="0" smtClean="0">
                <a:hlinkClick r:id="rId5"/>
              </a:rPr>
              <a:t>okupace</a:t>
            </a:r>
            <a:r>
              <a:rPr lang="cs-CZ" sz="2500" dirty="0" smtClean="0"/>
              <a:t>)</a:t>
            </a:r>
          </a:p>
          <a:p>
            <a:pPr marL="0" indent="0">
              <a:buNone/>
            </a:pPr>
            <a:r>
              <a:rPr lang="cs-CZ" sz="2500" dirty="0"/>
              <a:t> </a:t>
            </a:r>
            <a:r>
              <a:rPr lang="cs-CZ" sz="2500" dirty="0" smtClean="0"/>
              <a:t>            zůstaly u nás 21 let (až do roku 1989)</a:t>
            </a:r>
          </a:p>
        </p:txBody>
      </p:sp>
      <p:cxnSp>
        <p:nvCxnSpPr>
          <p:cNvPr id="5" name="Přímá spojnice se šipkou 4"/>
          <p:cNvCxnSpPr/>
          <p:nvPr/>
        </p:nvCxnSpPr>
        <p:spPr>
          <a:xfrm>
            <a:off x="251520" y="5121548"/>
            <a:ext cx="792088"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 name="Přímá spojnice se šipkou 6"/>
          <p:cNvCxnSpPr/>
          <p:nvPr/>
        </p:nvCxnSpPr>
        <p:spPr>
          <a:xfrm>
            <a:off x="271287" y="5541490"/>
            <a:ext cx="792088"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9" name="Přímá spojnice se šipkou 8"/>
          <p:cNvCxnSpPr/>
          <p:nvPr/>
        </p:nvCxnSpPr>
        <p:spPr>
          <a:xfrm>
            <a:off x="251520" y="6381328"/>
            <a:ext cx="792088"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6" name="Přímá spojnice se šipkou 5"/>
          <p:cNvCxnSpPr/>
          <p:nvPr/>
        </p:nvCxnSpPr>
        <p:spPr>
          <a:xfrm>
            <a:off x="539552" y="1772816"/>
            <a:ext cx="955871"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3692307"/>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additive="base">
                                        <p:cTn id="1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 calcmode="lin" valueType="num">
                                      <p:cBhvr additive="base">
                                        <p:cTn id="3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2" end="2"/>
                                            </p:txEl>
                                          </p:spTgt>
                                        </p:tgtEl>
                                        <p:attrNameLst>
                                          <p:attrName>style.visibility</p:attrName>
                                        </p:attrNameLst>
                                      </p:cBhvr>
                                      <p:to>
                                        <p:strVal val="visible"/>
                                      </p:to>
                                    </p:set>
                                    <p:anim calcmode="lin" valueType="num">
                                      <p:cBhvr additive="base">
                                        <p:cTn id="3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anim calcmode="lin" valueType="num">
                                      <p:cBhvr additive="base">
                                        <p:cTn id="4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4" end="4"/>
                                            </p:txEl>
                                          </p:spTgt>
                                        </p:tgtEl>
                                        <p:attrNameLst>
                                          <p:attrName>style.visibility</p:attrName>
                                        </p:attrNameLst>
                                      </p:cBhvr>
                                      <p:to>
                                        <p:strVal val="visible"/>
                                      </p:to>
                                    </p:set>
                                    <p:anim calcmode="lin" valueType="num">
                                      <p:cBhvr additive="base">
                                        <p:cTn id="4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5" end="5"/>
                                            </p:txEl>
                                          </p:spTgt>
                                        </p:tgtEl>
                                        <p:attrNameLst>
                                          <p:attrName>style.visibility</p:attrName>
                                        </p:attrNameLst>
                                      </p:cBhvr>
                                      <p:to>
                                        <p:strVal val="visible"/>
                                      </p:to>
                                    </p:set>
                                    <p:anim calcmode="lin" valueType="num">
                                      <p:cBhvr additive="base">
                                        <p:cTn id="5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6" end="6"/>
                                            </p:txEl>
                                          </p:spTgt>
                                        </p:tgtEl>
                                        <p:attrNameLst>
                                          <p:attrName>style.visibility</p:attrName>
                                        </p:attrNameLst>
                                      </p:cBhvr>
                                      <p:to>
                                        <p:strVal val="visible"/>
                                      </p:to>
                                    </p:set>
                                    <p:anim calcmode="lin" valueType="num">
                                      <p:cBhvr additive="base">
                                        <p:cTn id="6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8" end="8"/>
                                            </p:txEl>
                                          </p:spTgt>
                                        </p:tgtEl>
                                        <p:attrNameLst>
                                          <p:attrName>style.visibility</p:attrName>
                                        </p:attrNameLst>
                                      </p:cBhvr>
                                      <p:to>
                                        <p:strVal val="visible"/>
                                      </p:to>
                                    </p:set>
                                    <p:anim calcmode="lin" valueType="num">
                                      <p:cBhvr additive="base">
                                        <p:cTn id="6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5"/>
                                        </p:tgtEl>
                                        <p:attrNameLst>
                                          <p:attrName>style.visibility</p:attrName>
                                        </p:attrNameLst>
                                      </p:cBhvr>
                                      <p:to>
                                        <p:strVal val="visible"/>
                                      </p:to>
                                    </p:set>
                                    <p:anim calcmode="lin" valueType="num">
                                      <p:cBhvr additive="base">
                                        <p:cTn id="73" dur="500" fill="hold"/>
                                        <p:tgtEl>
                                          <p:spTgt spid="5"/>
                                        </p:tgtEl>
                                        <p:attrNameLst>
                                          <p:attrName>ppt_x</p:attrName>
                                        </p:attrNameLst>
                                      </p:cBhvr>
                                      <p:tavLst>
                                        <p:tav tm="0">
                                          <p:val>
                                            <p:strVal val="#ppt_x"/>
                                          </p:val>
                                        </p:tav>
                                        <p:tav tm="100000">
                                          <p:val>
                                            <p:strVal val="#ppt_x"/>
                                          </p:val>
                                        </p:tav>
                                      </p:tavLst>
                                    </p:anim>
                                    <p:anim calcmode="lin" valueType="num">
                                      <p:cBhvr additive="base">
                                        <p:cTn id="7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3">
                                            <p:txEl>
                                              <p:pRg st="9" end="9"/>
                                            </p:txEl>
                                          </p:spTgt>
                                        </p:tgtEl>
                                        <p:attrNameLst>
                                          <p:attrName>style.visibility</p:attrName>
                                        </p:attrNameLst>
                                      </p:cBhvr>
                                      <p:to>
                                        <p:strVal val="visible"/>
                                      </p:to>
                                    </p:set>
                                    <p:anim calcmode="lin" valueType="num">
                                      <p:cBhvr additive="base">
                                        <p:cTn id="7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7"/>
                                        </p:tgtEl>
                                        <p:attrNameLst>
                                          <p:attrName>style.visibility</p:attrName>
                                        </p:attrNameLst>
                                      </p:cBhvr>
                                      <p:to>
                                        <p:strVal val="visible"/>
                                      </p:to>
                                    </p:set>
                                    <p:anim calcmode="lin" valueType="num">
                                      <p:cBhvr additive="base">
                                        <p:cTn id="85" dur="500" fill="hold"/>
                                        <p:tgtEl>
                                          <p:spTgt spid="7"/>
                                        </p:tgtEl>
                                        <p:attrNameLst>
                                          <p:attrName>ppt_x</p:attrName>
                                        </p:attrNameLst>
                                      </p:cBhvr>
                                      <p:tavLst>
                                        <p:tav tm="0">
                                          <p:val>
                                            <p:strVal val="#ppt_x"/>
                                          </p:val>
                                        </p:tav>
                                        <p:tav tm="100000">
                                          <p:val>
                                            <p:strVal val="#ppt_x"/>
                                          </p:val>
                                        </p:tav>
                                      </p:tavLst>
                                    </p:anim>
                                    <p:anim calcmode="lin" valueType="num">
                                      <p:cBhvr additive="base">
                                        <p:cTn id="8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nodeType="clickEffect">
                                  <p:stCondLst>
                                    <p:cond delay="0"/>
                                  </p:stCondLst>
                                  <p:childTnLst>
                                    <p:set>
                                      <p:cBhvr>
                                        <p:cTn id="90" dur="1" fill="hold">
                                          <p:stCondLst>
                                            <p:cond delay="0"/>
                                          </p:stCondLst>
                                        </p:cTn>
                                        <p:tgtEl>
                                          <p:spTgt spid="3">
                                            <p:txEl>
                                              <p:pRg st="10" end="10"/>
                                            </p:txEl>
                                          </p:spTgt>
                                        </p:tgtEl>
                                        <p:attrNameLst>
                                          <p:attrName>style.visibility</p:attrName>
                                        </p:attrNameLst>
                                      </p:cBhvr>
                                      <p:to>
                                        <p:strVal val="visible"/>
                                      </p:to>
                                    </p:set>
                                    <p:anim calcmode="lin" valueType="num">
                                      <p:cBhvr additive="base">
                                        <p:cTn id="9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93" presetID="2" presetClass="entr" presetSubtype="4" fill="hold" nodeType="withEffect">
                                  <p:stCondLst>
                                    <p:cond delay="0"/>
                                  </p:stCondLst>
                                  <p:childTnLst>
                                    <p:set>
                                      <p:cBhvr>
                                        <p:cTn id="94" dur="1" fill="hold">
                                          <p:stCondLst>
                                            <p:cond delay="0"/>
                                          </p:stCondLst>
                                        </p:cTn>
                                        <p:tgtEl>
                                          <p:spTgt spid="3">
                                            <p:txEl>
                                              <p:pRg st="11" end="11"/>
                                            </p:txEl>
                                          </p:spTgt>
                                        </p:tgtEl>
                                        <p:attrNameLst>
                                          <p:attrName>style.visibility</p:attrName>
                                        </p:attrNameLst>
                                      </p:cBhvr>
                                      <p:to>
                                        <p:strVal val="visible"/>
                                      </p:to>
                                    </p:set>
                                    <p:anim calcmode="lin" valueType="num">
                                      <p:cBhvr additive="base">
                                        <p:cTn id="95"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96"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97" fill="hold">
                      <p:stCondLst>
                        <p:cond delay="indefinite"/>
                      </p:stCondLst>
                      <p:childTnLst>
                        <p:par>
                          <p:cTn id="98" fill="hold">
                            <p:stCondLst>
                              <p:cond delay="0"/>
                            </p:stCondLst>
                            <p:childTnLst>
                              <p:par>
                                <p:cTn id="99" presetID="2" presetClass="entr" presetSubtype="4" fill="hold" nodeType="clickEffect">
                                  <p:stCondLst>
                                    <p:cond delay="0"/>
                                  </p:stCondLst>
                                  <p:childTnLst>
                                    <p:set>
                                      <p:cBhvr>
                                        <p:cTn id="100" dur="1" fill="hold">
                                          <p:stCondLst>
                                            <p:cond delay="0"/>
                                          </p:stCondLst>
                                        </p:cTn>
                                        <p:tgtEl>
                                          <p:spTgt spid="9"/>
                                        </p:tgtEl>
                                        <p:attrNameLst>
                                          <p:attrName>style.visibility</p:attrName>
                                        </p:attrNameLst>
                                      </p:cBhvr>
                                      <p:to>
                                        <p:strVal val="visible"/>
                                      </p:to>
                                    </p:set>
                                    <p:anim calcmode="lin" valueType="num">
                                      <p:cBhvr additive="base">
                                        <p:cTn id="101" dur="500" fill="hold"/>
                                        <p:tgtEl>
                                          <p:spTgt spid="9"/>
                                        </p:tgtEl>
                                        <p:attrNameLst>
                                          <p:attrName>ppt_x</p:attrName>
                                        </p:attrNameLst>
                                      </p:cBhvr>
                                      <p:tavLst>
                                        <p:tav tm="0">
                                          <p:val>
                                            <p:strVal val="#ppt_x"/>
                                          </p:val>
                                        </p:tav>
                                        <p:tav tm="100000">
                                          <p:val>
                                            <p:strVal val="#ppt_x"/>
                                          </p:val>
                                        </p:tav>
                                      </p:tavLst>
                                    </p:anim>
                                    <p:anim calcmode="lin" valueType="num">
                                      <p:cBhvr additive="base">
                                        <p:cTn id="10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03" fill="hold">
                      <p:stCondLst>
                        <p:cond delay="indefinite"/>
                      </p:stCondLst>
                      <p:childTnLst>
                        <p:par>
                          <p:cTn id="104" fill="hold">
                            <p:stCondLst>
                              <p:cond delay="0"/>
                            </p:stCondLst>
                            <p:childTnLst>
                              <p:par>
                                <p:cTn id="105" presetID="2" presetClass="entr" presetSubtype="4" fill="hold" nodeType="clickEffect">
                                  <p:stCondLst>
                                    <p:cond delay="0"/>
                                  </p:stCondLst>
                                  <p:childTnLst>
                                    <p:set>
                                      <p:cBhvr>
                                        <p:cTn id="106" dur="1" fill="hold">
                                          <p:stCondLst>
                                            <p:cond delay="0"/>
                                          </p:stCondLst>
                                        </p:cTn>
                                        <p:tgtEl>
                                          <p:spTgt spid="3">
                                            <p:txEl>
                                              <p:pRg st="12" end="12"/>
                                            </p:txEl>
                                          </p:spTgt>
                                        </p:tgtEl>
                                        <p:attrNameLst>
                                          <p:attrName>style.visibility</p:attrName>
                                        </p:attrNameLst>
                                      </p:cBhvr>
                                      <p:to>
                                        <p:strVal val="visible"/>
                                      </p:to>
                                    </p:set>
                                    <p:anim calcmode="lin" valueType="num">
                                      <p:cBhvr additive="base">
                                        <p:cTn id="107"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108"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7504" y="260648"/>
            <a:ext cx="8958378" cy="778098"/>
          </a:xfrm>
          <a:solidFill>
            <a:srgbClr val="C00000"/>
          </a:solidFill>
          <a:ln>
            <a:solidFill>
              <a:schemeClr val="tx1"/>
            </a:solidFill>
          </a:ln>
          <a:effectLst>
            <a:softEdge rad="12700"/>
          </a:effectLst>
        </p:spPr>
        <p:txBody>
          <a:bodyPr>
            <a:normAutofit fontScale="90000"/>
          </a:bodyPr>
          <a:lstStyle/>
          <a:p>
            <a:r>
              <a:rPr lang="cs-CZ" b="1" dirty="0" smtClean="0"/>
              <a:t>Dvacáté století – život za vlády komunistů </a:t>
            </a:r>
            <a:endParaRPr lang="cs-CZ" b="1" dirty="0"/>
          </a:p>
        </p:txBody>
      </p:sp>
      <p:sp>
        <p:nvSpPr>
          <p:cNvPr id="3" name="Zástupný symbol pro obsah 2"/>
          <p:cNvSpPr>
            <a:spLocks noGrp="1"/>
          </p:cNvSpPr>
          <p:nvPr>
            <p:ph idx="1"/>
          </p:nvPr>
        </p:nvSpPr>
        <p:spPr>
          <a:xfrm>
            <a:off x="107504" y="1124744"/>
            <a:ext cx="8928992" cy="5472608"/>
          </a:xfrm>
          <a:gradFill flip="none" rotWithShape="1">
            <a:gsLst>
              <a:gs pos="0">
                <a:schemeClr val="accent6">
                  <a:lumMod val="60000"/>
                  <a:lumOff val="40000"/>
                  <a:shade val="30000"/>
                  <a:satMod val="115000"/>
                </a:schemeClr>
              </a:gs>
              <a:gs pos="50000">
                <a:schemeClr val="accent6">
                  <a:lumMod val="60000"/>
                  <a:lumOff val="40000"/>
                  <a:shade val="67500"/>
                  <a:satMod val="115000"/>
                </a:schemeClr>
              </a:gs>
              <a:gs pos="100000">
                <a:schemeClr val="accent6">
                  <a:lumMod val="60000"/>
                  <a:lumOff val="40000"/>
                  <a:shade val="100000"/>
                  <a:satMod val="115000"/>
                </a:schemeClr>
              </a:gs>
            </a:gsLst>
            <a:lin ang="16200000" scaled="1"/>
            <a:tileRect/>
          </a:gradFill>
          <a:ln>
            <a:solidFill>
              <a:schemeClr val="tx1"/>
            </a:solidFill>
          </a:ln>
        </p:spPr>
        <p:txBody>
          <a:bodyPr>
            <a:normAutofit lnSpcReduction="10000"/>
          </a:bodyPr>
          <a:lstStyle/>
          <a:p>
            <a:pPr marL="0" indent="0">
              <a:buNone/>
            </a:pPr>
            <a:r>
              <a:rPr lang="cs-CZ" sz="2500" b="1" dirty="0" smtClean="0"/>
              <a:t>Moc převzali zastánci starých pořádků:</a:t>
            </a:r>
          </a:p>
          <a:p>
            <a:pPr>
              <a:buFontTx/>
              <a:buChar char="-"/>
            </a:pPr>
            <a:r>
              <a:rPr lang="cs-CZ" sz="2500" dirty="0" smtClean="0"/>
              <a:t>uvěznění reformních komunistů</a:t>
            </a:r>
          </a:p>
          <a:p>
            <a:pPr>
              <a:buFontTx/>
              <a:buChar char="-"/>
            </a:pPr>
            <a:r>
              <a:rPr lang="cs-CZ" sz="2500" dirty="0" smtClean="0"/>
              <a:t>ČSSR ještě pod větším vlivem SSSR (podpis Dohody o přátelství...)</a:t>
            </a:r>
          </a:p>
          <a:p>
            <a:pPr>
              <a:buFontTx/>
              <a:buChar char="-"/>
            </a:pPr>
            <a:r>
              <a:rPr lang="cs-CZ" sz="2500" dirty="0" smtClean="0"/>
              <a:t>podepsána smlouva o dočasném pobytu sovětských vojsk u nás</a:t>
            </a:r>
          </a:p>
          <a:p>
            <a:pPr>
              <a:buFontTx/>
              <a:buChar char="-"/>
            </a:pPr>
            <a:r>
              <a:rPr lang="cs-CZ" sz="2500" dirty="0" smtClean="0"/>
              <a:t>v lednu 1969 se na protest sovětského útlaku upálil </a:t>
            </a:r>
            <a:r>
              <a:rPr lang="cs-CZ" sz="2500" dirty="0" smtClean="0">
                <a:hlinkClick r:id="rId2"/>
              </a:rPr>
              <a:t>Jan Palach</a:t>
            </a:r>
            <a:endParaRPr lang="cs-CZ" sz="2500" dirty="0" smtClean="0"/>
          </a:p>
          <a:p>
            <a:pPr marL="0" indent="0">
              <a:buNone/>
            </a:pPr>
            <a:r>
              <a:rPr lang="cs-CZ" sz="2500" dirty="0"/>
              <a:t> </a:t>
            </a:r>
            <a:r>
              <a:rPr lang="cs-CZ" sz="2500" dirty="0" smtClean="0"/>
              <a:t>    (hrdina – VŠ student            následován poté dalšími)</a:t>
            </a:r>
          </a:p>
          <a:p>
            <a:pPr>
              <a:buFontTx/>
              <a:buChar char="-"/>
            </a:pPr>
            <a:r>
              <a:rPr lang="cs-CZ" sz="2500" dirty="0" smtClean="0"/>
              <a:t>prezidentem </a:t>
            </a:r>
            <a:r>
              <a:rPr lang="cs-CZ" sz="2500" dirty="0" smtClean="0">
                <a:hlinkClick r:id="rId3"/>
              </a:rPr>
              <a:t>Gustáv Husák </a:t>
            </a:r>
            <a:r>
              <a:rPr lang="cs-CZ" sz="2500" dirty="0" smtClean="0"/>
              <a:t>(původně reformní komunista – </a:t>
            </a:r>
          </a:p>
          <a:p>
            <a:pPr marL="0" indent="0">
              <a:buNone/>
            </a:pPr>
            <a:r>
              <a:rPr lang="cs-CZ" sz="2500" dirty="0"/>
              <a:t> </a:t>
            </a:r>
            <a:r>
              <a:rPr lang="cs-CZ" sz="2500" dirty="0" smtClean="0"/>
              <a:t>    začal však sloužit Sovětskému svazu)</a:t>
            </a:r>
          </a:p>
          <a:p>
            <a:pPr>
              <a:buFontTx/>
              <a:buChar char="-"/>
            </a:pPr>
            <a:r>
              <a:rPr lang="cs-CZ" sz="2500" dirty="0" smtClean="0"/>
              <a:t>začalo období tzv. </a:t>
            </a:r>
            <a:r>
              <a:rPr lang="cs-CZ" sz="2500" dirty="0" smtClean="0">
                <a:hlinkClick r:id="rId4"/>
              </a:rPr>
              <a:t>normalizace</a:t>
            </a:r>
            <a:endParaRPr lang="cs-CZ" sz="2500" dirty="0" smtClean="0"/>
          </a:p>
          <a:p>
            <a:pPr marL="0" indent="0">
              <a:buNone/>
            </a:pPr>
            <a:r>
              <a:rPr lang="cs-CZ" sz="2500" dirty="0"/>
              <a:t> </a:t>
            </a:r>
            <a:r>
              <a:rPr lang="cs-CZ" sz="2500" dirty="0" smtClean="0"/>
              <a:t>                morální devastace (utužování kázně občanů pod tlakem </a:t>
            </a:r>
          </a:p>
          <a:p>
            <a:pPr marL="0" indent="0">
              <a:buNone/>
            </a:pPr>
            <a:r>
              <a:rPr lang="cs-CZ" sz="2500" dirty="0"/>
              <a:t> </a:t>
            </a:r>
            <a:r>
              <a:rPr lang="cs-CZ" sz="2500" dirty="0" smtClean="0"/>
              <a:t>                zastrašování a pronásledování celých rodin – </a:t>
            </a:r>
            <a:r>
              <a:rPr lang="cs-CZ" sz="2500" dirty="0" smtClean="0">
                <a:hlinkClick r:id="rId5"/>
              </a:rPr>
              <a:t>StB</a:t>
            </a:r>
            <a:endParaRPr lang="cs-CZ" sz="2500" dirty="0"/>
          </a:p>
          <a:p>
            <a:pPr marL="0" indent="0">
              <a:buNone/>
            </a:pPr>
            <a:r>
              <a:rPr lang="cs-CZ" sz="2500" dirty="0" smtClean="0"/>
              <a:t>                 udávání a donášení – další vlna emigrací do zahraničí)</a:t>
            </a:r>
          </a:p>
        </p:txBody>
      </p:sp>
      <p:cxnSp>
        <p:nvCxnSpPr>
          <p:cNvPr id="5" name="Přímá spojnice se šipkou 4"/>
          <p:cNvCxnSpPr/>
          <p:nvPr/>
        </p:nvCxnSpPr>
        <p:spPr>
          <a:xfrm>
            <a:off x="611560" y="5107049"/>
            <a:ext cx="720080"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9" name="Přímá spojnice se šipkou 8"/>
          <p:cNvCxnSpPr/>
          <p:nvPr/>
        </p:nvCxnSpPr>
        <p:spPr>
          <a:xfrm>
            <a:off x="611560" y="5949280"/>
            <a:ext cx="720080"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1" name="Přímá spojnice se šipkou 10"/>
          <p:cNvCxnSpPr/>
          <p:nvPr/>
        </p:nvCxnSpPr>
        <p:spPr>
          <a:xfrm>
            <a:off x="3203848" y="3442095"/>
            <a:ext cx="720080"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3692307"/>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additive="base">
                                        <p:cTn id="1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additive="base">
                                        <p:cTn id="3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additive="base">
                                        <p:cTn id="4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 calcmode="lin" valueType="num">
                                      <p:cBhvr additive="base">
                                        <p:cTn id="4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1"/>
                                        </p:tgtEl>
                                        <p:attrNameLst>
                                          <p:attrName>style.visibility</p:attrName>
                                        </p:attrNameLst>
                                      </p:cBhvr>
                                      <p:to>
                                        <p:strVal val="visible"/>
                                      </p:to>
                                    </p:set>
                                    <p:anim calcmode="lin" valueType="num">
                                      <p:cBhvr additive="base">
                                        <p:cTn id="55" dur="500" fill="hold"/>
                                        <p:tgtEl>
                                          <p:spTgt spid="11"/>
                                        </p:tgtEl>
                                        <p:attrNameLst>
                                          <p:attrName>ppt_x</p:attrName>
                                        </p:attrNameLst>
                                      </p:cBhvr>
                                      <p:tavLst>
                                        <p:tav tm="0">
                                          <p:val>
                                            <p:strVal val="#ppt_x"/>
                                          </p:val>
                                        </p:tav>
                                        <p:tav tm="100000">
                                          <p:val>
                                            <p:strVal val="#ppt_x"/>
                                          </p:val>
                                        </p:tav>
                                      </p:tavLst>
                                    </p:anim>
                                    <p:anim calcmode="lin" valueType="num">
                                      <p:cBhvr additive="base">
                                        <p:cTn id="5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6" end="6"/>
                                            </p:txEl>
                                          </p:spTgt>
                                        </p:tgtEl>
                                        <p:attrNameLst>
                                          <p:attrName>style.visibility</p:attrName>
                                        </p:attrNameLst>
                                      </p:cBhvr>
                                      <p:to>
                                        <p:strVal val="visible"/>
                                      </p:to>
                                    </p:set>
                                    <p:anim calcmode="lin" valueType="num">
                                      <p:cBhvr additive="base">
                                        <p:cTn id="6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7" end="7"/>
                                            </p:txEl>
                                          </p:spTgt>
                                        </p:tgtEl>
                                        <p:attrNameLst>
                                          <p:attrName>style.visibility</p:attrName>
                                        </p:attrNameLst>
                                      </p:cBhvr>
                                      <p:to>
                                        <p:strVal val="visible"/>
                                      </p:to>
                                    </p:set>
                                    <p:anim calcmode="lin" valueType="num">
                                      <p:cBhvr additive="base">
                                        <p:cTn id="6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3">
                                            <p:txEl>
                                              <p:pRg st="8" end="8"/>
                                            </p:txEl>
                                          </p:spTgt>
                                        </p:tgtEl>
                                        <p:attrNameLst>
                                          <p:attrName>style.visibility</p:attrName>
                                        </p:attrNameLst>
                                      </p:cBhvr>
                                      <p:to>
                                        <p:strVal val="visible"/>
                                      </p:to>
                                    </p:set>
                                    <p:anim calcmode="lin" valueType="num">
                                      <p:cBhvr additive="base">
                                        <p:cTn id="7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5"/>
                                        </p:tgtEl>
                                        <p:attrNameLst>
                                          <p:attrName>style.visibility</p:attrName>
                                        </p:attrNameLst>
                                      </p:cBhvr>
                                      <p:to>
                                        <p:strVal val="visible"/>
                                      </p:to>
                                    </p:set>
                                    <p:anim calcmode="lin" valueType="num">
                                      <p:cBhvr additive="base">
                                        <p:cTn id="79" dur="500" fill="hold"/>
                                        <p:tgtEl>
                                          <p:spTgt spid="5"/>
                                        </p:tgtEl>
                                        <p:attrNameLst>
                                          <p:attrName>ppt_x</p:attrName>
                                        </p:attrNameLst>
                                      </p:cBhvr>
                                      <p:tavLst>
                                        <p:tav tm="0">
                                          <p:val>
                                            <p:strVal val="#ppt_x"/>
                                          </p:val>
                                        </p:tav>
                                        <p:tav tm="100000">
                                          <p:val>
                                            <p:strVal val="#ppt_x"/>
                                          </p:val>
                                        </p:tav>
                                      </p:tavLst>
                                    </p:anim>
                                    <p:anim calcmode="lin" valueType="num">
                                      <p:cBhvr additive="base">
                                        <p:cTn id="8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3">
                                            <p:txEl>
                                              <p:pRg st="9" end="9"/>
                                            </p:txEl>
                                          </p:spTgt>
                                        </p:tgtEl>
                                        <p:attrNameLst>
                                          <p:attrName>style.visibility</p:attrName>
                                        </p:attrNameLst>
                                      </p:cBhvr>
                                      <p:to>
                                        <p:strVal val="visible"/>
                                      </p:to>
                                    </p:set>
                                    <p:anim calcmode="lin" valueType="num">
                                      <p:cBhvr additive="base">
                                        <p:cTn id="8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3">
                                            <p:txEl>
                                              <p:pRg st="9" end="9"/>
                                            </p:txEl>
                                          </p:spTgt>
                                        </p:tgtEl>
                                        <p:attrNameLst>
                                          <p:attrName>ppt_y</p:attrName>
                                        </p:attrNameLst>
                                      </p:cBhvr>
                                      <p:tavLst>
                                        <p:tav tm="0">
                                          <p:val>
                                            <p:strVal val="1+#ppt_h/2"/>
                                          </p:val>
                                        </p:tav>
                                        <p:tav tm="100000">
                                          <p:val>
                                            <p:strVal val="#ppt_y"/>
                                          </p:val>
                                        </p:tav>
                                      </p:tavLst>
                                    </p:anim>
                                  </p:childTnLst>
                                </p:cTn>
                              </p:par>
                              <p:par>
                                <p:cTn id="87" presetID="2" presetClass="entr" presetSubtype="4" fill="hold" nodeType="withEffect">
                                  <p:stCondLst>
                                    <p:cond delay="0"/>
                                  </p:stCondLst>
                                  <p:childTnLst>
                                    <p:set>
                                      <p:cBhvr>
                                        <p:cTn id="88" dur="1" fill="hold">
                                          <p:stCondLst>
                                            <p:cond delay="0"/>
                                          </p:stCondLst>
                                        </p:cTn>
                                        <p:tgtEl>
                                          <p:spTgt spid="3">
                                            <p:txEl>
                                              <p:pRg st="10" end="10"/>
                                            </p:txEl>
                                          </p:spTgt>
                                        </p:tgtEl>
                                        <p:attrNameLst>
                                          <p:attrName>style.visibility</p:attrName>
                                        </p:attrNameLst>
                                      </p:cBhvr>
                                      <p:to>
                                        <p:strVal val="visible"/>
                                      </p:to>
                                    </p:set>
                                    <p:anim calcmode="lin" valueType="num">
                                      <p:cBhvr additive="base">
                                        <p:cTn id="8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9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91" fill="hold">
                      <p:stCondLst>
                        <p:cond delay="indefinite"/>
                      </p:stCondLst>
                      <p:childTnLst>
                        <p:par>
                          <p:cTn id="92" fill="hold">
                            <p:stCondLst>
                              <p:cond delay="0"/>
                            </p:stCondLst>
                            <p:childTnLst>
                              <p:par>
                                <p:cTn id="93" presetID="2" presetClass="entr" presetSubtype="4" fill="hold" nodeType="clickEffect">
                                  <p:stCondLst>
                                    <p:cond delay="0"/>
                                  </p:stCondLst>
                                  <p:childTnLst>
                                    <p:set>
                                      <p:cBhvr>
                                        <p:cTn id="94" dur="1" fill="hold">
                                          <p:stCondLst>
                                            <p:cond delay="0"/>
                                          </p:stCondLst>
                                        </p:cTn>
                                        <p:tgtEl>
                                          <p:spTgt spid="9"/>
                                        </p:tgtEl>
                                        <p:attrNameLst>
                                          <p:attrName>style.visibility</p:attrName>
                                        </p:attrNameLst>
                                      </p:cBhvr>
                                      <p:to>
                                        <p:strVal val="visible"/>
                                      </p:to>
                                    </p:set>
                                    <p:anim calcmode="lin" valueType="num">
                                      <p:cBhvr additive="base">
                                        <p:cTn id="95" dur="500" fill="hold"/>
                                        <p:tgtEl>
                                          <p:spTgt spid="9"/>
                                        </p:tgtEl>
                                        <p:attrNameLst>
                                          <p:attrName>ppt_x</p:attrName>
                                        </p:attrNameLst>
                                      </p:cBhvr>
                                      <p:tavLst>
                                        <p:tav tm="0">
                                          <p:val>
                                            <p:strVal val="#ppt_x"/>
                                          </p:val>
                                        </p:tav>
                                        <p:tav tm="100000">
                                          <p:val>
                                            <p:strVal val="#ppt_x"/>
                                          </p:val>
                                        </p:tav>
                                      </p:tavLst>
                                    </p:anim>
                                    <p:anim calcmode="lin" valueType="num">
                                      <p:cBhvr additive="base">
                                        <p:cTn id="9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7" fill="hold">
                      <p:stCondLst>
                        <p:cond delay="indefinite"/>
                      </p:stCondLst>
                      <p:childTnLst>
                        <p:par>
                          <p:cTn id="98" fill="hold">
                            <p:stCondLst>
                              <p:cond delay="0"/>
                            </p:stCondLst>
                            <p:childTnLst>
                              <p:par>
                                <p:cTn id="99" presetID="2" presetClass="entr" presetSubtype="4" fill="hold" nodeType="clickEffect">
                                  <p:stCondLst>
                                    <p:cond delay="0"/>
                                  </p:stCondLst>
                                  <p:childTnLst>
                                    <p:set>
                                      <p:cBhvr>
                                        <p:cTn id="100" dur="1" fill="hold">
                                          <p:stCondLst>
                                            <p:cond delay="0"/>
                                          </p:stCondLst>
                                        </p:cTn>
                                        <p:tgtEl>
                                          <p:spTgt spid="3">
                                            <p:txEl>
                                              <p:pRg st="11" end="11"/>
                                            </p:txEl>
                                          </p:spTgt>
                                        </p:tgtEl>
                                        <p:attrNameLst>
                                          <p:attrName>style.visibility</p:attrName>
                                        </p:attrNameLst>
                                      </p:cBhvr>
                                      <p:to>
                                        <p:strVal val="visible"/>
                                      </p:to>
                                    </p:set>
                                    <p:anim calcmode="lin" valueType="num">
                                      <p:cBhvr additive="base">
                                        <p:cTn id="101"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102"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7504" y="260648"/>
            <a:ext cx="8958378" cy="778098"/>
          </a:xfrm>
          <a:solidFill>
            <a:srgbClr val="C00000"/>
          </a:solidFill>
          <a:ln>
            <a:solidFill>
              <a:schemeClr val="tx1"/>
            </a:solidFill>
          </a:ln>
          <a:effectLst>
            <a:softEdge rad="12700"/>
          </a:effectLst>
        </p:spPr>
        <p:txBody>
          <a:bodyPr>
            <a:normAutofit fontScale="90000"/>
          </a:bodyPr>
          <a:lstStyle/>
          <a:p>
            <a:r>
              <a:rPr lang="cs-CZ" b="1" dirty="0" smtClean="0"/>
              <a:t>Dvacáté století – život za vlády komunistů </a:t>
            </a:r>
            <a:endParaRPr lang="cs-CZ" b="1" dirty="0"/>
          </a:p>
        </p:txBody>
      </p:sp>
      <p:sp>
        <p:nvSpPr>
          <p:cNvPr id="3" name="Zástupný symbol pro obsah 2"/>
          <p:cNvSpPr>
            <a:spLocks noGrp="1"/>
          </p:cNvSpPr>
          <p:nvPr>
            <p:ph idx="1"/>
          </p:nvPr>
        </p:nvSpPr>
        <p:spPr>
          <a:xfrm>
            <a:off x="107504" y="1124744"/>
            <a:ext cx="8928992" cy="5472608"/>
          </a:xfrm>
          <a:gradFill flip="none" rotWithShape="1">
            <a:gsLst>
              <a:gs pos="0">
                <a:schemeClr val="accent6">
                  <a:lumMod val="60000"/>
                  <a:lumOff val="40000"/>
                  <a:shade val="30000"/>
                  <a:satMod val="115000"/>
                </a:schemeClr>
              </a:gs>
              <a:gs pos="50000">
                <a:schemeClr val="accent6">
                  <a:lumMod val="60000"/>
                  <a:lumOff val="40000"/>
                  <a:shade val="67500"/>
                  <a:satMod val="115000"/>
                </a:schemeClr>
              </a:gs>
              <a:gs pos="100000">
                <a:schemeClr val="accent6">
                  <a:lumMod val="60000"/>
                  <a:lumOff val="40000"/>
                  <a:shade val="100000"/>
                  <a:satMod val="115000"/>
                </a:schemeClr>
              </a:gs>
            </a:gsLst>
            <a:lin ang="16200000" scaled="1"/>
            <a:tileRect/>
          </a:gradFill>
          <a:ln>
            <a:solidFill>
              <a:schemeClr val="tx1"/>
            </a:solidFill>
          </a:ln>
        </p:spPr>
        <p:txBody>
          <a:bodyPr>
            <a:normAutofit/>
          </a:bodyPr>
          <a:lstStyle/>
          <a:p>
            <a:pPr marL="0" indent="0">
              <a:buNone/>
            </a:pPr>
            <a:r>
              <a:rPr lang="cs-CZ" sz="2500" b="1" dirty="0" smtClean="0"/>
              <a:t>Reakce na normalizaci – </a:t>
            </a:r>
            <a:r>
              <a:rPr lang="cs-CZ" sz="2500" b="1" dirty="0" smtClean="0">
                <a:hlinkClick r:id="rId2"/>
              </a:rPr>
              <a:t>Charta 77</a:t>
            </a:r>
            <a:endParaRPr lang="cs-CZ" sz="2500" b="1" dirty="0" smtClean="0"/>
          </a:p>
          <a:p>
            <a:pPr marL="0" indent="0">
              <a:buNone/>
            </a:pPr>
            <a:r>
              <a:rPr lang="cs-CZ" sz="2500" dirty="0" smtClean="0"/>
              <a:t>(volné sdružení pronásledovaných lidí – otevřený dopis</a:t>
            </a:r>
          </a:p>
          <a:p>
            <a:pPr marL="0" indent="0">
              <a:buNone/>
            </a:pPr>
            <a:r>
              <a:rPr lang="cs-CZ" sz="2500" dirty="0"/>
              <a:t> </a:t>
            </a:r>
            <a:r>
              <a:rPr lang="cs-CZ" sz="2500" dirty="0" smtClean="0"/>
              <a:t>podepsaní lidé pak pronásledováni - podepsal i Václav Havel)</a:t>
            </a:r>
          </a:p>
          <a:p>
            <a:pPr marL="0" indent="0">
              <a:buNone/>
            </a:pPr>
            <a:endParaRPr lang="cs-CZ" sz="2500" dirty="0" smtClean="0"/>
          </a:p>
          <a:p>
            <a:pPr marL="0" indent="0">
              <a:buNone/>
            </a:pPr>
            <a:r>
              <a:rPr lang="cs-CZ" sz="2500" b="1" dirty="0" smtClean="0"/>
              <a:t>V 80. letech 20. století </a:t>
            </a:r>
            <a:r>
              <a:rPr lang="cs-CZ" sz="2500" dirty="0" smtClean="0"/>
              <a:t>– úpadek ekonomiky (nedostatek zboží,</a:t>
            </a:r>
          </a:p>
          <a:p>
            <a:pPr marL="0" indent="0">
              <a:buNone/>
            </a:pPr>
            <a:r>
              <a:rPr lang="cs-CZ" sz="2500" dirty="0"/>
              <a:t> </a:t>
            </a:r>
            <a:r>
              <a:rPr lang="cs-CZ" sz="2500" dirty="0" smtClean="0"/>
              <a:t>                                                                                vše chátralo)</a:t>
            </a:r>
          </a:p>
          <a:p>
            <a:pPr marL="0" indent="0">
              <a:buNone/>
            </a:pPr>
            <a:r>
              <a:rPr lang="cs-CZ" sz="2500" dirty="0" smtClean="0"/>
              <a:t>     i v  SSSR pak díky problémů  postupné uvolňování  - </a:t>
            </a:r>
            <a:r>
              <a:rPr lang="cs-CZ" sz="2500" dirty="0" smtClean="0">
                <a:hlinkClick r:id="rId3"/>
              </a:rPr>
              <a:t>M. Gorbačov</a:t>
            </a:r>
            <a:endParaRPr lang="cs-CZ" sz="2500" dirty="0" smtClean="0"/>
          </a:p>
          <a:p>
            <a:pPr marL="0" indent="0">
              <a:buNone/>
            </a:pPr>
            <a:r>
              <a:rPr lang="cs-CZ" sz="2500" dirty="0" smtClean="0"/>
              <a:t>     (tzv. přestavba socialismu - </a:t>
            </a:r>
            <a:r>
              <a:rPr lang="cs-CZ" sz="2500" dirty="0" smtClean="0">
                <a:hlinkClick r:id="rId4"/>
              </a:rPr>
              <a:t>perestrójka</a:t>
            </a:r>
            <a:r>
              <a:rPr lang="cs-CZ" sz="2500" dirty="0" smtClean="0"/>
              <a:t>)</a:t>
            </a:r>
          </a:p>
          <a:p>
            <a:pPr marL="0" indent="0">
              <a:buNone/>
            </a:pPr>
            <a:endParaRPr lang="cs-CZ" sz="2500" dirty="0" smtClean="0"/>
          </a:p>
          <a:p>
            <a:pPr marL="0" indent="0">
              <a:buNone/>
            </a:pPr>
            <a:r>
              <a:rPr lang="cs-CZ" sz="2500" b="1" dirty="0" smtClean="0"/>
              <a:t>V roce 1989 </a:t>
            </a:r>
            <a:r>
              <a:rPr lang="cs-CZ" sz="2500" dirty="0" smtClean="0"/>
              <a:t>– revoluce ve všech zemích socialistického bloku</a:t>
            </a:r>
          </a:p>
          <a:p>
            <a:pPr marL="0" indent="0">
              <a:buNone/>
            </a:pPr>
            <a:r>
              <a:rPr lang="cs-CZ" sz="2500" dirty="0"/>
              <a:t> </a:t>
            </a:r>
            <a:r>
              <a:rPr lang="cs-CZ" sz="2500" dirty="0" smtClean="0"/>
              <a:t>                         (u nás tzv. </a:t>
            </a:r>
            <a:r>
              <a:rPr lang="cs-CZ" sz="2500" dirty="0" smtClean="0">
                <a:hlinkClick r:id="rId5"/>
              </a:rPr>
              <a:t>sametová revoluce</a:t>
            </a:r>
            <a:r>
              <a:rPr lang="cs-CZ" sz="2500" dirty="0" smtClean="0"/>
              <a:t>)</a:t>
            </a:r>
          </a:p>
          <a:p>
            <a:pPr marL="0" indent="0">
              <a:buNone/>
            </a:pPr>
            <a:endParaRPr lang="cs-CZ" sz="2500" dirty="0" smtClean="0"/>
          </a:p>
          <a:p>
            <a:pPr marL="0" indent="0">
              <a:buNone/>
            </a:pPr>
            <a:endParaRPr lang="cs-CZ" sz="2500" dirty="0" smtClean="0"/>
          </a:p>
        </p:txBody>
      </p:sp>
      <p:cxnSp>
        <p:nvCxnSpPr>
          <p:cNvPr id="5" name="Přímá spojnice se šipkou 4"/>
          <p:cNvCxnSpPr/>
          <p:nvPr/>
        </p:nvCxnSpPr>
        <p:spPr>
          <a:xfrm>
            <a:off x="7740352" y="3703893"/>
            <a:ext cx="936104"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9" name="Přímá spojnice se šipkou 8"/>
          <p:cNvCxnSpPr/>
          <p:nvPr/>
        </p:nvCxnSpPr>
        <p:spPr>
          <a:xfrm>
            <a:off x="7380312" y="1844824"/>
            <a:ext cx="648072"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3692307"/>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additive="base">
                                        <p:cTn id="1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2" end="2"/>
                                            </p:txEl>
                                          </p:spTgt>
                                        </p:tgtEl>
                                        <p:attrNameLst>
                                          <p:attrName>style.visibility</p:attrName>
                                        </p:attrNameLst>
                                      </p:cBhvr>
                                      <p:to>
                                        <p:strVal val="visible"/>
                                      </p:to>
                                    </p:set>
                                    <p:anim calcmode="lin" valueType="num">
                                      <p:cBhvr additive="base">
                                        <p:cTn id="3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additive="base">
                                        <p:cTn id="4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additive="base">
                                        <p:cTn id="4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5"/>
                                        </p:tgtEl>
                                        <p:attrNameLst>
                                          <p:attrName>style.visibility</p:attrName>
                                        </p:attrNameLst>
                                      </p:cBhvr>
                                      <p:to>
                                        <p:strVal val="visible"/>
                                      </p:to>
                                    </p:set>
                                    <p:anim calcmode="lin" valueType="num">
                                      <p:cBhvr additive="base">
                                        <p:cTn id="53" dur="500" fill="hold"/>
                                        <p:tgtEl>
                                          <p:spTgt spid="5"/>
                                        </p:tgtEl>
                                        <p:attrNameLst>
                                          <p:attrName>ppt_x</p:attrName>
                                        </p:attrNameLst>
                                      </p:cBhvr>
                                      <p:tavLst>
                                        <p:tav tm="0">
                                          <p:val>
                                            <p:strVal val="#ppt_x"/>
                                          </p:val>
                                        </p:tav>
                                        <p:tav tm="100000">
                                          <p:val>
                                            <p:strVal val="#ppt_x"/>
                                          </p:val>
                                        </p:tav>
                                      </p:tavLst>
                                    </p:anim>
                                    <p:anim calcmode="lin" valueType="num">
                                      <p:cBhvr additive="base">
                                        <p:cTn id="5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3">
                                            <p:txEl>
                                              <p:pRg st="6" end="6"/>
                                            </p:txEl>
                                          </p:spTgt>
                                        </p:tgtEl>
                                        <p:attrNameLst>
                                          <p:attrName>style.visibility</p:attrName>
                                        </p:attrNameLst>
                                      </p:cBhvr>
                                      <p:to>
                                        <p:strVal val="visible"/>
                                      </p:to>
                                    </p:set>
                                    <p:anim calcmode="lin" valueType="num">
                                      <p:cBhvr additive="base">
                                        <p:cTn id="5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3">
                                            <p:txEl>
                                              <p:pRg st="7" end="7"/>
                                            </p:txEl>
                                          </p:spTgt>
                                        </p:tgtEl>
                                        <p:attrNameLst>
                                          <p:attrName>style.visibility</p:attrName>
                                        </p:attrNameLst>
                                      </p:cBhvr>
                                      <p:to>
                                        <p:strVal val="visible"/>
                                      </p:to>
                                    </p:set>
                                    <p:anim calcmode="lin" valueType="num">
                                      <p:cBhvr additive="base">
                                        <p:cTn id="6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3">
                                            <p:txEl>
                                              <p:pRg st="9" end="9"/>
                                            </p:txEl>
                                          </p:spTgt>
                                        </p:tgtEl>
                                        <p:attrNameLst>
                                          <p:attrName>style.visibility</p:attrName>
                                        </p:attrNameLst>
                                      </p:cBhvr>
                                      <p:to>
                                        <p:strVal val="visible"/>
                                      </p:to>
                                    </p:set>
                                    <p:anim calcmode="lin" valueType="num">
                                      <p:cBhvr additive="base">
                                        <p:cTn id="7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nodeType="clickEffect">
                                  <p:stCondLst>
                                    <p:cond delay="0"/>
                                  </p:stCondLst>
                                  <p:childTnLst>
                                    <p:set>
                                      <p:cBhvr>
                                        <p:cTn id="76" dur="1" fill="hold">
                                          <p:stCondLst>
                                            <p:cond delay="0"/>
                                          </p:stCondLst>
                                        </p:cTn>
                                        <p:tgtEl>
                                          <p:spTgt spid="3">
                                            <p:txEl>
                                              <p:pRg st="10" end="10"/>
                                            </p:txEl>
                                          </p:spTgt>
                                        </p:tgtEl>
                                        <p:attrNameLst>
                                          <p:attrName>style.visibility</p:attrName>
                                        </p:attrNameLst>
                                      </p:cBhvr>
                                      <p:to>
                                        <p:strVal val="visible"/>
                                      </p:to>
                                    </p:set>
                                    <p:anim calcmode="lin" valueType="num">
                                      <p:cBhvr additive="base">
                                        <p:cTn id="7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7504" y="260648"/>
            <a:ext cx="8958378" cy="778098"/>
          </a:xfrm>
          <a:solidFill>
            <a:srgbClr val="C00000"/>
          </a:solidFill>
          <a:ln>
            <a:solidFill>
              <a:schemeClr val="tx1"/>
            </a:solidFill>
          </a:ln>
          <a:effectLst>
            <a:softEdge rad="12700"/>
          </a:effectLst>
        </p:spPr>
        <p:txBody>
          <a:bodyPr>
            <a:normAutofit fontScale="90000"/>
          </a:bodyPr>
          <a:lstStyle/>
          <a:p>
            <a:r>
              <a:rPr lang="cs-CZ" b="1" dirty="0" smtClean="0"/>
              <a:t>Dvacáté století – život za vlády komunistů </a:t>
            </a:r>
            <a:endParaRPr lang="cs-CZ" b="1" dirty="0"/>
          </a:p>
        </p:txBody>
      </p:sp>
      <p:sp>
        <p:nvSpPr>
          <p:cNvPr id="3" name="Zástupný symbol pro obsah 2"/>
          <p:cNvSpPr>
            <a:spLocks noGrp="1"/>
          </p:cNvSpPr>
          <p:nvPr>
            <p:ph idx="1"/>
          </p:nvPr>
        </p:nvSpPr>
        <p:spPr>
          <a:xfrm>
            <a:off x="107504" y="1124744"/>
            <a:ext cx="8928992" cy="5472608"/>
          </a:xfrm>
          <a:gradFill flip="none" rotWithShape="1">
            <a:gsLst>
              <a:gs pos="0">
                <a:schemeClr val="accent6">
                  <a:lumMod val="60000"/>
                  <a:lumOff val="40000"/>
                  <a:shade val="30000"/>
                  <a:satMod val="115000"/>
                </a:schemeClr>
              </a:gs>
              <a:gs pos="50000">
                <a:schemeClr val="accent6">
                  <a:lumMod val="60000"/>
                  <a:lumOff val="40000"/>
                  <a:shade val="67500"/>
                  <a:satMod val="115000"/>
                </a:schemeClr>
              </a:gs>
              <a:gs pos="100000">
                <a:schemeClr val="accent6">
                  <a:lumMod val="60000"/>
                  <a:lumOff val="40000"/>
                  <a:shade val="100000"/>
                  <a:satMod val="115000"/>
                </a:schemeClr>
              </a:gs>
            </a:gsLst>
            <a:lin ang="16200000" scaled="1"/>
            <a:tileRect/>
          </a:gradFill>
          <a:ln>
            <a:solidFill>
              <a:schemeClr val="tx1"/>
            </a:solidFill>
          </a:ln>
        </p:spPr>
        <p:txBody>
          <a:bodyPr>
            <a:normAutofit lnSpcReduction="10000"/>
          </a:bodyPr>
          <a:lstStyle/>
          <a:p>
            <a:pPr marL="0" indent="0">
              <a:buNone/>
            </a:pPr>
            <a:endParaRPr lang="cs-CZ" sz="2500" dirty="0" smtClean="0"/>
          </a:p>
          <a:p>
            <a:pPr marL="0" indent="0">
              <a:buNone/>
            </a:pPr>
            <a:endParaRPr lang="cs-CZ" sz="2500" dirty="0"/>
          </a:p>
          <a:p>
            <a:pPr marL="0" indent="0">
              <a:buNone/>
            </a:pPr>
            <a:endParaRPr lang="cs-CZ" sz="2500" dirty="0" smtClean="0"/>
          </a:p>
          <a:p>
            <a:pPr marL="0" indent="0">
              <a:buNone/>
            </a:pPr>
            <a:endParaRPr lang="cs-CZ" sz="2500" dirty="0"/>
          </a:p>
          <a:p>
            <a:pPr marL="0" indent="0">
              <a:buNone/>
            </a:pPr>
            <a:endParaRPr lang="cs-CZ" sz="2500" dirty="0" smtClean="0"/>
          </a:p>
          <a:p>
            <a:pPr marL="0" indent="0">
              <a:buNone/>
            </a:pPr>
            <a:endParaRPr lang="cs-CZ" sz="2500" dirty="0"/>
          </a:p>
          <a:p>
            <a:pPr marL="0" indent="0">
              <a:buNone/>
            </a:pPr>
            <a:endParaRPr lang="cs-CZ" sz="2500" dirty="0" smtClean="0"/>
          </a:p>
          <a:p>
            <a:pPr marL="0" indent="0">
              <a:buNone/>
            </a:pPr>
            <a:endParaRPr lang="cs-CZ" sz="2500" dirty="0"/>
          </a:p>
          <a:p>
            <a:pPr marL="0" indent="0">
              <a:buNone/>
            </a:pPr>
            <a:endParaRPr lang="cs-CZ" sz="2500" dirty="0" smtClean="0"/>
          </a:p>
          <a:p>
            <a:pPr marL="0" indent="0">
              <a:buNone/>
            </a:pPr>
            <a:endParaRPr lang="cs-CZ" sz="2500" dirty="0"/>
          </a:p>
          <a:p>
            <a:pPr marL="0" indent="0">
              <a:buNone/>
            </a:pPr>
            <a:r>
              <a:rPr lang="cs-CZ" sz="2500" i="1" dirty="0" smtClean="0"/>
              <a:t>   Michail Sergejevič    Gorbačov v diskuzi mezi čtyřma očima s</a:t>
            </a:r>
          </a:p>
          <a:p>
            <a:pPr marL="0" indent="0">
              <a:buNone/>
            </a:pPr>
            <a:r>
              <a:rPr lang="cs-CZ" sz="2500" i="1" dirty="0"/>
              <a:t> </a:t>
            </a:r>
            <a:r>
              <a:rPr lang="cs-CZ" sz="2500" i="1" dirty="0" smtClean="0"/>
              <a:t>          Gorbačov           americkým prezidentem Ronaldem Reaganem</a:t>
            </a:r>
          </a:p>
          <a:p>
            <a:pPr marL="0" indent="0">
              <a:buNone/>
            </a:pPr>
            <a:r>
              <a:rPr lang="cs-CZ" sz="2500" i="1" dirty="0"/>
              <a:t> </a:t>
            </a:r>
            <a:r>
              <a:rPr lang="cs-CZ" sz="2500" i="1" dirty="0" smtClean="0"/>
              <a:t>                                      na summitu v Ženevě 19. listopadu 1985.  </a:t>
            </a: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4670" y="1188740"/>
            <a:ext cx="2628824" cy="40404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9411" y="1188739"/>
            <a:ext cx="5798055" cy="40404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6898205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additive="base">
                                        <p:cTn id="1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5122"/>
                                        </p:tgtEl>
                                        <p:attrNameLst>
                                          <p:attrName>style.visibility</p:attrName>
                                        </p:attrNameLst>
                                      </p:cBhvr>
                                      <p:to>
                                        <p:strVal val="visible"/>
                                      </p:to>
                                    </p:set>
                                    <p:animEffect transition="in" filter="fade">
                                      <p:cBhvr>
                                        <p:cTn id="19" dur="1000"/>
                                        <p:tgtEl>
                                          <p:spTgt spid="5122"/>
                                        </p:tgtEl>
                                      </p:cBhvr>
                                    </p:animEffect>
                                    <p:anim calcmode="lin" valueType="num">
                                      <p:cBhvr>
                                        <p:cTn id="20" dur="1000" fill="hold"/>
                                        <p:tgtEl>
                                          <p:spTgt spid="5122"/>
                                        </p:tgtEl>
                                        <p:attrNameLst>
                                          <p:attrName>ppt_x</p:attrName>
                                        </p:attrNameLst>
                                      </p:cBhvr>
                                      <p:tavLst>
                                        <p:tav tm="0">
                                          <p:val>
                                            <p:strVal val="#ppt_x"/>
                                          </p:val>
                                        </p:tav>
                                        <p:tav tm="100000">
                                          <p:val>
                                            <p:strVal val="#ppt_x"/>
                                          </p:val>
                                        </p:tav>
                                      </p:tavLst>
                                    </p:anim>
                                    <p:anim calcmode="lin" valueType="num">
                                      <p:cBhvr>
                                        <p:cTn id="21" dur="1000" fill="hold"/>
                                        <p:tgtEl>
                                          <p:spTgt spid="5122"/>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5123"/>
                                        </p:tgtEl>
                                        <p:attrNameLst>
                                          <p:attrName>style.visibility</p:attrName>
                                        </p:attrNameLst>
                                      </p:cBhvr>
                                      <p:to>
                                        <p:strVal val="visible"/>
                                      </p:to>
                                    </p:set>
                                    <p:animEffect transition="in" filter="fade">
                                      <p:cBhvr>
                                        <p:cTn id="26" dur="1000"/>
                                        <p:tgtEl>
                                          <p:spTgt spid="5123"/>
                                        </p:tgtEl>
                                      </p:cBhvr>
                                    </p:animEffect>
                                    <p:anim calcmode="lin" valueType="num">
                                      <p:cBhvr>
                                        <p:cTn id="27" dur="1000" fill="hold"/>
                                        <p:tgtEl>
                                          <p:spTgt spid="5123"/>
                                        </p:tgtEl>
                                        <p:attrNameLst>
                                          <p:attrName>ppt_x</p:attrName>
                                        </p:attrNameLst>
                                      </p:cBhvr>
                                      <p:tavLst>
                                        <p:tav tm="0">
                                          <p:val>
                                            <p:strVal val="#ppt_x"/>
                                          </p:val>
                                        </p:tav>
                                        <p:tav tm="100000">
                                          <p:val>
                                            <p:strVal val="#ppt_x"/>
                                          </p:val>
                                        </p:tav>
                                      </p:tavLst>
                                    </p:anim>
                                    <p:anim calcmode="lin" valueType="num">
                                      <p:cBhvr>
                                        <p:cTn id="28" dur="1000" fill="hold"/>
                                        <p:tgtEl>
                                          <p:spTgt spid="5123"/>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anim calcmode="lin" valueType="num">
                                      <p:cBhvr additive="base">
                                        <p:cTn id="3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anim calcmode="lin" valueType="num">
                                      <p:cBhvr additive="base">
                                        <p:cTn id="3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12" end="12"/>
                                            </p:txEl>
                                          </p:spTgt>
                                        </p:tgtEl>
                                        <p:attrNameLst>
                                          <p:attrName>style.visibility</p:attrName>
                                        </p:attrNameLst>
                                      </p:cBhvr>
                                      <p:to>
                                        <p:strVal val="visible"/>
                                      </p:to>
                                    </p:set>
                                    <p:anim calcmode="lin" valueType="num">
                                      <p:cBhvr additive="base">
                                        <p:cTn id="41"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7504" y="260648"/>
            <a:ext cx="8958378" cy="778098"/>
          </a:xfrm>
          <a:solidFill>
            <a:srgbClr val="C00000"/>
          </a:solidFill>
          <a:ln>
            <a:solidFill>
              <a:schemeClr val="tx1"/>
            </a:solidFill>
          </a:ln>
          <a:effectLst>
            <a:softEdge rad="12700"/>
          </a:effectLst>
        </p:spPr>
        <p:txBody>
          <a:bodyPr>
            <a:normAutofit fontScale="90000"/>
          </a:bodyPr>
          <a:lstStyle/>
          <a:p>
            <a:r>
              <a:rPr lang="cs-CZ" b="1" dirty="0" smtClean="0"/>
              <a:t>Dvacáté století – život za vlády komunistů </a:t>
            </a:r>
            <a:endParaRPr lang="cs-CZ" b="1" dirty="0"/>
          </a:p>
        </p:txBody>
      </p:sp>
      <p:sp>
        <p:nvSpPr>
          <p:cNvPr id="3" name="Zástupný symbol pro obsah 2"/>
          <p:cNvSpPr>
            <a:spLocks noGrp="1"/>
          </p:cNvSpPr>
          <p:nvPr>
            <p:ph idx="1"/>
          </p:nvPr>
        </p:nvSpPr>
        <p:spPr>
          <a:xfrm>
            <a:off x="107504" y="1124744"/>
            <a:ext cx="8928992" cy="5472608"/>
          </a:xfrm>
          <a:gradFill flip="none" rotWithShape="1">
            <a:gsLst>
              <a:gs pos="0">
                <a:schemeClr val="accent6">
                  <a:lumMod val="60000"/>
                  <a:lumOff val="40000"/>
                  <a:shade val="30000"/>
                  <a:satMod val="115000"/>
                </a:schemeClr>
              </a:gs>
              <a:gs pos="50000">
                <a:schemeClr val="accent6">
                  <a:lumMod val="60000"/>
                  <a:lumOff val="40000"/>
                  <a:shade val="67500"/>
                  <a:satMod val="115000"/>
                </a:schemeClr>
              </a:gs>
              <a:gs pos="100000">
                <a:schemeClr val="accent6">
                  <a:lumMod val="60000"/>
                  <a:lumOff val="40000"/>
                  <a:shade val="100000"/>
                  <a:satMod val="115000"/>
                </a:schemeClr>
              </a:gs>
            </a:gsLst>
            <a:lin ang="16200000" scaled="1"/>
            <a:tileRect/>
          </a:gradFill>
          <a:ln>
            <a:solidFill>
              <a:schemeClr val="tx1"/>
            </a:solidFill>
          </a:ln>
        </p:spPr>
        <p:txBody>
          <a:bodyPr>
            <a:normAutofit/>
          </a:bodyPr>
          <a:lstStyle/>
          <a:p>
            <a:pPr marL="0" indent="0">
              <a:buNone/>
            </a:pPr>
            <a:r>
              <a:rPr lang="cs-CZ" sz="2500" b="1" dirty="0" smtClean="0"/>
              <a:t>Odpovězte na otázky:</a:t>
            </a:r>
          </a:p>
          <a:p>
            <a:pPr marL="0" indent="0">
              <a:buNone/>
            </a:pPr>
            <a:endParaRPr lang="cs-CZ" sz="2500" dirty="0"/>
          </a:p>
          <a:p>
            <a:pPr marL="0" indent="0">
              <a:buNone/>
            </a:pPr>
            <a:r>
              <a:rPr lang="cs-CZ" sz="2500" dirty="0" smtClean="0"/>
              <a:t>Jak lidé přijali dohody československých a sovětských představitelů?</a:t>
            </a:r>
          </a:p>
          <a:p>
            <a:pPr marL="0" indent="0">
              <a:buNone/>
            </a:pPr>
            <a:r>
              <a:rPr lang="cs-CZ" sz="2500" dirty="0" smtClean="0"/>
              <a:t>Co většinu z nich přimělo smířit se s okupací?</a:t>
            </a:r>
          </a:p>
          <a:p>
            <a:pPr marL="0" indent="0">
              <a:buNone/>
            </a:pPr>
            <a:r>
              <a:rPr lang="cs-CZ" sz="2500" dirty="0" smtClean="0"/>
              <a:t>Jakými prostředky upevňovali komunisté svou moc?</a:t>
            </a:r>
          </a:p>
          <a:p>
            <a:pPr marL="0" indent="0">
              <a:buNone/>
            </a:pPr>
            <a:r>
              <a:rPr lang="cs-CZ" sz="2500" dirty="0" smtClean="0"/>
              <a:t>Jak se jmenoval student, který se v lednu 1969 upálil? Proč to udělal?</a:t>
            </a:r>
          </a:p>
          <a:p>
            <a:pPr marL="0" indent="0">
              <a:buNone/>
            </a:pPr>
            <a:r>
              <a:rPr lang="cs-CZ" sz="2500" dirty="0" smtClean="0"/>
              <a:t>Jak probíhalo období tzv. normalizace?</a:t>
            </a:r>
          </a:p>
          <a:p>
            <a:pPr marL="0" indent="0">
              <a:buNone/>
            </a:pPr>
            <a:r>
              <a:rPr lang="cs-CZ" sz="2500" dirty="0" smtClean="0"/>
              <a:t>Co to byla Charta 77? Kteří lidé ji podepsali a co se s nimi pak dělo?</a:t>
            </a:r>
          </a:p>
          <a:p>
            <a:pPr marL="0" indent="0">
              <a:buNone/>
            </a:pPr>
            <a:r>
              <a:rPr lang="cs-CZ" sz="2500" dirty="0" smtClean="0"/>
              <a:t>K čemu došlo v 80. letech 20. století a čím tyto změny nakonec vyvrcholily v roce 1989?</a:t>
            </a:r>
          </a:p>
          <a:p>
            <a:pPr marL="0" indent="0">
              <a:buNone/>
            </a:pPr>
            <a:endParaRPr lang="cs-CZ" sz="2500" dirty="0" smtClean="0"/>
          </a:p>
        </p:txBody>
      </p:sp>
    </p:spTree>
    <p:extLst>
      <p:ext uri="{BB962C8B-B14F-4D97-AF65-F5344CB8AC3E}">
        <p14:creationId xmlns:p14="http://schemas.microsoft.com/office/powerpoint/2010/main" val="2768982052"/>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additive="base">
                                        <p:cTn id="1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 calcmode="lin" valueType="num">
                                      <p:cBhvr additive="base">
                                        <p:cTn id="6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2300" dirty="0" smtClean="0"/>
              <a:t>Mgr. Renáta Jehličková</a:t>
            </a:r>
            <a:br>
              <a:rPr lang="cs-CZ" sz="2300" dirty="0" smtClean="0"/>
            </a:br>
            <a:r>
              <a:rPr lang="cs-CZ" sz="2300" dirty="0" smtClean="0"/>
              <a:t>16. března 2012</a:t>
            </a:r>
            <a:br>
              <a:rPr lang="cs-CZ" sz="2300" dirty="0" smtClean="0"/>
            </a:br>
            <a:r>
              <a:rPr lang="cs-CZ" sz="2300" dirty="0" smtClean="0"/>
              <a:t>Určeno pro 4.- 5.ročník</a:t>
            </a:r>
            <a:endParaRPr lang="cs-CZ" sz="2300" dirty="0"/>
          </a:p>
        </p:txBody>
      </p:sp>
      <p:sp>
        <p:nvSpPr>
          <p:cNvPr id="3" name="Zástupný symbol pro obsah 2"/>
          <p:cNvSpPr>
            <a:spLocks noGrp="1"/>
          </p:cNvSpPr>
          <p:nvPr>
            <p:ph idx="1"/>
          </p:nvPr>
        </p:nvSpPr>
        <p:spPr>
          <a:xfrm>
            <a:off x="457200" y="1600200"/>
            <a:ext cx="8435280" cy="4853136"/>
          </a:xfrm>
        </p:spPr>
        <p:txBody>
          <a:bodyPr>
            <a:normAutofit lnSpcReduction="10000"/>
          </a:bodyPr>
          <a:lstStyle/>
          <a:p>
            <a:pPr marL="0" indent="0">
              <a:buNone/>
            </a:pPr>
            <a:r>
              <a:rPr lang="cs-CZ" sz="2300" b="1" u="sng" dirty="0" smtClean="0"/>
              <a:t>ANOTACE</a:t>
            </a:r>
          </a:p>
          <a:p>
            <a:pPr marL="0" indent="0">
              <a:buNone/>
            </a:pPr>
            <a:endParaRPr lang="cs-CZ" sz="2300" dirty="0"/>
          </a:p>
          <a:p>
            <a:pPr marL="0" indent="0">
              <a:buNone/>
            </a:pPr>
            <a:r>
              <a:rPr lang="cs-CZ" sz="2300" b="1" u="sng" dirty="0" smtClean="0"/>
              <a:t>Výklad</a:t>
            </a:r>
            <a:endParaRPr lang="cs-CZ" sz="2300" dirty="0" smtClean="0"/>
          </a:p>
          <a:p>
            <a:pPr>
              <a:buFontTx/>
              <a:buChar char="-"/>
            </a:pPr>
            <a:r>
              <a:rPr lang="cs-CZ" sz="2300" dirty="0" smtClean="0"/>
              <a:t>Popis rozdělení Evropy po druhé světové válce (kapitalistický a socialistický blok)</a:t>
            </a:r>
          </a:p>
          <a:p>
            <a:pPr>
              <a:buFontTx/>
              <a:buChar char="-"/>
            </a:pPr>
            <a:r>
              <a:rPr lang="cs-CZ" sz="2300" dirty="0" smtClean="0"/>
              <a:t>Seznámení s plány na poválečné budování Československa (Košický vládní program)</a:t>
            </a:r>
          </a:p>
          <a:p>
            <a:pPr>
              <a:buFontTx/>
              <a:buChar char="-"/>
            </a:pPr>
            <a:r>
              <a:rPr lang="cs-CZ" sz="2300" dirty="0" smtClean="0"/>
              <a:t>Osvětlení příčin vítězství komunistů v roce 1948 a popis jejich vládnutí do roku 1989 (krutá 50. léta, Pražské jaro 1968, okupace, normalizace, uvolnění, sametová revoluce)</a:t>
            </a:r>
          </a:p>
          <a:p>
            <a:pPr marL="0" indent="0">
              <a:buNone/>
            </a:pPr>
            <a:r>
              <a:rPr lang="cs-CZ" sz="2300" dirty="0"/>
              <a:t> </a:t>
            </a:r>
            <a:r>
              <a:rPr lang="cs-CZ" sz="2300" dirty="0" smtClean="0"/>
              <a:t>       </a:t>
            </a:r>
          </a:p>
          <a:p>
            <a:pPr marL="0" indent="0">
              <a:buNone/>
            </a:pPr>
            <a:r>
              <a:rPr lang="cs-CZ" sz="2300" b="1" u="sng" dirty="0" smtClean="0"/>
              <a:t>Praktické činnosti </a:t>
            </a:r>
            <a:r>
              <a:rPr lang="cs-CZ" sz="2300" dirty="0" smtClean="0"/>
              <a:t>– odpovědi na otázky jako kontrola zapamatování </a:t>
            </a:r>
          </a:p>
          <a:p>
            <a:pPr marL="0" indent="0">
              <a:buNone/>
            </a:pPr>
            <a:r>
              <a:rPr lang="cs-CZ" sz="2300" dirty="0"/>
              <a:t> </a:t>
            </a:r>
            <a:r>
              <a:rPr lang="cs-CZ" sz="2300" dirty="0" smtClean="0"/>
              <a:t>                                   si nových informací z učiva</a:t>
            </a:r>
          </a:p>
          <a:p>
            <a:pPr marL="0" indent="0" algn="ctr">
              <a:buNone/>
            </a:pPr>
            <a:endParaRPr lang="cs-CZ" dirty="0" smtClean="0"/>
          </a:p>
          <a:p>
            <a:pPr marL="0" indent="0">
              <a:buNone/>
            </a:pPr>
            <a:endParaRPr lang="cs-CZ" dirty="0"/>
          </a:p>
        </p:txBody>
      </p:sp>
    </p:spTree>
    <p:extLst>
      <p:ext uri="{BB962C8B-B14F-4D97-AF65-F5344CB8AC3E}">
        <p14:creationId xmlns:p14="http://schemas.microsoft.com/office/powerpoint/2010/main" val="178877386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a:xfrm>
            <a:off x="457200" y="1196752"/>
            <a:ext cx="8229600" cy="5472608"/>
          </a:xfrm>
        </p:spPr>
        <p:txBody>
          <a:bodyPr>
            <a:normAutofit fontScale="70000" lnSpcReduction="20000"/>
          </a:bodyPr>
          <a:lstStyle/>
          <a:p>
            <a:pPr marL="0" indent="0">
              <a:buNone/>
            </a:pPr>
            <a:r>
              <a:rPr lang="cs-CZ" sz="2300" dirty="0" smtClean="0"/>
              <a:t>Obrázky a webové stránky z internetu na hypertextových odkazech.</a:t>
            </a:r>
          </a:p>
          <a:p>
            <a:pPr marL="0" indent="0">
              <a:buNone/>
            </a:pPr>
            <a:r>
              <a:rPr lang="cs-CZ" sz="2300" dirty="0" smtClean="0"/>
              <a:t>Prezentace obsahuje animace.</a:t>
            </a:r>
          </a:p>
          <a:p>
            <a:pPr marL="0" indent="0">
              <a:buNone/>
            </a:pPr>
            <a:r>
              <a:rPr lang="cs-CZ" sz="2300" dirty="0" smtClean="0"/>
              <a:t>Výukový materiál doplňující učebnici:</a:t>
            </a:r>
          </a:p>
          <a:p>
            <a:pPr marL="0" indent="0">
              <a:buNone/>
            </a:pPr>
            <a:r>
              <a:rPr lang="cs-CZ" sz="2300" dirty="0" smtClean="0"/>
              <a:t>Mikulenková, Linda, Mgr. Lidé a čas: Člověk a jeho svět. Učebnice pro 4.a 5. ročník základní školy. </a:t>
            </a:r>
            <a:r>
              <a:rPr lang="cs-CZ" sz="2300" dirty="0" err="1" smtClean="0"/>
              <a:t>Prodos</a:t>
            </a:r>
            <a:r>
              <a:rPr lang="cs-CZ" sz="2300" dirty="0" smtClean="0"/>
              <a:t> spol. s. r. o., pedagogické nakladatelství. Kollárovo nám. 7, 722 00 Olomouc, 2010. Modrá řada učebnic. ISBN 978-80-7230-225-3</a:t>
            </a:r>
          </a:p>
          <a:p>
            <a:pPr marL="0" indent="0">
              <a:buNone/>
            </a:pPr>
            <a:endParaRPr lang="cs-CZ" sz="2300" dirty="0" smtClean="0"/>
          </a:p>
          <a:p>
            <a:pPr lvl="0"/>
            <a:r>
              <a:rPr lang="cs-CZ" sz="2300" dirty="0">
                <a:solidFill>
                  <a:prstClr val="black"/>
                </a:solidFill>
                <a:hlinkClick r:id="rId2"/>
              </a:rPr>
              <a:t>http://</a:t>
            </a:r>
            <a:r>
              <a:rPr lang="cs-CZ" sz="2300" dirty="0" smtClean="0">
                <a:solidFill>
                  <a:prstClr val="black"/>
                </a:solidFill>
                <a:hlinkClick r:id="rId2"/>
              </a:rPr>
              <a:t>upload.wikimedia.org/wikipedia/commons/thumb/8/8b/EiserneVorhang.png/220px-EiserneVorhang.png</a:t>
            </a:r>
            <a:endParaRPr lang="cs-CZ" sz="2300" dirty="0" smtClean="0">
              <a:solidFill>
                <a:prstClr val="black"/>
              </a:solidFill>
            </a:endParaRPr>
          </a:p>
          <a:p>
            <a:pPr lvl="0"/>
            <a:r>
              <a:rPr lang="cs-CZ" sz="2300" dirty="0">
                <a:solidFill>
                  <a:prstClr val="black"/>
                </a:solidFill>
                <a:hlinkClick r:id="rId3"/>
              </a:rPr>
              <a:t>http://</a:t>
            </a:r>
            <a:r>
              <a:rPr lang="cs-CZ" sz="2300" dirty="0" smtClean="0">
                <a:solidFill>
                  <a:prstClr val="black"/>
                </a:solidFill>
                <a:hlinkClick r:id="rId3"/>
              </a:rPr>
              <a:t>upload.wikimedia.org/wikipedia/commons/thumb/5/53/Cizov_opona.JPG/220px-Cizov_opona.JPG</a:t>
            </a:r>
            <a:endParaRPr lang="cs-CZ" sz="2300" dirty="0" smtClean="0">
              <a:solidFill>
                <a:prstClr val="black"/>
              </a:solidFill>
            </a:endParaRPr>
          </a:p>
          <a:p>
            <a:pPr lvl="0"/>
            <a:r>
              <a:rPr lang="cs-CZ" sz="2300" dirty="0">
                <a:solidFill>
                  <a:prstClr val="black"/>
                </a:solidFill>
                <a:hlinkClick r:id="rId4"/>
              </a:rPr>
              <a:t>http://</a:t>
            </a:r>
            <a:r>
              <a:rPr lang="cs-CZ" sz="2300" dirty="0" smtClean="0">
                <a:solidFill>
                  <a:prstClr val="black"/>
                </a:solidFill>
                <a:hlinkClick r:id="rId4"/>
              </a:rPr>
              <a:t>upload.wikimedia.org/wikipedia/commons/thumb/5/5d/VolarydeadJews.jpg/260px-VolarydeadJews.jpg</a:t>
            </a:r>
            <a:endParaRPr lang="cs-CZ" sz="2300" dirty="0" smtClean="0">
              <a:solidFill>
                <a:prstClr val="black"/>
              </a:solidFill>
            </a:endParaRPr>
          </a:p>
          <a:p>
            <a:pPr lvl="0"/>
            <a:r>
              <a:rPr lang="cs-CZ" sz="2300" dirty="0">
                <a:solidFill>
                  <a:prstClr val="black"/>
                </a:solidFill>
                <a:hlinkClick r:id="rId5"/>
              </a:rPr>
              <a:t>http://</a:t>
            </a:r>
            <a:r>
              <a:rPr lang="cs-CZ" sz="2300" dirty="0" smtClean="0">
                <a:solidFill>
                  <a:prstClr val="black"/>
                </a:solidFill>
                <a:hlinkClick r:id="rId5"/>
              </a:rPr>
              <a:t>upload.wikimedia.org/wikipedia/commons/thumb/f/ff/Gottwaldova_limuz%C3%ADna_SAMSUNG_DIGITAL_CAMERA_87.jpg/250px-Gottwaldova_limuz%C3%ADna_SAMSUNG_DIGITAL_CAMERA_87.jpg</a:t>
            </a:r>
            <a:endParaRPr lang="cs-CZ" sz="2300" dirty="0" smtClean="0">
              <a:solidFill>
                <a:prstClr val="black"/>
              </a:solidFill>
            </a:endParaRPr>
          </a:p>
          <a:p>
            <a:pPr lvl="0"/>
            <a:r>
              <a:rPr lang="cs-CZ" sz="2300" dirty="0">
                <a:solidFill>
                  <a:prstClr val="black"/>
                </a:solidFill>
                <a:hlinkClick r:id="rId6"/>
              </a:rPr>
              <a:t>http://</a:t>
            </a:r>
            <a:r>
              <a:rPr lang="cs-CZ" sz="2300" dirty="0" smtClean="0">
                <a:solidFill>
                  <a:prstClr val="black"/>
                </a:solidFill>
                <a:hlinkClick r:id="rId6"/>
              </a:rPr>
              <a:t>upload.wikimedia.org/wikipedia/commons/thumb/7/7b/Czechoslovakia_COA_1961-1989.svg/84px-Czechoslovakia_COA_1961-1989.svg.png</a:t>
            </a:r>
            <a:endParaRPr lang="cs-CZ" sz="2300" dirty="0" smtClean="0">
              <a:solidFill>
                <a:prstClr val="black"/>
              </a:solidFill>
            </a:endParaRPr>
          </a:p>
          <a:p>
            <a:pPr lvl="0"/>
            <a:r>
              <a:rPr lang="cs-CZ" sz="2300" dirty="0">
                <a:solidFill>
                  <a:prstClr val="black"/>
                </a:solidFill>
                <a:hlinkClick r:id="rId7"/>
              </a:rPr>
              <a:t>http://</a:t>
            </a:r>
            <a:r>
              <a:rPr lang="cs-CZ" sz="2300" dirty="0" smtClean="0">
                <a:solidFill>
                  <a:prstClr val="black"/>
                </a:solidFill>
                <a:hlinkClick r:id="rId7"/>
              </a:rPr>
              <a:t>upload.wikimedia.org/wikipedia/commons/thumb/c/cb/Flag_of_the_Czech_Republic.svg/120px-Flag_of_the_Czech_Republic.svg.png</a:t>
            </a:r>
            <a:endParaRPr lang="cs-CZ" sz="2300" dirty="0" smtClean="0">
              <a:solidFill>
                <a:prstClr val="black"/>
              </a:solidFill>
            </a:endParaRPr>
          </a:p>
          <a:p>
            <a:pPr lvl="0"/>
            <a:r>
              <a:rPr lang="cs-CZ" sz="2300" dirty="0">
                <a:solidFill>
                  <a:prstClr val="black"/>
                </a:solidFill>
                <a:hlinkClick r:id="rId8"/>
              </a:rPr>
              <a:t>http://</a:t>
            </a:r>
            <a:r>
              <a:rPr lang="cs-CZ" sz="2300" dirty="0" smtClean="0">
                <a:solidFill>
                  <a:prstClr val="black"/>
                </a:solidFill>
                <a:hlinkClick r:id="rId8"/>
              </a:rPr>
              <a:t>upload.wikimedia.org/wikipedia/commons/thumb/d/d0/RIAN_archive_359290_Mikhail_Gorbachev.jpg/168px-RIAN_archive_359290_Mikhail_Gorbachev.jpg</a:t>
            </a:r>
            <a:endParaRPr lang="cs-CZ" sz="2300" dirty="0" smtClean="0">
              <a:solidFill>
                <a:prstClr val="black"/>
              </a:solidFill>
            </a:endParaRPr>
          </a:p>
          <a:p>
            <a:pPr lvl="0"/>
            <a:r>
              <a:rPr lang="cs-CZ" sz="2300" dirty="0">
                <a:solidFill>
                  <a:prstClr val="black"/>
                </a:solidFill>
                <a:hlinkClick r:id="rId9"/>
              </a:rPr>
              <a:t>http://</a:t>
            </a:r>
            <a:r>
              <a:rPr lang="cs-CZ" sz="2300" dirty="0" smtClean="0">
                <a:solidFill>
                  <a:prstClr val="black"/>
                </a:solidFill>
                <a:hlinkClick r:id="rId9"/>
              </a:rPr>
              <a:t>upload.wikimedia.org/wikipedia/commons/thumb/6/66/Reagan_and_Gorbachev_hold_discussions.jpg/250px-Reagan_and_Gorbachev_hold_discussions.jpg</a:t>
            </a:r>
            <a:endParaRPr lang="cs-CZ" sz="2300" dirty="0" smtClean="0">
              <a:solidFill>
                <a:prstClr val="black"/>
              </a:solidFill>
            </a:endParaRPr>
          </a:p>
          <a:p>
            <a:pPr marL="0" lvl="0" indent="0">
              <a:buNone/>
            </a:pPr>
            <a:endParaRPr lang="cs-CZ" sz="2300" dirty="0" smtClean="0">
              <a:solidFill>
                <a:prstClr val="black"/>
              </a:solidFill>
            </a:endParaRPr>
          </a:p>
          <a:p>
            <a:pPr marL="0" lvl="0" indent="0">
              <a:buNone/>
            </a:pPr>
            <a:endParaRPr lang="cs-CZ" sz="2300" dirty="0" smtClean="0">
              <a:solidFill>
                <a:prstClr val="black"/>
              </a:solidFill>
            </a:endParaRPr>
          </a:p>
          <a:p>
            <a:pPr lvl="0"/>
            <a:endParaRPr lang="cs-CZ" sz="2300" dirty="0" smtClean="0">
              <a:solidFill>
                <a:prstClr val="black"/>
              </a:solidFill>
            </a:endParaRPr>
          </a:p>
          <a:p>
            <a:pPr marL="0" lvl="0" indent="0">
              <a:buNone/>
            </a:pPr>
            <a:endParaRPr lang="cs-CZ" sz="2300" dirty="0" smtClean="0">
              <a:solidFill>
                <a:prstClr val="black"/>
              </a:solidFill>
            </a:endParaRPr>
          </a:p>
          <a:p>
            <a:pPr lvl="0"/>
            <a:endParaRPr lang="cs-CZ" sz="2300" dirty="0" smtClean="0">
              <a:solidFill>
                <a:prstClr val="black"/>
              </a:solidFill>
            </a:endParaRPr>
          </a:p>
          <a:p>
            <a:pPr marL="0" lvl="0" indent="0">
              <a:buNone/>
            </a:pPr>
            <a:endParaRPr lang="cs-CZ" sz="2300" dirty="0" smtClean="0">
              <a:solidFill>
                <a:prstClr val="black"/>
              </a:solidFill>
            </a:endParaRPr>
          </a:p>
          <a:p>
            <a:pPr lvl="0"/>
            <a:endParaRPr lang="cs-CZ" sz="2300" dirty="0" smtClean="0">
              <a:solidFill>
                <a:prstClr val="black"/>
              </a:solidFill>
            </a:endParaRPr>
          </a:p>
          <a:p>
            <a:pPr lvl="0"/>
            <a:endParaRPr lang="cs-CZ" sz="2300" dirty="0" smtClean="0">
              <a:solidFill>
                <a:prstClr val="black"/>
              </a:solidFill>
            </a:endParaRPr>
          </a:p>
          <a:p>
            <a:pPr lvl="0"/>
            <a:endParaRPr lang="cs-CZ" sz="2300" dirty="0" smtClean="0">
              <a:solidFill>
                <a:prstClr val="black"/>
              </a:solidFill>
            </a:endParaRPr>
          </a:p>
          <a:p>
            <a:pPr marL="0" lvl="0" indent="0">
              <a:buNone/>
            </a:pPr>
            <a:endParaRPr lang="cs-CZ" sz="2300" dirty="0" smtClean="0">
              <a:solidFill>
                <a:prstClr val="black"/>
              </a:solidFill>
            </a:endParaRPr>
          </a:p>
          <a:p>
            <a:pPr marL="0" lvl="0" indent="0">
              <a:buNone/>
            </a:pPr>
            <a:endParaRPr lang="cs-CZ" sz="2300" dirty="0" smtClean="0">
              <a:solidFill>
                <a:prstClr val="black"/>
              </a:solidFill>
            </a:endParaRPr>
          </a:p>
          <a:p>
            <a:pPr lvl="0"/>
            <a:endParaRPr lang="cs-CZ" sz="2300" dirty="0" smtClean="0">
              <a:solidFill>
                <a:prstClr val="black"/>
              </a:solidFill>
            </a:endParaRPr>
          </a:p>
          <a:p>
            <a:pPr marL="0" lvl="0" indent="0">
              <a:buNone/>
            </a:pPr>
            <a:endParaRPr lang="cs-CZ" sz="2300" dirty="0" smtClean="0">
              <a:solidFill>
                <a:prstClr val="black"/>
              </a:solidFill>
            </a:endParaRPr>
          </a:p>
          <a:p>
            <a:pPr lvl="0"/>
            <a:endParaRPr lang="cs-CZ" sz="2300" dirty="0" smtClean="0">
              <a:solidFill>
                <a:prstClr val="black"/>
              </a:solidFill>
            </a:endParaRPr>
          </a:p>
          <a:p>
            <a:pPr lvl="0"/>
            <a:endParaRPr lang="cs-CZ" sz="2300" dirty="0" smtClean="0">
              <a:solidFill>
                <a:prstClr val="black"/>
              </a:solidFill>
            </a:endParaRPr>
          </a:p>
          <a:p>
            <a:pPr lvl="0"/>
            <a:endParaRPr lang="cs-CZ" sz="2300" dirty="0" smtClean="0">
              <a:solidFill>
                <a:prstClr val="black"/>
              </a:solidFill>
            </a:endParaRPr>
          </a:p>
          <a:p>
            <a:pPr marL="0" lvl="0" indent="0">
              <a:buNone/>
            </a:pPr>
            <a:endParaRPr lang="cs-CZ" sz="2300" dirty="0" smtClean="0">
              <a:solidFill>
                <a:prstClr val="black"/>
              </a:solidFill>
            </a:endParaRPr>
          </a:p>
          <a:p>
            <a:pPr lvl="0"/>
            <a:endParaRPr lang="cs-CZ" sz="2300" dirty="0" smtClean="0">
              <a:solidFill>
                <a:prstClr val="black"/>
              </a:solidFill>
            </a:endParaRPr>
          </a:p>
          <a:p>
            <a:pPr marL="0" lvl="0" indent="0">
              <a:buNone/>
            </a:pPr>
            <a:endParaRPr lang="cs-CZ" sz="2300" dirty="0" smtClean="0">
              <a:solidFill>
                <a:prstClr val="black"/>
              </a:solidFill>
            </a:endParaRPr>
          </a:p>
          <a:p>
            <a:pPr lvl="0"/>
            <a:endParaRPr lang="cs-CZ" sz="2300" dirty="0" smtClean="0">
              <a:solidFill>
                <a:prstClr val="black"/>
              </a:solidFill>
            </a:endParaRPr>
          </a:p>
          <a:p>
            <a:pPr marL="0" lvl="0" indent="0">
              <a:buNone/>
            </a:pPr>
            <a:endParaRPr lang="cs-CZ" sz="2300" dirty="0" smtClean="0">
              <a:solidFill>
                <a:prstClr val="black"/>
              </a:solidFill>
            </a:endParaRPr>
          </a:p>
          <a:p>
            <a:pPr lvl="0"/>
            <a:endParaRPr lang="cs-CZ" sz="2300" dirty="0" smtClean="0">
              <a:solidFill>
                <a:prstClr val="black"/>
              </a:solidFill>
            </a:endParaRPr>
          </a:p>
          <a:p>
            <a:pPr marL="0" lvl="0" indent="0">
              <a:buNone/>
            </a:pPr>
            <a:endParaRPr lang="cs-CZ" sz="2300" dirty="0" smtClean="0">
              <a:solidFill>
                <a:prstClr val="black"/>
              </a:solidFill>
            </a:endParaRPr>
          </a:p>
          <a:p>
            <a:pPr marL="0" lvl="0" indent="0">
              <a:buNone/>
            </a:pPr>
            <a:endParaRPr lang="cs-CZ" sz="2300" dirty="0" smtClean="0">
              <a:solidFill>
                <a:prstClr val="black"/>
              </a:solidFill>
            </a:endParaRPr>
          </a:p>
          <a:p>
            <a:pPr lvl="0"/>
            <a:endParaRPr lang="cs-CZ" sz="2300" dirty="0" smtClean="0">
              <a:solidFill>
                <a:prstClr val="black"/>
              </a:solidFill>
            </a:endParaRPr>
          </a:p>
          <a:p>
            <a:pPr marL="0" lvl="0" indent="0">
              <a:buNone/>
            </a:pPr>
            <a:endParaRPr lang="cs-CZ" sz="2300" dirty="0" smtClean="0">
              <a:solidFill>
                <a:prstClr val="black"/>
              </a:solidFill>
            </a:endParaRPr>
          </a:p>
          <a:p>
            <a:pPr lvl="0"/>
            <a:endParaRPr lang="cs-CZ" sz="2300" dirty="0" smtClean="0">
              <a:solidFill>
                <a:prstClr val="black"/>
              </a:solidFill>
            </a:endParaRPr>
          </a:p>
          <a:p>
            <a:pPr lvl="0"/>
            <a:endParaRPr lang="cs-CZ" sz="2300" dirty="0">
              <a:solidFill>
                <a:prstClr val="black"/>
              </a:solidFill>
            </a:endParaRPr>
          </a:p>
          <a:p>
            <a:pPr marL="0" indent="0">
              <a:buNone/>
            </a:pPr>
            <a:endParaRPr lang="cs-CZ" sz="2300" dirty="0" smtClean="0"/>
          </a:p>
          <a:p>
            <a:endParaRPr lang="cs-CZ" sz="2300" dirty="0" smtClean="0"/>
          </a:p>
          <a:p>
            <a:pPr marL="0" indent="0">
              <a:buNone/>
            </a:pPr>
            <a:endParaRPr lang="cs-CZ" sz="2300" dirty="0" smtClean="0"/>
          </a:p>
          <a:p>
            <a:endParaRPr lang="cs-CZ" sz="2300" dirty="0" smtClean="0"/>
          </a:p>
          <a:p>
            <a:endParaRPr lang="cs-CZ" sz="2300" dirty="0"/>
          </a:p>
          <a:p>
            <a:endParaRPr lang="cs-CZ" sz="2300" dirty="0" smtClean="0"/>
          </a:p>
          <a:p>
            <a:pPr marL="0" indent="0">
              <a:buNone/>
            </a:pPr>
            <a:endParaRPr lang="cs-CZ" sz="2300" dirty="0" smtClean="0"/>
          </a:p>
          <a:p>
            <a:pPr marL="0" indent="0">
              <a:buNone/>
            </a:pPr>
            <a:endParaRPr lang="cs-CZ" sz="2300" dirty="0" smtClean="0"/>
          </a:p>
        </p:txBody>
      </p:sp>
    </p:spTree>
    <p:extLst>
      <p:ext uri="{BB962C8B-B14F-4D97-AF65-F5344CB8AC3E}">
        <p14:creationId xmlns:p14="http://schemas.microsoft.com/office/powerpoint/2010/main" val="803097341"/>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292</TotalTime>
  <Words>1380</Words>
  <Application>Microsoft Office PowerPoint</Application>
  <PresentationFormat>Předvádění na obrazovce (4:3)</PresentationFormat>
  <Paragraphs>236</Paragraphs>
  <Slides>16</Slides>
  <Notes>0</Notes>
  <HiddenSlides>0</HiddenSlides>
  <MMClips>0</MMClips>
  <ScaleCrop>false</ScaleCrop>
  <HeadingPairs>
    <vt:vector size="4" baseType="variant">
      <vt:variant>
        <vt:lpstr>Motiv</vt:lpstr>
      </vt:variant>
      <vt:variant>
        <vt:i4>1</vt:i4>
      </vt:variant>
      <vt:variant>
        <vt:lpstr>Nadpisy snímků</vt:lpstr>
      </vt:variant>
      <vt:variant>
        <vt:i4>16</vt:i4>
      </vt:variant>
    </vt:vector>
  </HeadingPairs>
  <TitlesOfParts>
    <vt:vector size="17" baseType="lpstr">
      <vt:lpstr>Motiv systému Office</vt:lpstr>
      <vt:lpstr>Dvacáté století – život v Československu v době vlády komunistů, Pražské jaro 1968, období normalizace</vt:lpstr>
      <vt:lpstr>Prezentace aplikace PowerPoint</vt:lpstr>
      <vt:lpstr>Dvacáté století – život za vlády komunistů </vt:lpstr>
      <vt:lpstr>Dvacáté století – život za vlády komunistů </vt:lpstr>
      <vt:lpstr>Dvacáté století – život za vlády komunistů </vt:lpstr>
      <vt:lpstr>Dvacáté století – život za vlády komunistů </vt:lpstr>
      <vt:lpstr>Dvacáté století – život za vlády komunistů </vt:lpstr>
      <vt:lpstr>Dvacáté století – život za vlády komunistů </vt:lpstr>
      <vt:lpstr>Dvacáté století – život za vlády komunistů </vt:lpstr>
      <vt:lpstr>Dvacáté století – život za vlády komunistů </vt:lpstr>
      <vt:lpstr>Dvacáté století – život za vlády komunistů </vt:lpstr>
      <vt:lpstr>Dvacáté století – život za vlády komunistů </vt:lpstr>
      <vt:lpstr>Dvacáté století – život za vlády komunistů </vt:lpstr>
      <vt:lpstr>Dvacáté století – život za vlády komunistů </vt:lpstr>
      <vt:lpstr>Mgr. Renáta Jehličková 16. března 2012 Určeno pro 4.- 5.ročník</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Dvacáté století – život v Československu v době vlády komunistů, Pražské jaro 1968, období normalizace</dc:title>
  <dc:creator>Renata Jehličková</dc:creator>
  <cp:lastModifiedBy>Renata Jehličková</cp:lastModifiedBy>
  <cp:revision>71</cp:revision>
  <dcterms:created xsi:type="dcterms:W3CDTF">2012-03-27T17:47:23Z</dcterms:created>
  <dcterms:modified xsi:type="dcterms:W3CDTF">2012-06-28T20:52:14Z</dcterms:modified>
</cp:coreProperties>
</file>