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5"/>
  </p:notesMasterIdLst>
  <p:sldIdLst>
    <p:sldId id="269" r:id="rId2"/>
    <p:sldId id="270" r:id="rId3"/>
    <p:sldId id="256" r:id="rId4"/>
    <p:sldId id="271" r:id="rId5"/>
    <p:sldId id="272" r:id="rId6"/>
    <p:sldId id="273" r:id="rId7"/>
    <p:sldId id="277" r:id="rId8"/>
    <p:sldId id="274" r:id="rId9"/>
    <p:sldId id="275" r:id="rId10"/>
    <p:sldId id="278" r:id="rId11"/>
    <p:sldId id="276" r:id="rId12"/>
    <p:sldId id="257" r:id="rId13"/>
    <p:sldId id="258" r:id="rId14"/>
    <p:sldId id="259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B4F5AD-F697-47A5-9FC3-5E0EF60880D2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84B4C-C5E9-49F7-958C-D80DA88F8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3BAD9D-AE9C-4767-B573-FA83B9EE49E9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331552F-CE0D-4EEE-B414-D9B29EDE655D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CA3AD-EF0B-49F7-BE60-80EBE26FBC5F}" type="datetimeFigureOut">
              <a:rPr lang="cs-CZ" smtClean="0"/>
              <a:pPr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17514-0806-4666-9F92-3E87C6EFD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0/0a/Dendrocoelum_lacteum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4/4b/Taenia_soliu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1/1f/Finne_bewaffneter_Bandwurm-drawing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2/22/Taenia_egg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e/e2/Taenia_saginata_adult_5260_lore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e/e4/Diphyl_proglottid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hyperlink" Target="//upload.wikimedia.org/wikipedia/commons/2/20/D_latum_LifeCycle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hyperlink" Target="//upload.wikimedia.org/wikipedia/commons/b/be/Life_cycle.gi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3/30/Fasciola_hepatic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d/d0/Galba_truncatula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c/Kopf_bewaffneter_Bandwurm-drawing.jp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Finne_bewaffneter_Bandwurm-drawing.jpg?uselang=cs" TargetMode="External"/><Relationship Id="rId3" Type="http://schemas.openxmlformats.org/officeDocument/2006/relationships/hyperlink" Target="http://commons.wikimedia.org/wiki/File:Kopf_bewaffneter_Bandwurm-drawing.jpg" TargetMode="External"/><Relationship Id="rId7" Type="http://schemas.openxmlformats.org/officeDocument/2006/relationships/hyperlink" Target="http://commons.wikimedia.org/wiki/File:Taenia_egg.jpg?uselang=cs" TargetMode="External"/><Relationship Id="rId2" Type="http://schemas.openxmlformats.org/officeDocument/2006/relationships/hyperlink" Target="http://commons.wikimedia.org/wiki/File:Dendrocoelum_lacte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aenia_solium.jpg?uselang=cs" TargetMode="External"/><Relationship Id="rId11" Type="http://schemas.openxmlformats.org/officeDocument/2006/relationships/hyperlink" Target="http://commons.wikimedia.org/wiki/File:D_latum_LifeCycle.gif" TargetMode="External"/><Relationship Id="rId5" Type="http://schemas.openxmlformats.org/officeDocument/2006/relationships/hyperlink" Target="http://commons.wikimedia.org/wiki/File:Fasciola_hepatica.JPG?uselang=cs" TargetMode="External"/><Relationship Id="rId10" Type="http://schemas.openxmlformats.org/officeDocument/2006/relationships/hyperlink" Target="http://commons.wikimedia.org/wiki/File:Diphyl_proglottidE.JPG" TargetMode="External"/><Relationship Id="rId4" Type="http://schemas.openxmlformats.org/officeDocument/2006/relationships/hyperlink" Target="http://office.microsoft.com/" TargetMode="External"/><Relationship Id="rId9" Type="http://schemas.openxmlformats.org/officeDocument/2006/relationships/hyperlink" Target="http://commons.wikimedia.org/wiki/File:Galba_truncatu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6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65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Název DUM:  </a:t>
            </a:r>
            <a:r>
              <a:rPr lang="cs-CZ" dirty="0" smtClean="0"/>
              <a:t>VY_32_INOVACE_XII_1_07_PLOŠTĚNCI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Šablona číslo:   </a:t>
            </a:r>
            <a:r>
              <a:rPr lang="cs-CZ" dirty="0"/>
              <a:t>XII   </a:t>
            </a:r>
            <a:r>
              <a:rPr lang="cs-CZ" b="1" dirty="0"/>
              <a:t>   Sada číslo: </a:t>
            </a:r>
            <a:r>
              <a:rPr lang="cs-CZ" dirty="0"/>
              <a:t>1  </a:t>
            </a:r>
            <a:r>
              <a:rPr lang="cs-CZ" b="1" dirty="0"/>
              <a:t>   Pořadové číslo DUM</a:t>
            </a:r>
            <a:r>
              <a:rPr lang="cs-CZ" b="1"/>
              <a:t>: </a:t>
            </a:r>
            <a:r>
              <a:rPr lang="cs-CZ" smtClean="0"/>
              <a:t>07 </a:t>
            </a:r>
            <a:r>
              <a:rPr lang="cs-CZ" b="1" smtClean="0"/>
              <a:t>  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Autor: </a:t>
            </a:r>
            <a:r>
              <a:rPr lang="cs-CZ" dirty="0"/>
              <a:t>Mgr. Kateřina Zikmundová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3"/>
          <p:cNvSpPr>
            <a:spLocks noChangeArrowheads="1"/>
          </p:cNvSpPr>
          <p:nvPr/>
        </p:nvSpPr>
        <p:spPr bwMode="auto">
          <a:xfrm>
            <a:off x="827088" y="765175"/>
            <a:ext cx="7273925" cy="7571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Seznámení s živočichy patřícími </a:t>
            </a:r>
            <a:r>
              <a:rPr lang="cs-CZ" dirty="0" smtClean="0"/>
              <a:t>mezi ploštěnce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dirty="0"/>
              <a:t>Žák zná základní znaky </a:t>
            </a:r>
            <a:r>
              <a:rPr lang="cs-CZ" dirty="0" smtClean="0"/>
              <a:t>ploštěnců, </a:t>
            </a:r>
            <a:r>
              <a:rPr lang="cs-CZ" dirty="0"/>
              <a:t>odliší  </a:t>
            </a:r>
            <a:r>
              <a:rPr lang="cs-CZ" dirty="0" smtClean="0"/>
              <a:t>ploštěnce a cizopasné ploštěnce, </a:t>
            </a:r>
            <a:r>
              <a:rPr lang="cs-CZ" dirty="0"/>
              <a:t>dokáže popsat místa </a:t>
            </a:r>
            <a:r>
              <a:rPr lang="cs-CZ" dirty="0" smtClean="0"/>
              <a:t>výskytu a způsob života jednotlivých zástupců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Druh učebního materiálu:</a:t>
            </a:r>
            <a:r>
              <a:rPr lang="cs-CZ" dirty="0"/>
              <a:t> prezentace</a:t>
            </a:r>
          </a:p>
          <a:p>
            <a:r>
              <a:rPr lang="cs-CZ" b="1" dirty="0"/>
              <a:t>Typická věková skupina: </a:t>
            </a:r>
            <a:r>
              <a:rPr lang="cs-CZ" dirty="0"/>
              <a:t>7.ročník, 12 – 13 let</a:t>
            </a:r>
          </a:p>
          <a:p>
            <a:r>
              <a:rPr lang="cs-CZ" b="1" dirty="0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tělo dvoustranně souměrné, provazcovitá nervová soustava, vnitřní parazité, boubel, hermafrodit (obojetník), tasemnice bezbranná, ploštěnka mléčná, hlavička s přísavkami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tabule, prezentace</a:t>
            </a:r>
          </a:p>
          <a:p>
            <a:r>
              <a:rPr lang="cs-CZ" b="1" dirty="0"/>
              <a:t>Potřebný čas pro výuku DUM: </a:t>
            </a:r>
            <a:r>
              <a:rPr lang="cs-CZ" dirty="0" smtClean="0"/>
              <a:t>30 </a:t>
            </a:r>
            <a:r>
              <a:rPr lang="cs-CZ" dirty="0"/>
              <a:t>minut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 </a:t>
            </a:r>
            <a:r>
              <a:rPr lang="cs-CZ" dirty="0"/>
              <a:t>Učitel formou výkladu s využitím prezentace seznámí žáky se znaky </a:t>
            </a:r>
            <a:r>
              <a:rPr lang="cs-CZ" dirty="0" smtClean="0"/>
              <a:t>ploštěnců, </a:t>
            </a:r>
            <a:r>
              <a:rPr lang="cs-CZ" dirty="0"/>
              <a:t>jejich vývinem, </a:t>
            </a:r>
            <a:r>
              <a:rPr lang="cs-CZ" dirty="0" smtClean="0"/>
              <a:t>způsobem života, </a:t>
            </a:r>
            <a:r>
              <a:rPr lang="cs-CZ" dirty="0"/>
              <a:t>uvede jednotlivé zástupce se stručnou </a:t>
            </a:r>
            <a:r>
              <a:rPr lang="cs-CZ" dirty="0" smtClean="0"/>
              <a:t>charakteristikou.Zdůrazní nutnost ochrany před šířením cizopasných ploštěnců. Žáci na základě testu s volbou odpovědi prověří své znalosti.</a:t>
            </a:r>
            <a:endParaRPr lang="cs-CZ" dirty="0"/>
          </a:p>
          <a:p>
            <a:r>
              <a:rPr lang="cs-CZ" b="1" dirty="0"/>
              <a:t>    </a:t>
            </a:r>
            <a:endParaRPr lang="cs-CZ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492896"/>
            <a:ext cx="7772400" cy="1470025"/>
          </a:xfrm>
        </p:spPr>
        <p:txBody>
          <a:bodyPr>
            <a:noAutofit/>
          </a:bodyPr>
          <a:lstStyle/>
          <a:p>
            <a:r>
              <a:rPr lang="cs-CZ" sz="12000" u="sng" dirty="0" smtClean="0"/>
              <a:t>PLOŠTĚNCI</a:t>
            </a:r>
            <a:endParaRPr lang="cs-CZ" sz="12000" u="sng" dirty="0"/>
          </a:p>
        </p:txBody>
      </p:sp>
      <p:pic>
        <p:nvPicPr>
          <p:cNvPr id="23554" name="Picture 2" descr="File:Dendrocoelum lacte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0216" t="2201" r="11461" b="3301"/>
          <a:stretch>
            <a:fillRect/>
          </a:stretch>
        </p:blipFill>
        <p:spPr bwMode="auto">
          <a:xfrm>
            <a:off x="3707904" y="4509120"/>
            <a:ext cx="1722431" cy="187220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652120" y="5517232"/>
            <a:ext cx="2370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ploštěnka mléčná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PLOŠTĚNKY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ploštěnka mléčná</a:t>
            </a:r>
          </a:p>
          <a:p>
            <a:r>
              <a:rPr lang="cs-CZ" dirty="0" smtClean="0"/>
              <a:t>stojaté a tekoucí vody, pod kameny nebo na dně </a:t>
            </a:r>
          </a:p>
          <a:p>
            <a:r>
              <a:rPr lang="cs-CZ" dirty="0" smtClean="0"/>
              <a:t>na přední části hmatové laloky</a:t>
            </a:r>
          </a:p>
          <a:p>
            <a:r>
              <a:rPr lang="cs-CZ" dirty="0" smtClean="0"/>
              <a:t>povrch – jednovrstevná pokožka, sliz, řasinky</a:t>
            </a:r>
          </a:p>
          <a:p>
            <a:r>
              <a:rPr lang="cs-CZ" dirty="0" smtClean="0"/>
              <a:t>svalový vak – klouzavý pohyb</a:t>
            </a:r>
          </a:p>
          <a:p>
            <a:r>
              <a:rPr lang="cs-CZ" dirty="0" smtClean="0"/>
              <a:t>průsvitná</a:t>
            </a:r>
          </a:p>
          <a:p>
            <a:r>
              <a:rPr lang="cs-CZ" dirty="0" smtClean="0"/>
              <a:t>dravci, součást potravního řetězce</a:t>
            </a:r>
          </a:p>
          <a:p>
            <a:r>
              <a:rPr lang="cs-CZ" dirty="0" smtClean="0"/>
              <a:t>schopnost regenerace – část těla doroste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těla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trávicí soustava </a:t>
            </a:r>
            <a:r>
              <a:rPr lang="cs-CZ" dirty="0" smtClean="0"/>
              <a:t>– rozvětvená, přijímací a </a:t>
            </a:r>
            <a:r>
              <a:rPr lang="cs-CZ" dirty="0" err="1" smtClean="0"/>
              <a:t>vyvrhovací</a:t>
            </a:r>
            <a:r>
              <a:rPr lang="cs-CZ" dirty="0" smtClean="0"/>
              <a:t> otvor stejný</a:t>
            </a:r>
          </a:p>
          <a:p>
            <a:r>
              <a:rPr lang="cs-CZ" b="1" dirty="0" smtClean="0"/>
              <a:t>dýchací soustava </a:t>
            </a:r>
            <a:r>
              <a:rPr lang="cs-CZ" dirty="0" smtClean="0"/>
              <a:t>– dýchá celým povrchem těla</a:t>
            </a:r>
          </a:p>
          <a:p>
            <a:r>
              <a:rPr lang="cs-CZ" b="1" dirty="0" smtClean="0"/>
              <a:t>vylučovací soustava </a:t>
            </a:r>
            <a:r>
              <a:rPr lang="cs-CZ" dirty="0" smtClean="0"/>
              <a:t>– plaménkové buňky</a:t>
            </a:r>
          </a:p>
          <a:p>
            <a:r>
              <a:rPr lang="cs-CZ" b="1" dirty="0" smtClean="0"/>
              <a:t>nervová soustava </a:t>
            </a:r>
            <a:r>
              <a:rPr lang="cs-CZ" dirty="0" smtClean="0"/>
              <a:t>– provazcovitá - uzliny propojené v prstenec</a:t>
            </a:r>
          </a:p>
          <a:p>
            <a:r>
              <a:rPr lang="cs-CZ" b="1" dirty="0" smtClean="0"/>
              <a:t>rozmnožovací soustava </a:t>
            </a:r>
            <a:r>
              <a:rPr lang="cs-CZ" dirty="0" smtClean="0"/>
              <a:t>– obojetník (hermafrodit), vývin přímý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tasemnice bezbranná</a:t>
            </a:r>
          </a:p>
          <a:p>
            <a:r>
              <a:rPr lang="cs-CZ" dirty="0" smtClean="0"/>
              <a:t>vnitřní parazit v těle člověka, hermafrodit</a:t>
            </a:r>
          </a:p>
          <a:p>
            <a:r>
              <a:rPr lang="cs-CZ" dirty="0" smtClean="0"/>
              <a:t>mezihostitel – hovězí dobytek, zapouzdřená tasemnice - boubel</a:t>
            </a:r>
          </a:p>
          <a:p>
            <a:r>
              <a:rPr lang="cs-CZ" dirty="0" smtClean="0"/>
              <a:t>tělo – hlavička se 4 přísavkami, tělní články</a:t>
            </a:r>
          </a:p>
          <a:p>
            <a:r>
              <a:rPr lang="cs-CZ" dirty="0" smtClean="0"/>
              <a:t>živiny přijímá celým povrchem těla, stejně vylučuje, dýchá</a:t>
            </a:r>
          </a:p>
          <a:p>
            <a:r>
              <a:rPr lang="cs-CZ" dirty="0" smtClean="0"/>
              <a:t>žije přichycena v tenkém střevě hostitele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File:Taenia soli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3609975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6093296"/>
            <a:ext cx="3241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tasemnice </a:t>
            </a:r>
            <a:r>
              <a:rPr lang="cs-CZ" sz="2400" dirty="0" err="1" smtClean="0"/>
              <a:t>dlouhočlenná</a:t>
            </a:r>
            <a:endParaRPr lang="cs-CZ" sz="2400" dirty="0"/>
          </a:p>
        </p:txBody>
      </p:sp>
      <p:pic>
        <p:nvPicPr>
          <p:cNvPr id="37894" name="Picture 6" descr="File:Taenia eg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7640" t="20160" r="16841" b="24401"/>
          <a:stretch>
            <a:fillRect/>
          </a:stretch>
        </p:blipFill>
        <p:spPr bwMode="auto">
          <a:xfrm>
            <a:off x="4572000" y="836712"/>
            <a:ext cx="1872208" cy="1584176"/>
          </a:xfrm>
          <a:prstGeom prst="rect">
            <a:avLst/>
          </a:prstGeom>
          <a:noFill/>
        </p:spPr>
      </p:pic>
      <p:pic>
        <p:nvPicPr>
          <p:cNvPr id="37896" name="Picture 8" descr="File:Finne bewaffneter Bandwurm-drawin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2924944"/>
            <a:ext cx="3475132" cy="220868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444208" y="1700808"/>
            <a:ext cx="1032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vajíčko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5229200"/>
            <a:ext cx="1056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boubel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dostatečně tepelně upravené maso</a:t>
            </a:r>
          </a:p>
          <a:p>
            <a:r>
              <a:rPr lang="cs-CZ" dirty="0" smtClean="0"/>
              <a:t>pravidelná veterinární kontrola na jatkách</a:t>
            </a:r>
          </a:p>
          <a:p>
            <a:r>
              <a:rPr lang="cs-CZ" dirty="0" smtClean="0"/>
              <a:t>dodržování čistoty chovů</a:t>
            </a:r>
          </a:p>
          <a:p>
            <a:r>
              <a:rPr lang="cs-CZ" dirty="0" smtClean="0"/>
              <a:t>hygiena při styku s domácími zvířaty</a:t>
            </a:r>
            <a:endParaRPr lang="cs-CZ" dirty="0"/>
          </a:p>
        </p:txBody>
      </p:sp>
      <p:pic>
        <p:nvPicPr>
          <p:cNvPr id="4" name="Picture 4" descr="File:Taenia saginata adult 5260 lo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509120"/>
            <a:ext cx="2448272" cy="18606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5229200"/>
            <a:ext cx="2851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tasemnice bezbranná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délka života tasemnice – až 18 – 20 let</a:t>
            </a:r>
          </a:p>
          <a:p>
            <a:r>
              <a:rPr lang="cs-CZ" dirty="0" smtClean="0"/>
              <a:t>délka těla tasemnice – až 10 - 12 m</a:t>
            </a:r>
          </a:p>
          <a:p>
            <a:r>
              <a:rPr lang="cs-CZ" dirty="0" smtClean="0"/>
              <a:t>potvrzeno až 1000 druhů tasemnic</a:t>
            </a:r>
          </a:p>
          <a:p>
            <a:r>
              <a:rPr lang="cs-CZ" dirty="0" smtClean="0"/>
              <a:t>tasemnice </a:t>
            </a:r>
            <a:r>
              <a:rPr lang="cs-CZ" dirty="0" err="1" smtClean="0"/>
              <a:t>dlouhočlenná</a:t>
            </a:r>
            <a:r>
              <a:rPr lang="cs-CZ" dirty="0" smtClean="0"/>
              <a:t> – prase domácí</a:t>
            </a:r>
          </a:p>
          <a:p>
            <a:r>
              <a:rPr lang="cs-CZ" dirty="0" smtClean="0"/>
              <a:t>škulovec široký – vývoj v rybách</a:t>
            </a:r>
            <a:endParaRPr lang="cs-CZ" dirty="0"/>
          </a:p>
        </p:txBody>
      </p:sp>
      <p:pic>
        <p:nvPicPr>
          <p:cNvPr id="14338" name="Picture 2" descr="File:Diphyl proglottid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725144"/>
            <a:ext cx="4176464" cy="16739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File:D latum LifeCycle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4752528" cy="3704929"/>
          </a:xfrm>
          <a:prstGeom prst="rect">
            <a:avLst/>
          </a:prstGeom>
          <a:noFill/>
        </p:spPr>
      </p:pic>
      <p:pic>
        <p:nvPicPr>
          <p:cNvPr id="38916" name="Picture 4" descr="File:Life cycle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700808"/>
            <a:ext cx="3744416" cy="48892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4077072"/>
            <a:ext cx="4109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životní cyklus škulovce širokého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093296"/>
            <a:ext cx="4972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životní cyklus tasemnice </a:t>
            </a:r>
            <a:r>
              <a:rPr lang="cs-CZ" sz="2400" dirty="0" err="1" smtClean="0"/>
              <a:t>dlouhočlenné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Motolice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motolice jaterní</a:t>
            </a:r>
          </a:p>
          <a:p>
            <a:r>
              <a:rPr lang="cs-CZ" dirty="0" smtClean="0"/>
              <a:t>parazituje v játrech ovcí, koz, prasat, skotu, vzácně i člověka</a:t>
            </a:r>
          </a:p>
          <a:p>
            <a:r>
              <a:rPr lang="cs-CZ" dirty="0" smtClean="0"/>
              <a:t>dvě přísavky – přidržuje se ve žlučových kanálcích hostitele </a:t>
            </a:r>
          </a:p>
          <a:p>
            <a:r>
              <a:rPr lang="cs-CZ" dirty="0" smtClean="0"/>
              <a:t>mezihostitel – </a:t>
            </a:r>
            <a:r>
              <a:rPr lang="cs-CZ" dirty="0" err="1" smtClean="0"/>
              <a:t>bahnatka</a:t>
            </a:r>
            <a:r>
              <a:rPr lang="cs-CZ" dirty="0" smtClean="0"/>
              <a:t> malá (plž), vlhké louky</a:t>
            </a:r>
          </a:p>
          <a:p>
            <a:r>
              <a:rPr lang="cs-CZ" dirty="0" smtClean="0"/>
              <a:t>zapouzdřený útvar (cysta), v něm přežívá motolice nepříznivé podmínky</a:t>
            </a:r>
          </a:p>
          <a:p>
            <a:r>
              <a:rPr lang="cs-CZ" dirty="0" smtClean="0"/>
              <a:t>ochrana – ovce nechováme na vlhkých a na jaře </a:t>
            </a:r>
            <a:r>
              <a:rPr lang="cs-CZ" dirty="0" smtClean="0"/>
              <a:t>zaplavovaných loukách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</a:p>
          <a:p>
            <a:endParaRPr lang="cs-CZ" dirty="0"/>
          </a:p>
        </p:txBody>
      </p:sp>
      <p:pic>
        <p:nvPicPr>
          <p:cNvPr id="13314" name="Picture 2" descr="File:Fasciola hepat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15750" b="28001"/>
          <a:stretch>
            <a:fillRect/>
          </a:stretch>
        </p:blipFill>
        <p:spPr bwMode="auto">
          <a:xfrm>
            <a:off x="1115616" y="5445224"/>
            <a:ext cx="2520280" cy="1063228"/>
          </a:xfrm>
          <a:prstGeom prst="rect">
            <a:avLst/>
          </a:prstGeom>
          <a:noFill/>
        </p:spPr>
      </p:pic>
      <p:pic>
        <p:nvPicPr>
          <p:cNvPr id="13316" name="Picture 4" descr="File:Galba truncatul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781" t="3012" r="24401" b="12655"/>
          <a:stretch>
            <a:fillRect/>
          </a:stretch>
        </p:blipFill>
        <p:spPr bwMode="auto">
          <a:xfrm>
            <a:off x="4427984" y="4941168"/>
            <a:ext cx="2304256" cy="169787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732240" y="5301208"/>
            <a:ext cx="209531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bahnatka</a:t>
            </a:r>
            <a:r>
              <a:rPr lang="cs-CZ" sz="2400" dirty="0" smtClean="0"/>
              <a:t> malá </a:t>
            </a:r>
            <a:br>
              <a:rPr lang="cs-CZ" sz="2400" dirty="0" smtClean="0"/>
            </a:br>
            <a:r>
              <a:rPr lang="cs-CZ" sz="2400" dirty="0" smtClean="0"/>
              <a:t>-ulita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2295128"/>
          </a:xfrm>
        </p:spPr>
        <p:txBody>
          <a:bodyPr>
            <a:normAutofit fontScale="90000"/>
          </a:bodyPr>
          <a:lstStyle/>
          <a:p>
            <a:r>
              <a:rPr lang="cs-CZ" u="sng" dirty="0"/>
              <a:t>Přečti</a:t>
            </a:r>
            <a:r>
              <a:rPr lang="cs-CZ" dirty="0"/>
              <a:t> si pozorně text, </a:t>
            </a:r>
            <a:r>
              <a:rPr lang="cs-CZ" u="sng" dirty="0"/>
              <a:t>rozhodni</a:t>
            </a:r>
            <a:r>
              <a:rPr lang="cs-CZ" dirty="0"/>
              <a:t>, která odpověď je správná a </a:t>
            </a:r>
            <a:r>
              <a:rPr lang="cs-CZ" u="sng" dirty="0"/>
              <a:t>zakroužkuj</a:t>
            </a:r>
            <a:r>
              <a:rPr lang="cs-CZ" dirty="0"/>
              <a:t> zvolené písmenko!</a:t>
            </a:r>
            <a:br>
              <a:rPr lang="cs-CZ" dirty="0"/>
            </a:br>
            <a:endParaRPr lang="cs-CZ" dirty="0"/>
          </a:p>
        </p:txBody>
      </p:sp>
      <p:pic>
        <p:nvPicPr>
          <p:cNvPr id="5" name="Obrázek 4" descr="MR9004326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4005064"/>
            <a:ext cx="1296144" cy="1296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1) Tělo ploštěnců </a:t>
            </a:r>
            <a:r>
              <a:rPr lang="cs-CZ" sz="3600" b="1" dirty="0" smtClean="0"/>
              <a:t>je: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492896"/>
            <a:ext cx="20313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a) láčka</a:t>
            </a:r>
            <a:r>
              <a:rPr lang="cs-CZ" sz="3200" dirty="0" smtClean="0"/>
              <a:t>	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83568" y="3284984"/>
            <a:ext cx="4752528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b) tvořeno jednou buňkou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4149080"/>
            <a:ext cx="39145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c) dvoustranně souměrné</a:t>
            </a:r>
            <a:endParaRPr lang="cs-CZ" sz="2800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89040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2) Nervová soustava </a:t>
            </a:r>
            <a:r>
              <a:rPr lang="cs-CZ" sz="4000" b="1" dirty="0" smtClean="0"/>
              <a:t>ploštěnců:</a:t>
            </a:r>
            <a:r>
              <a:rPr lang="cs-CZ" sz="4000" b="1" dirty="0"/>
              <a:t>	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611560" y="2492896"/>
            <a:ext cx="24279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je rozptýlená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3429000"/>
            <a:ext cx="27360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b) je provazcovitá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4293096"/>
            <a:ext cx="24848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není vyvinutá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996952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3) Cizopasní ploštěnci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348880"/>
            <a:ext cx="28935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žijí na rostlinách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3356992"/>
            <a:ext cx="34499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b) jsou vnitřní parazité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4293096"/>
            <a:ext cx="19896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žijí v půdě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996952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/>
              <a:t>4) Tasemnice cizopasí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276872"/>
            <a:ext cx="29546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</a:t>
            </a:r>
            <a:r>
              <a:rPr lang="cs-CZ" sz="2800" dirty="0" smtClean="0"/>
              <a:t>ve střevech	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11560" y="3284984"/>
            <a:ext cx="17363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) v plicích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4221088"/>
            <a:ext cx="13468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v kůži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060848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5) Zapouzdřená tasemnice v mase	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2420888"/>
            <a:ext cx="20313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vajíčko</a:t>
            </a:r>
            <a:r>
              <a:rPr lang="cs-CZ" dirty="0"/>
              <a:t>	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3284984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b) boubel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4149080"/>
            <a:ext cx="13979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kokon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996952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6) Ploštěnka klade </a:t>
            </a:r>
            <a:r>
              <a:rPr lang="cs-CZ" b="1" dirty="0" smtClean="0"/>
              <a:t>vajíčka: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933056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2492896"/>
            <a:ext cx="19972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na stromy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3356992"/>
            <a:ext cx="17540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b) do půdy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3568" y="4293096"/>
            <a:ext cx="36063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na předměty ve vodě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7) Ploštěnka </a:t>
            </a:r>
            <a:r>
              <a:rPr lang="cs-CZ" sz="4000" b="1" dirty="0" smtClean="0"/>
              <a:t>dýchá:</a:t>
            </a:r>
            <a:endParaRPr lang="cs-CZ" sz="4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717032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755576" y="2420888"/>
            <a:ext cx="15985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plícemi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3356992"/>
            <a:ext cx="34322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b) přijímacím otvorem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4221088"/>
            <a:ext cx="3564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celým povrchem těla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8) Tasemnice </a:t>
            </a:r>
            <a:r>
              <a:rPr lang="cs-CZ" b="1" dirty="0" smtClean="0"/>
              <a:t>je: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988840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899592" y="2276872"/>
            <a:ext cx="3988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hermafrodit (obojetník)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3212976"/>
            <a:ext cx="37880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b) nemá pohlavní orgány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9592" y="4077072"/>
            <a:ext cx="37646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je odděleného pohlaví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9) Člověk se tasemnicí nakazí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852936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39552" y="2132857"/>
            <a:ext cx="42021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ze špatně omyté zeleniny</a:t>
            </a:r>
          </a:p>
          <a:p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39552" y="3068960"/>
            <a:ext cx="34740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b) </a:t>
            </a:r>
            <a:r>
              <a:rPr lang="cs-CZ" sz="2800" dirty="0" smtClean="0"/>
              <a:t>z napadeného masa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39552" y="4077072"/>
            <a:ext cx="26866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c) ze špatné 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58417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10. Kolik přísavek se vyskytuje na hlavě tasemnice bezbranné?</a:t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933056"/>
            <a:ext cx="15049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899592" y="2564904"/>
            <a:ext cx="7296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a) 2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3429000"/>
            <a:ext cx="7473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b) 6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99592" y="4293096"/>
            <a:ext cx="7104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c) 4</a:t>
            </a:r>
            <a:endParaRPr lang="cs-CZ" sz="2800" dirty="0"/>
          </a:p>
        </p:txBody>
      </p:sp>
      <p:pic>
        <p:nvPicPr>
          <p:cNvPr id="3074" name="Picture 2" descr="File:Kopf bewaffneter Bandwurm-drawin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46304"/>
          <a:stretch>
            <a:fillRect/>
          </a:stretch>
        </p:blipFill>
        <p:spPr bwMode="auto">
          <a:xfrm>
            <a:off x="5292080" y="2276872"/>
            <a:ext cx="3168352" cy="3414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http://commons.wikimedia.org/wiki/File:Dendrocoelum_lacteum.jpg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http://commons.wikimedia.org/wiki/File:Kopf_bewaffneter_Bandwurm-drawing.jpg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</a:t>
            </a:r>
            <a:r>
              <a:rPr lang="cs-CZ" dirty="0" err="1" smtClean="0">
                <a:hlinkClick r:id="rId4"/>
              </a:rPr>
              <a:t>microsoft.com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commons.wikimedia.org/wiki/File:Fasciola_hepatica.JPG?uselang=cs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commons.wikimedia.org/wiki/File:Taenia_solium.jpg?uselang=cs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commons.wikimedia.org/wiki/File:Taenia_egg.jpg?uselang=cs</a:t>
            </a:r>
            <a:r>
              <a:rPr lang="cs-CZ" dirty="0" smtClean="0"/>
              <a:t> </a:t>
            </a:r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commons.wikimedia.org/wiki/File:Finne_bewaffneter_Bandwurm-drawing.jpg?uselang=cs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commons.wikimedia.org/wiki/File:Galba_truncatula.jpg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commons.wikimedia.org/wiki/File:Diphyl_proglottidE.JPG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commons.wikimedia.org/wiki/File:D_latum_LifeCycle.gif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176</TotalTime>
  <Words>551</Words>
  <Application>Microsoft Office PowerPoint</Application>
  <PresentationFormat>Předvádění na obrazovce (4:3)</PresentationFormat>
  <Paragraphs>135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PLOŠTĚNCI</vt:lpstr>
      <vt:lpstr>PLOŠTĚNKY</vt:lpstr>
      <vt:lpstr>Vnitřní stavba těla </vt:lpstr>
      <vt:lpstr>TASEMNICE</vt:lpstr>
      <vt:lpstr>Snímek 7</vt:lpstr>
      <vt:lpstr>Ochrana</vt:lpstr>
      <vt:lpstr>Zajímavosti</vt:lpstr>
      <vt:lpstr>Snímek 10</vt:lpstr>
      <vt:lpstr>Motolice</vt:lpstr>
      <vt:lpstr>Přečti si pozorně text, rozhodni, která odpověď je správná a zakroužkuj zvolené písmenko! </vt:lpstr>
      <vt:lpstr>1) Tělo ploštěnců je:</vt:lpstr>
      <vt:lpstr>2) Nervová soustava ploštěnců: </vt:lpstr>
      <vt:lpstr>3) Cizopasní ploštěnci </vt:lpstr>
      <vt:lpstr>4) Tasemnice cizopasí </vt:lpstr>
      <vt:lpstr>5) Zapouzdřená tasemnice v mase </vt:lpstr>
      <vt:lpstr>6) Ploštěnka klade vajíčka:</vt:lpstr>
      <vt:lpstr>7) Ploštěnka dýchá:</vt:lpstr>
      <vt:lpstr>8) Tasemnice je:</vt:lpstr>
      <vt:lpstr>9) Člověk se tasemnicí nakazí</vt:lpstr>
      <vt:lpstr>10. Kolik přísavek se vyskytuje na hlavě tasemnice bezbranné?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PLOŠTĚNCI</dc:title>
  <dc:creator>Kateřina</dc:creator>
  <cp:lastModifiedBy>Kateřina</cp:lastModifiedBy>
  <cp:revision>25</cp:revision>
  <dcterms:created xsi:type="dcterms:W3CDTF">2012-09-08T15:15:03Z</dcterms:created>
  <dcterms:modified xsi:type="dcterms:W3CDTF">2012-09-11T19:03:09Z</dcterms:modified>
</cp:coreProperties>
</file>