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58" r:id="rId3"/>
    <p:sldId id="259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3AE340-86B4-4AE3-8278-60EC155404B5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7485CC-B73B-4E6B-837A-BF4E587CD54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044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7485CC-B73B-4E6B-837A-BF4E587CD54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3093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1804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068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4598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9350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9765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6291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419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223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502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2208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18116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B3195-F717-4AFD-A704-1D455B2830A3}" type="datetimeFigureOut">
              <a:rPr lang="cs-CZ" smtClean="0"/>
              <a:t>18.6.2012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73A2C-C948-4491-A9A8-1880E7058F1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250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1916832"/>
            <a:ext cx="6400800" cy="3120752"/>
          </a:xfrm>
        </p:spPr>
        <p:txBody>
          <a:bodyPr>
            <a:normAutofit lnSpcReduction="10000"/>
          </a:bodyPr>
          <a:lstStyle/>
          <a:p>
            <a:endParaRPr lang="cs-CZ" sz="2600" dirty="0" smtClean="0"/>
          </a:p>
          <a:p>
            <a:r>
              <a:rPr lang="cs-CZ" sz="2600" dirty="0" smtClean="0"/>
              <a:t>ZŠP a ZŠS Uherský Brod</a:t>
            </a:r>
          </a:p>
          <a:p>
            <a:r>
              <a:rPr lang="cs-CZ" sz="2600" dirty="0" smtClean="0"/>
              <a:t> </a:t>
            </a:r>
            <a:r>
              <a:rPr lang="cs-CZ" sz="2600" dirty="0"/>
              <a:t>projekt č. CZ.1.07/1.4.00/21.0961</a:t>
            </a:r>
            <a:endParaRPr lang="cs-CZ" sz="2600" dirty="0" smtClean="0"/>
          </a:p>
          <a:p>
            <a:endParaRPr lang="cs-CZ" sz="2600" dirty="0" smtClean="0"/>
          </a:p>
          <a:p>
            <a:r>
              <a:rPr lang="cs-CZ" sz="2600" dirty="0" smtClean="0"/>
              <a:t>Matematika pro 7. ročník</a:t>
            </a:r>
          </a:p>
          <a:p>
            <a:r>
              <a:rPr lang="cs-CZ" sz="2400" dirty="0" smtClean="0"/>
              <a:t>Č. </a:t>
            </a:r>
            <a:r>
              <a:rPr lang="cs-CZ" sz="2400" dirty="0" err="1" smtClean="0"/>
              <a:t>DUMu</a:t>
            </a:r>
            <a:r>
              <a:rPr lang="cs-CZ" sz="2400" dirty="0" smtClean="0"/>
              <a:t>:  VY_32_INOVACE_16_o x méně, více, x krát méně, více</a:t>
            </a: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920" y="404664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79806" y="4804332"/>
            <a:ext cx="70567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Jméno autora:	Hana Lexová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9450768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/>
          <p:cNvSpPr txBox="1"/>
          <p:nvPr/>
        </p:nvSpPr>
        <p:spPr>
          <a:xfrm>
            <a:off x="1115616" y="1494076"/>
            <a:ext cx="754257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Žáci si nejprve zopakují pojmy o x více, méně, x krát více, méně. Následně pracují buď samostatně v sešitě nebo společně na tabuli. Řešení a výsledky se zobrazí po </a:t>
            </a:r>
            <a:r>
              <a:rPr lang="cs-CZ" dirty="0"/>
              <a:t>k</a:t>
            </a:r>
            <a:r>
              <a:rPr lang="cs-CZ" dirty="0" smtClean="0"/>
              <a:t>liknutí myší.</a:t>
            </a:r>
          </a:p>
          <a:p>
            <a:endParaRPr lang="cs-CZ" dirty="0" smtClean="0"/>
          </a:p>
          <a:p>
            <a:r>
              <a:rPr lang="cs-CZ" dirty="0" smtClean="0"/>
              <a:t>Určeno pro žáky sedmého ročníku.</a:t>
            </a:r>
          </a:p>
          <a:p>
            <a:endParaRPr lang="cs-CZ" dirty="0"/>
          </a:p>
          <a:p>
            <a:r>
              <a:rPr lang="cs-CZ" dirty="0" smtClean="0"/>
              <a:t>Vytvořeno v období –  duben 2012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331640" y="1124744"/>
            <a:ext cx="10747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Anotace 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730563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latin typeface="Algerian" pitchFamily="82" charset="0"/>
              </a:rPr>
              <a:t>Pozor ! Pamatujte si !!</a:t>
            </a:r>
            <a:endParaRPr lang="cs-CZ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39547"/>
            <a:ext cx="8291264" cy="4707627"/>
          </a:xfrm>
        </p:spPr>
        <p:txBody>
          <a:bodyPr/>
          <a:lstStyle/>
          <a:p>
            <a:pPr marL="0" indent="0">
              <a:buNone/>
            </a:pPr>
            <a:r>
              <a:rPr lang="cs-CZ" dirty="0">
                <a:solidFill>
                  <a:srgbClr val="92D050"/>
                </a:solidFill>
              </a:rPr>
              <a:t>o</a:t>
            </a:r>
            <a:r>
              <a:rPr lang="cs-CZ" dirty="0" smtClean="0">
                <a:solidFill>
                  <a:srgbClr val="92D05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x</a:t>
            </a:r>
            <a:r>
              <a:rPr lang="cs-CZ" dirty="0" smtClean="0">
                <a:solidFill>
                  <a:srgbClr val="92D050"/>
                </a:solidFill>
              </a:rPr>
              <a:t> méně, menší   </a:t>
            </a:r>
            <a:endParaRPr lang="cs-CZ" dirty="0">
              <a:solidFill>
                <a:srgbClr val="92D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95936" y="174145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Odčítáme </a:t>
            </a:r>
            <a:endParaRPr lang="cs-CZ" dirty="0"/>
          </a:p>
        </p:txBody>
      </p:sp>
      <p:sp>
        <p:nvSpPr>
          <p:cNvPr id="6" name="Dvojitá šipka 5"/>
          <p:cNvSpPr/>
          <p:nvPr/>
        </p:nvSpPr>
        <p:spPr>
          <a:xfrm>
            <a:off x="4932040" y="1539547"/>
            <a:ext cx="720080" cy="68654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652120" y="1539547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 5 menší      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92D050"/>
                </a:solidFill>
              </a:rPr>
              <a:t>- 5</a:t>
            </a:r>
            <a:endParaRPr lang="cs-CZ" sz="2800" dirty="0">
              <a:solidFill>
                <a:srgbClr val="92D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2708920"/>
            <a:ext cx="27363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o</a:t>
            </a:r>
            <a:r>
              <a:rPr lang="cs-CZ" sz="3200" dirty="0" smtClean="0">
                <a:solidFill>
                  <a:srgbClr val="0070C0"/>
                </a:solidFill>
              </a:rPr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x </a:t>
            </a:r>
            <a:r>
              <a:rPr lang="cs-CZ" sz="3200" dirty="0" smtClean="0">
                <a:solidFill>
                  <a:srgbClr val="0070C0"/>
                </a:solidFill>
              </a:rPr>
              <a:t>více, větší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9" name="Dvojitá šipka 8"/>
          <p:cNvSpPr/>
          <p:nvPr/>
        </p:nvSpPr>
        <p:spPr>
          <a:xfrm>
            <a:off x="3223272" y="2708920"/>
            <a:ext cx="628648" cy="62268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 rot="10800000" flipV="1">
            <a:off x="3868500" y="2924943"/>
            <a:ext cx="14235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řičítáme</a:t>
            </a:r>
            <a:endParaRPr lang="cs-CZ" dirty="0"/>
          </a:p>
        </p:txBody>
      </p:sp>
      <p:sp>
        <p:nvSpPr>
          <p:cNvPr id="12" name="Dvojitá šipka 11"/>
          <p:cNvSpPr/>
          <p:nvPr/>
        </p:nvSpPr>
        <p:spPr>
          <a:xfrm>
            <a:off x="4945186" y="2708920"/>
            <a:ext cx="706934" cy="62268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776712" y="2708920"/>
            <a:ext cx="2251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 5 více        </a:t>
            </a:r>
            <a:r>
              <a:rPr lang="cs-CZ" sz="2800" dirty="0" smtClean="0">
                <a:solidFill>
                  <a:srgbClr val="0070C0"/>
                </a:solidFill>
              </a:rPr>
              <a:t>+ 5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3528" y="3861048"/>
            <a:ext cx="2899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x 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1560" y="3885495"/>
            <a:ext cx="26117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7030A0"/>
                </a:solidFill>
              </a:rPr>
              <a:t>k</a:t>
            </a:r>
            <a:r>
              <a:rPr lang="cs-CZ" sz="3200" dirty="0" smtClean="0">
                <a:solidFill>
                  <a:srgbClr val="7030A0"/>
                </a:solidFill>
              </a:rPr>
              <a:t>rát více, větší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16" name="Dvojitá šipka 15"/>
          <p:cNvSpPr/>
          <p:nvPr/>
        </p:nvSpPr>
        <p:spPr>
          <a:xfrm>
            <a:off x="3223272" y="3717032"/>
            <a:ext cx="628648" cy="728791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851920" y="3861048"/>
            <a:ext cx="13764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Násobíme</a:t>
            </a:r>
            <a:endParaRPr lang="cs-CZ" dirty="0"/>
          </a:p>
        </p:txBody>
      </p:sp>
      <p:sp>
        <p:nvSpPr>
          <p:cNvPr id="18" name="Dvojitá šipka 17"/>
          <p:cNvSpPr/>
          <p:nvPr/>
        </p:nvSpPr>
        <p:spPr>
          <a:xfrm>
            <a:off x="4874895" y="3758262"/>
            <a:ext cx="706934" cy="728791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5776712" y="3861048"/>
            <a:ext cx="2395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krát více       </a:t>
            </a:r>
            <a:r>
              <a:rPr lang="cs-CZ" sz="2800" dirty="0" smtClean="0">
                <a:solidFill>
                  <a:srgbClr val="7030A0"/>
                </a:solidFill>
              </a:rPr>
              <a:t>5 x   </a:t>
            </a:r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3528" y="5013176"/>
            <a:ext cx="35283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FF0000"/>
                </a:solidFill>
              </a:rPr>
              <a:t>x</a:t>
            </a:r>
            <a:r>
              <a:rPr lang="cs-CZ" sz="3200" dirty="0" smtClean="0">
                <a:solidFill>
                  <a:srgbClr val="FF0000"/>
                </a:solidFill>
              </a:rPr>
              <a:t> </a:t>
            </a:r>
            <a:r>
              <a:rPr lang="cs-CZ" sz="3200" dirty="0" smtClean="0">
                <a:solidFill>
                  <a:srgbClr val="C00000"/>
                </a:solidFill>
              </a:rPr>
              <a:t>krát </a:t>
            </a:r>
            <a:r>
              <a:rPr lang="cs-CZ" sz="3200" dirty="0" err="1" smtClean="0">
                <a:solidFill>
                  <a:srgbClr val="C00000"/>
                </a:solidFill>
              </a:rPr>
              <a:t>méně,menší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21" name="Dvojitá šipka 20"/>
          <p:cNvSpPr/>
          <p:nvPr/>
        </p:nvSpPr>
        <p:spPr>
          <a:xfrm>
            <a:off x="3347864" y="5010828"/>
            <a:ext cx="648071" cy="707886"/>
          </a:xfrm>
          <a:prstGeom prst="chevr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995936" y="5195493"/>
            <a:ext cx="14664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Dělíme</a:t>
            </a:r>
            <a:endParaRPr lang="cs-CZ" dirty="0"/>
          </a:p>
        </p:txBody>
      </p:sp>
      <p:sp>
        <p:nvSpPr>
          <p:cNvPr id="23" name="Dvojitá šipka 22"/>
          <p:cNvSpPr/>
          <p:nvPr/>
        </p:nvSpPr>
        <p:spPr>
          <a:xfrm>
            <a:off x="4945186" y="5013177"/>
            <a:ext cx="706934" cy="705536"/>
          </a:xfrm>
          <a:prstGeom prst="chevron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868144" y="5195493"/>
            <a:ext cx="2280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 x méně     </a:t>
            </a:r>
            <a:r>
              <a:rPr lang="cs-CZ" sz="2800" dirty="0" smtClean="0">
                <a:solidFill>
                  <a:srgbClr val="C00000"/>
                </a:solidFill>
              </a:rPr>
              <a:t>: 5</a:t>
            </a:r>
            <a:endParaRPr lang="cs-CZ" sz="2800" dirty="0">
              <a:solidFill>
                <a:srgbClr val="C00000"/>
              </a:solidFill>
            </a:endParaRPr>
          </a:p>
        </p:txBody>
      </p:sp>
      <p:sp>
        <p:nvSpPr>
          <p:cNvPr id="25" name="Dvojitá šipka 24"/>
          <p:cNvSpPr/>
          <p:nvPr/>
        </p:nvSpPr>
        <p:spPr>
          <a:xfrm>
            <a:off x="3223273" y="1539547"/>
            <a:ext cx="681231" cy="686543"/>
          </a:xfrm>
          <a:prstGeom prst="chevron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7128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90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10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300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0"/>
                            </p:stCondLst>
                            <p:childTnLst>
                              <p:par>
                                <p:cTn id="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00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9000"/>
                            </p:stCondLst>
                            <p:childTnLst>
                              <p:par>
                                <p:cTn id="6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1000"/>
                            </p:stCondLst>
                            <p:childTnLst>
                              <p:par>
                                <p:cTn id="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30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5000"/>
                            </p:stCondLst>
                            <p:childTnLst>
                              <p:par>
                                <p:cTn id="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000"/>
                            </p:stCondLst>
                            <p:childTnLst>
                              <p:par>
                                <p:cTn id="8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900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1000"/>
                            </p:stCondLst>
                            <p:childTnLst>
                              <p:par>
                                <p:cTn id="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 animBg="1"/>
      <p:bldP spid="7" grpId="0"/>
      <p:bldP spid="8" grpId="0"/>
      <p:bldP spid="9" grpId="0" animBg="1"/>
      <p:bldP spid="11" grpId="0"/>
      <p:bldP spid="12" grpId="0" animBg="1"/>
      <p:bldP spid="13" grpId="0"/>
      <p:bldP spid="14" grpId="0"/>
      <p:bldP spid="15" grpId="0"/>
      <p:bldP spid="16" grpId="0" animBg="1"/>
      <p:bldP spid="17" grpId="0"/>
      <p:bldP spid="18" grpId="0" animBg="1"/>
      <p:bldP spid="19" grpId="0"/>
      <p:bldP spid="20" grpId="0"/>
      <p:bldP spid="21" grpId="0" animBg="1"/>
      <p:bldP spid="22" grpId="0"/>
      <p:bldP spid="23" grpId="0" animBg="1"/>
      <p:bldP spid="24" grpId="0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18279" y="908720"/>
            <a:ext cx="74888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A teď počítej !</a:t>
            </a:r>
          </a:p>
          <a:p>
            <a:endParaRPr lang="cs-CZ" sz="2400" u="sng" dirty="0"/>
          </a:p>
          <a:p>
            <a:r>
              <a:rPr lang="cs-CZ" sz="2400" dirty="0" smtClean="0"/>
              <a:t>1. K číslu </a:t>
            </a:r>
            <a:r>
              <a:rPr lang="cs-CZ" sz="2400" b="1" u="sng" dirty="0" smtClean="0"/>
              <a:t>1 132</a:t>
            </a:r>
            <a:r>
              <a:rPr lang="cs-CZ" sz="2400" dirty="0" smtClean="0"/>
              <a:t> vypočítej číslo 4 x větší, 4x menší, o 585 menší, o 7 260 větší.</a:t>
            </a:r>
          </a:p>
        </p:txBody>
      </p:sp>
      <p:sp>
        <p:nvSpPr>
          <p:cNvPr id="4" name="Obdélník 3"/>
          <p:cNvSpPr/>
          <p:nvPr/>
        </p:nvSpPr>
        <p:spPr>
          <a:xfrm>
            <a:off x="611560" y="3068960"/>
            <a:ext cx="73265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1 132		1 132 : 4 = 283		1 132		1 132</a:t>
            </a:r>
          </a:p>
          <a:p>
            <a:r>
              <a:rPr lang="cs-CZ" sz="2400" u="sng" dirty="0" smtClean="0"/>
              <a:t>.       4</a:t>
            </a:r>
            <a:r>
              <a:rPr lang="cs-CZ" sz="2400" dirty="0" smtClean="0"/>
              <a:t>					</a:t>
            </a:r>
            <a:r>
              <a:rPr lang="cs-CZ" sz="2400" u="sng" dirty="0" smtClean="0"/>
              <a:t>-  585</a:t>
            </a:r>
            <a:r>
              <a:rPr lang="cs-CZ" sz="2400" dirty="0" smtClean="0"/>
              <a:t>		</a:t>
            </a:r>
            <a:r>
              <a:rPr lang="cs-CZ" sz="2400" u="sng" dirty="0" smtClean="0"/>
              <a:t>7 260</a:t>
            </a:r>
          </a:p>
          <a:p>
            <a:r>
              <a:rPr lang="cs-CZ" sz="2400" dirty="0" smtClean="0"/>
              <a:t>4 528					   547		8 392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28295884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467544" y="908720"/>
            <a:ext cx="8064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K číslu </a:t>
            </a:r>
            <a:r>
              <a:rPr lang="cs-CZ" sz="2400" b="1" u="sng" dirty="0" smtClean="0"/>
              <a:t>6 008 </a:t>
            </a:r>
            <a:r>
              <a:rPr lang="cs-CZ" sz="2400" dirty="0" smtClean="0"/>
              <a:t>vypočítej číslo 3 krát větší, 8 krát menší, o 4 529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enší, o 992 větší.  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2636912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6 008		6 008 : 8 = 751		6 008		6 008</a:t>
            </a:r>
          </a:p>
          <a:p>
            <a:r>
              <a:rPr lang="cs-CZ" sz="2400" u="sng" dirty="0"/>
              <a:t> </a:t>
            </a:r>
            <a:r>
              <a:rPr lang="cs-CZ" sz="2400" u="sng" dirty="0" smtClean="0"/>
              <a:t> .       3	</a:t>
            </a:r>
            <a:r>
              <a:rPr lang="cs-CZ" sz="2400" dirty="0" smtClean="0"/>
              <a:t>			          -  </a:t>
            </a:r>
            <a:r>
              <a:rPr lang="cs-CZ" sz="2400" u="sng" dirty="0" smtClean="0"/>
              <a:t>4 529</a:t>
            </a:r>
            <a:r>
              <a:rPr lang="cs-CZ" sz="2400" dirty="0" smtClean="0"/>
              <a:t>		</a:t>
            </a:r>
            <a:r>
              <a:rPr lang="cs-CZ" sz="2400" u="sng" dirty="0" smtClean="0"/>
              <a:t>   992</a:t>
            </a:r>
          </a:p>
          <a:p>
            <a:r>
              <a:rPr lang="cs-CZ" sz="2400" dirty="0" smtClean="0"/>
              <a:t>18 024					1 479		7 000</a:t>
            </a:r>
          </a:p>
        </p:txBody>
      </p:sp>
    </p:spTree>
    <p:extLst>
      <p:ext uri="{BB962C8B-B14F-4D97-AF65-F5344CB8AC3E}">
        <p14:creationId xmlns:p14="http://schemas.microsoft.com/office/powerpoint/2010/main" val="222244722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08720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3. K číslu </a:t>
            </a:r>
            <a:r>
              <a:rPr lang="cs-CZ" sz="2400" b="1" u="sng" dirty="0" smtClean="0"/>
              <a:t>1 775</a:t>
            </a:r>
            <a:r>
              <a:rPr lang="cs-CZ" sz="2400" dirty="0" smtClean="0"/>
              <a:t> vypočítej číslo 7 x větší, pětkrát menší,  o 692</a:t>
            </a:r>
          </a:p>
          <a:p>
            <a:r>
              <a:rPr lang="cs-CZ" sz="2400" dirty="0"/>
              <a:t>m</a:t>
            </a:r>
            <a:r>
              <a:rPr lang="cs-CZ" sz="2400" dirty="0" smtClean="0"/>
              <a:t>enší,  o 5 771 větší.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7504" y="2780928"/>
            <a:ext cx="86409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 1 775		1 775 : 5 = 355		1 775		1 775	</a:t>
            </a:r>
            <a:endParaRPr lang="cs-CZ" sz="2400" dirty="0"/>
          </a:p>
          <a:p>
            <a:r>
              <a:rPr lang="cs-CZ" sz="2400" dirty="0" smtClean="0"/>
              <a:t>   </a:t>
            </a:r>
            <a:r>
              <a:rPr lang="cs-CZ" sz="2400" u="sng" dirty="0" smtClean="0"/>
              <a:t>.       7</a:t>
            </a:r>
            <a:r>
              <a:rPr lang="cs-CZ" sz="2400" dirty="0" smtClean="0"/>
              <a:t>					</a:t>
            </a:r>
            <a:r>
              <a:rPr lang="cs-CZ" sz="2400" u="sng" dirty="0" smtClean="0"/>
              <a:t>-  692</a:t>
            </a:r>
            <a:r>
              <a:rPr lang="cs-CZ" sz="2400" dirty="0" smtClean="0"/>
              <a:t>		</a:t>
            </a:r>
            <a:r>
              <a:rPr lang="cs-CZ" sz="2400" u="sng" dirty="0" smtClean="0"/>
              <a:t>5 771</a:t>
            </a:r>
          </a:p>
          <a:p>
            <a:r>
              <a:rPr lang="cs-CZ" sz="2400" dirty="0" smtClean="0"/>
              <a:t> 12 425					1 083		7 546</a:t>
            </a:r>
          </a:p>
          <a:p>
            <a:r>
              <a:rPr lang="cs-CZ" sz="2400" dirty="0" smtClean="0"/>
              <a:t>  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964034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181</TotalTime>
  <Words>217</Words>
  <Application>Microsoft Office PowerPoint</Application>
  <PresentationFormat>Předvádění na obrazovce (4:3)</PresentationFormat>
  <Paragraphs>47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Pozor ! Pamatujte si !!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PC-1SLK</dc:creator>
  <cp:lastModifiedBy>Alenka</cp:lastModifiedBy>
  <cp:revision>19</cp:revision>
  <dcterms:created xsi:type="dcterms:W3CDTF">2012-04-29T13:43:29Z</dcterms:created>
  <dcterms:modified xsi:type="dcterms:W3CDTF">2012-06-18T06:23:02Z</dcterms:modified>
</cp:coreProperties>
</file>