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4" r:id="rId5"/>
    <p:sldId id="261" r:id="rId6"/>
    <p:sldId id="260" r:id="rId7"/>
    <p:sldId id="263" r:id="rId8"/>
    <p:sldId id="26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50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05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49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04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171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09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869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89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45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46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642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A6C32-2B94-40CE-B25B-1E28C2903DD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0CA10B-C6FB-438F-9840-0C9C753CC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168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806" y="1916832"/>
            <a:ext cx="7192594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VY_32_INOVACE_18_výpočet </a:t>
            </a:r>
            <a:r>
              <a:rPr lang="cs-CZ" sz="2400" smtClean="0"/>
              <a:t>průměru_II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202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pracují s </a:t>
            </a:r>
            <a:r>
              <a:rPr lang="cs-CZ" smtClean="0"/>
              <a:t>tabulkou hmotnosti </a:t>
            </a:r>
            <a:r>
              <a:rPr lang="cs-CZ" dirty="0" smtClean="0"/>
              <a:t>a výšky. Seřazují údaje podle velikosti, počítají průměr a zaokrouhlují. </a:t>
            </a:r>
            <a:r>
              <a:rPr lang="cs-CZ" dirty="0"/>
              <a:t>P</a:t>
            </a:r>
            <a:r>
              <a:rPr lang="cs-CZ" dirty="0" smtClean="0"/>
              <a:t>racují buď samostatně v sešitě nebo společně na tabuli, je možno vytisknout tabulky i jako pracovní listy.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květen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364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Porovnejte hmotnost a výšku žáků. Seřaďte jednotlivé údaje podle velikosti od nejvyššího žáka po nejmenšího, od nejtěžšího k nejlehčímu.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9356352"/>
              </p:ext>
            </p:extLst>
          </p:nvPr>
        </p:nvGraphicFramePr>
        <p:xfrm>
          <a:off x="1403648" y="1772815"/>
          <a:ext cx="583264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9239"/>
                <a:gridCol w="2161975"/>
                <a:gridCol w="2411434"/>
              </a:tblGrid>
              <a:tr h="349754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Výška v cm</a:t>
                      </a:r>
                      <a:endParaRPr lang="cs-CZ" dirty="0"/>
                    </a:p>
                  </a:txBody>
                  <a:tcPr/>
                </a:tc>
              </a:tr>
              <a:tr h="349754">
                <a:tc>
                  <a:txBody>
                    <a:bodyPr/>
                    <a:lstStyle/>
                    <a:p>
                      <a:r>
                        <a:rPr lang="cs-CZ" dirty="0" smtClean="0"/>
                        <a:t>Eva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152</a:t>
                      </a:r>
                      <a:endParaRPr lang="cs-CZ" dirty="0"/>
                    </a:p>
                  </a:txBody>
                  <a:tcPr/>
                </a:tc>
              </a:tr>
              <a:tr h="349754">
                <a:tc>
                  <a:txBody>
                    <a:bodyPr/>
                    <a:lstStyle/>
                    <a:p>
                      <a:r>
                        <a:rPr lang="cs-CZ" dirty="0" smtClean="0"/>
                        <a:t>Hana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</a:t>
                      </a:r>
                      <a:endParaRPr lang="cs-CZ" dirty="0"/>
                    </a:p>
                  </a:txBody>
                  <a:tcPr/>
                </a:tc>
              </a:tr>
              <a:tr h="349754">
                <a:tc>
                  <a:txBody>
                    <a:bodyPr/>
                    <a:lstStyle/>
                    <a:p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</a:tr>
              <a:tr h="349754">
                <a:tc>
                  <a:txBody>
                    <a:bodyPr/>
                    <a:lstStyle/>
                    <a:p>
                      <a:r>
                        <a:rPr lang="cs-CZ" dirty="0" smtClean="0"/>
                        <a:t>Kamil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165</a:t>
                      </a:r>
                      <a:endParaRPr lang="cs-CZ" dirty="0"/>
                    </a:p>
                  </a:txBody>
                  <a:tcPr/>
                </a:tc>
              </a:tr>
              <a:tr h="349754">
                <a:tc>
                  <a:txBody>
                    <a:bodyPr/>
                    <a:lstStyle/>
                    <a:p>
                      <a:r>
                        <a:rPr lang="cs-CZ" dirty="0" smtClean="0"/>
                        <a:t>David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181</a:t>
                      </a:r>
                      <a:endParaRPr lang="cs-CZ" dirty="0"/>
                    </a:p>
                  </a:txBody>
                  <a:tcPr/>
                </a:tc>
              </a:tr>
              <a:tr h="349754">
                <a:tc>
                  <a:txBody>
                    <a:bodyPr/>
                    <a:lstStyle/>
                    <a:p>
                      <a:r>
                        <a:rPr lang="cs-CZ" dirty="0" smtClean="0"/>
                        <a:t>Honza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4725144"/>
            <a:ext cx="83851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Výška : 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Hmotnost :______________________________________________________________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53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471" y="40466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ŘEŠENÍ :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Porovnejte hmotnost a výšku žáků. Seřaďte jednotlivé údaje podle velikosti od nejvyššího žáka po nejmenšího, od nejtěžšího k nejlehčímu.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3701269"/>
              </p:ext>
            </p:extLst>
          </p:nvPr>
        </p:nvGraphicFramePr>
        <p:xfrm>
          <a:off x="1350716" y="1988840"/>
          <a:ext cx="6624735" cy="2592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0246"/>
                <a:gridCol w="2455576"/>
                <a:gridCol w="2738913"/>
              </a:tblGrid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Výška v cm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Eva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152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Hana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Kamil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165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David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181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Honza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4725144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Výška : </a:t>
            </a:r>
            <a:r>
              <a:rPr lang="cs-CZ" dirty="0"/>
              <a:t> </a:t>
            </a:r>
            <a:r>
              <a:rPr lang="cs-CZ" dirty="0" smtClean="0"/>
              <a:t> 181, 177, 170, 165, 160, 152</a:t>
            </a:r>
          </a:p>
          <a:p>
            <a:endParaRPr lang="cs-CZ" dirty="0"/>
          </a:p>
          <a:p>
            <a:r>
              <a:rPr lang="cs-CZ" dirty="0" smtClean="0"/>
              <a:t>Hmotnost :  98, 86, 75, 69, 50, 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61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7962377"/>
              </p:ext>
            </p:extLst>
          </p:nvPr>
        </p:nvGraphicFramePr>
        <p:xfrm>
          <a:off x="539552" y="908720"/>
          <a:ext cx="5218733" cy="32989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6697"/>
                <a:gridCol w="1934417"/>
                <a:gridCol w="2157619"/>
              </a:tblGrid>
              <a:tr h="4712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v cm</a:t>
                      </a:r>
                      <a:endParaRPr lang="cs-CZ" dirty="0"/>
                    </a:p>
                  </a:txBody>
                  <a:tcPr/>
                </a:tc>
              </a:tr>
              <a:tr h="471285">
                <a:tc>
                  <a:txBody>
                    <a:bodyPr/>
                    <a:lstStyle/>
                    <a:p>
                      <a:r>
                        <a:rPr lang="cs-CZ" dirty="0" smtClean="0"/>
                        <a:t>Eva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152</a:t>
                      </a:r>
                      <a:endParaRPr lang="cs-CZ" dirty="0"/>
                    </a:p>
                  </a:txBody>
                  <a:tcPr/>
                </a:tc>
              </a:tr>
              <a:tr h="471285">
                <a:tc>
                  <a:txBody>
                    <a:bodyPr/>
                    <a:lstStyle/>
                    <a:p>
                      <a:r>
                        <a:rPr lang="cs-CZ" dirty="0" smtClean="0"/>
                        <a:t>Hana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</a:t>
                      </a:r>
                      <a:endParaRPr lang="cs-CZ" dirty="0"/>
                    </a:p>
                  </a:txBody>
                  <a:tcPr/>
                </a:tc>
              </a:tr>
              <a:tr h="471285">
                <a:tc>
                  <a:txBody>
                    <a:bodyPr/>
                    <a:lstStyle/>
                    <a:p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</a:tr>
              <a:tr h="471285">
                <a:tc>
                  <a:txBody>
                    <a:bodyPr/>
                    <a:lstStyle/>
                    <a:p>
                      <a:r>
                        <a:rPr lang="cs-CZ" dirty="0" smtClean="0"/>
                        <a:t>Kamil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165</a:t>
                      </a:r>
                      <a:endParaRPr lang="cs-CZ" dirty="0"/>
                    </a:p>
                  </a:txBody>
                  <a:tcPr/>
                </a:tc>
              </a:tr>
              <a:tr h="471285">
                <a:tc>
                  <a:txBody>
                    <a:bodyPr/>
                    <a:lstStyle/>
                    <a:p>
                      <a:r>
                        <a:rPr lang="cs-CZ" dirty="0" smtClean="0"/>
                        <a:t>David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181</a:t>
                      </a:r>
                      <a:endParaRPr lang="cs-CZ" dirty="0"/>
                    </a:p>
                  </a:txBody>
                  <a:tcPr/>
                </a:tc>
              </a:tr>
              <a:tr h="471285">
                <a:tc>
                  <a:txBody>
                    <a:bodyPr/>
                    <a:lstStyle/>
                    <a:p>
                      <a:r>
                        <a:rPr lang="cs-CZ" dirty="0" smtClean="0"/>
                        <a:t>Honza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971601" y="4728919"/>
            <a:ext cx="4968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Vypočítej, jaká je průměrná hmotnost žáků.</a:t>
            </a:r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258254" y="4207711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C-1SLK\AppData\Local\Microsoft\Windows\Temporary Internet Files\Content.IE5\ODBNQHNT\MC900440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274" y="1124744"/>
            <a:ext cx="1530375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971601" y="5634722"/>
            <a:ext cx="4464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Vypočítej, jaká je průměrná </a:t>
            </a:r>
            <a:r>
              <a:rPr lang="cs-CZ" dirty="0" smtClean="0"/>
              <a:t>výška žáků.</a:t>
            </a:r>
          </a:p>
          <a:p>
            <a:endParaRPr lang="cs-CZ" dirty="0"/>
          </a:p>
        </p:txBody>
      </p:sp>
      <p:sp>
        <p:nvSpPr>
          <p:cNvPr id="14" name="Tlačítko akce: Dopředu nebo Další 13">
            <a:hlinkClick r:id="rId3" action="ppaction://hlinksldjump" highlightClick="1"/>
          </p:cNvPr>
          <p:cNvSpPr/>
          <p:nvPr/>
        </p:nvSpPr>
        <p:spPr>
          <a:xfrm>
            <a:off x="6258254" y="5436679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PC-1SLK\AppData\Local\Microsoft\Windows\Temporary Internet Files\Content.IE5\98IVHKEN\MC900088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872" y="1268744"/>
            <a:ext cx="1467697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9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48 + 50 + 75 + 69 + 86 + 98 = 426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426 : 6 = 71 kg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Průměrná hmotnost žáků je</a:t>
            </a:r>
          </a:p>
          <a:p>
            <a:pPr marL="0" indent="0">
              <a:buNone/>
            </a:pPr>
            <a:r>
              <a:rPr lang="cs-CZ" dirty="0" smtClean="0"/>
              <a:t>71 kg.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802995" y="5434787"/>
            <a:ext cx="790388" cy="68237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1547664" y="5373216"/>
            <a:ext cx="45719" cy="45719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C-1SLK\AppData\Local\Microsoft\Windows\Temporary Internet Files\Content.IE5\ODBNQHNT\MC9004405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40426"/>
            <a:ext cx="2834530" cy="440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31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152 + 160 + 170 + 165 + 181 + 177 = 1 005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1 005 : 6 = 167,5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Průměrná výška žáků je </a:t>
            </a:r>
          </a:p>
          <a:p>
            <a:pPr marL="0" indent="0">
              <a:buNone/>
            </a:pPr>
            <a:r>
              <a:rPr lang="cs-CZ" dirty="0" smtClean="0"/>
              <a:t>167 cm.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775133" y="5517232"/>
            <a:ext cx="872295" cy="61036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-1SLK\AppData\Local\Microsoft\Windows\Temporary Internet Files\Content.IE5\98IVHKEN\MC900088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20888"/>
            <a:ext cx="2304255" cy="352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575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9992625"/>
              </p:ext>
            </p:extLst>
          </p:nvPr>
        </p:nvGraphicFramePr>
        <p:xfrm>
          <a:off x="1691680" y="1916832"/>
          <a:ext cx="4824536" cy="3083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1592"/>
                <a:gridCol w="1788301"/>
                <a:gridCol w="1994643"/>
              </a:tblGrid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Výška v cm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Eva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48</a:t>
                      </a:r>
                      <a:r>
                        <a:rPr lang="cs-CZ" baseline="0" dirty="0" smtClean="0"/>
                        <a:t>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152  =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Hana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50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160  =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75 </a:t>
                      </a:r>
                      <a:r>
                        <a:rPr lang="cs-CZ" baseline="0" dirty="0" smtClean="0"/>
                        <a:t>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170  =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Kamil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69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165  =</a:t>
                      </a:r>
                      <a:endParaRPr lang="cs-CZ" dirty="0"/>
                    </a:p>
                  </a:txBody>
                  <a:tcPr/>
                </a:tc>
              </a:tr>
              <a:tr h="327483">
                <a:tc>
                  <a:txBody>
                    <a:bodyPr/>
                    <a:lstStyle/>
                    <a:p>
                      <a:r>
                        <a:rPr lang="cs-CZ" dirty="0" smtClean="0"/>
                        <a:t>David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86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181  =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Honza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98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177 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Zaokrouhlete oba údaje na desítky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304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232951"/>
              </p:ext>
            </p:extLst>
          </p:nvPr>
        </p:nvGraphicFramePr>
        <p:xfrm>
          <a:off x="1691680" y="1916832"/>
          <a:ext cx="4824536" cy="3083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1592"/>
                <a:gridCol w="1788301"/>
                <a:gridCol w="1994643"/>
              </a:tblGrid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 v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v cm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Eva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48</a:t>
                      </a:r>
                      <a:r>
                        <a:rPr lang="cs-CZ" baseline="0" dirty="0" smtClean="0"/>
                        <a:t>  = 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152  = 150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Hana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50  = 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160  = 160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75 </a:t>
                      </a:r>
                      <a:r>
                        <a:rPr lang="cs-CZ" baseline="0" dirty="0" smtClean="0"/>
                        <a:t> = 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170  = 170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Kamil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69  = 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165  = 170</a:t>
                      </a:r>
                      <a:endParaRPr lang="cs-CZ" dirty="0"/>
                    </a:p>
                  </a:txBody>
                  <a:tcPr/>
                </a:tc>
              </a:tr>
              <a:tr h="327483">
                <a:tc>
                  <a:txBody>
                    <a:bodyPr/>
                    <a:lstStyle/>
                    <a:p>
                      <a:r>
                        <a:rPr lang="cs-CZ" dirty="0" smtClean="0"/>
                        <a:t>David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86  = 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181  = 180</a:t>
                      </a:r>
                      <a:endParaRPr lang="cs-CZ" dirty="0"/>
                    </a:p>
                  </a:txBody>
                  <a:tcPr/>
                </a:tc>
              </a:tr>
              <a:tr h="452961">
                <a:tc>
                  <a:txBody>
                    <a:bodyPr/>
                    <a:lstStyle/>
                    <a:p>
                      <a:r>
                        <a:rPr lang="cs-CZ" dirty="0" smtClean="0"/>
                        <a:t>Honza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98  =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177  = 180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ŘEŠENÍ :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Zaokrouhlete oba údaje na desítky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55125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3195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Citace </a:t>
            </a:r>
            <a:r>
              <a:rPr lang="cs-CZ" dirty="0"/>
              <a:t>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5536" y="1556792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obrázky </a:t>
            </a:r>
            <a:r>
              <a:rPr lang="cs-CZ" dirty="0"/>
              <a:t>dostupné na www: </a:t>
            </a:r>
            <a:r>
              <a:rPr lang="en-US" dirty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28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381</Words>
  <Application>Microsoft Office PowerPoint</Application>
  <PresentationFormat>Předvádění na obrazovce (4:3)</PresentationFormat>
  <Paragraphs>151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Porovnejte hmotnost a výšku žáků. Seřaďte jednotlivé údaje podle velikosti od nejvyššího žáka po nejmenšího, od nejtěžšího k nejlehčímu.</vt:lpstr>
      <vt:lpstr>ŘEŠENÍ :  Porovnejte hmotnost a výšku žáků. Seřaďte jednotlivé údaje podle velikosti od nejvyššího žáka po nejmenšího, od nejtěžšího k nejlehčímu.</vt:lpstr>
      <vt:lpstr>Prezentace aplikace PowerPoint</vt:lpstr>
      <vt:lpstr>Prezentace aplikace PowerPoint</vt:lpstr>
      <vt:lpstr>Prezentace aplikace PowerPoint</vt:lpstr>
      <vt:lpstr>Zaokrouhlete oba údaje na desítky</vt:lpstr>
      <vt:lpstr>ŘEŠENÍ :  Zaokrouhlete oba údaje na desítky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SEF</cp:lastModifiedBy>
  <cp:revision>20</cp:revision>
  <dcterms:created xsi:type="dcterms:W3CDTF">2012-05-17T17:42:47Z</dcterms:created>
  <dcterms:modified xsi:type="dcterms:W3CDTF">2012-06-18T07:28:05Z</dcterms:modified>
</cp:coreProperties>
</file>