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591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427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680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407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823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148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09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5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005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06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00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4312E-EB8A-4BB6-A450-F3E14116FA09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B16D8-6B4D-4676-8CEB-2E3BE3898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696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zon" TargetMode="External"/><Relationship Id="rId2" Type="http://schemas.openxmlformats.org/officeDocument/2006/relationships/hyperlink" Target="http://cs.wikipedia.org/wiki/Atmosf%C3%A9ra_Zem%C4%9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Glob%C3%A1ln%C3%AD_oteplov%C3%A1n%C3%AD" TargetMode="External"/><Relationship Id="rId4" Type="http://schemas.openxmlformats.org/officeDocument/2006/relationships/hyperlink" Target="http://cs.wikipedia.org/wiki/UV_z%C3%A1%C5%99en%C3%A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ysl%C3%ADk" TargetMode="External"/><Relationship Id="rId2" Type="http://schemas.openxmlformats.org/officeDocument/2006/relationships/hyperlink" Target="http://cs.wikipedia.org/wiki/V%C3%ADtr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Fotosynt%C3%A9za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b/Meteotek08_atmosfera03.jpg/220px-Meteotek08_atmosfera03.jpg" TargetMode="External"/><Relationship Id="rId2" Type="http://schemas.openxmlformats.org/officeDocument/2006/relationships/hyperlink" Target="http://upload.wikimedia.org/wikipedia/commons/thumb/d/dc/Pchery_CZ_wind_farm_E_tower_017.jpg/220px-Pchery_CZ_wind_farm_E_tower_0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dirty="0" smtClean="0"/>
              <a:t>Neživá příroda - vzduch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7632848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VY_32_INOVACE_10_B_03_NEŽIVÁ PŘÍRODA-VZDUCH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062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4213637"/>
              </p:ext>
            </p:extLst>
          </p:nvPr>
        </p:nvGraphicFramePr>
        <p:xfrm>
          <a:off x="1187624" y="1700808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příroda – vzduch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atmosféra, sféry, ozón, UV paprsky, skleníkové plyny, globální oteplování, proudění vzduchu, vítr, síla větru, větrné mlýny, větrné elektrárny, kyslík, fotosyntéza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1363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bg1">
              <a:lumMod val="50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Vzduch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16624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Vzdušný (plynný) obal Země = </a:t>
            </a:r>
            <a:r>
              <a:rPr lang="cs-CZ" sz="2500" b="1" dirty="0" smtClean="0">
                <a:hlinkClick r:id="rId2"/>
              </a:rPr>
              <a:t>atmosféra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směs plynů (dusík ¾, kyslík </a:t>
            </a:r>
            <a:r>
              <a:rPr lang="cs-CZ" sz="1600" dirty="0" smtClean="0"/>
              <a:t>1/5</a:t>
            </a:r>
            <a:r>
              <a:rPr lang="cs-CZ" sz="2500" dirty="0" smtClean="0"/>
              <a:t>, další plyny jen nepatrně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např. oxid uhličitý + vodní pára a prachové částečky)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Vzduch – není sice hmatatelný, ale je hmotný (lze ho zvážit)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– je k Zemi připoután její přitažlivou silou</a:t>
            </a:r>
          </a:p>
          <a:p>
            <a:pPr marL="0" indent="0">
              <a:buNone/>
            </a:pPr>
            <a:r>
              <a:rPr lang="cs-CZ" sz="2500" b="1" dirty="0" smtClean="0"/>
              <a:t>Atmosféra</a:t>
            </a:r>
            <a:r>
              <a:rPr lang="cs-CZ" sz="2500" dirty="0" smtClean="0"/>
              <a:t> – dělí se na vrstvy (sféry)         s narůstající výškou řídne:</a:t>
            </a:r>
          </a:p>
          <a:p>
            <a:pPr marL="0" indent="0">
              <a:buNone/>
            </a:pPr>
            <a:r>
              <a:rPr lang="cs-CZ" sz="2500" b="1" i="1" dirty="0" smtClean="0">
                <a:hlinkClick r:id="rId3"/>
              </a:rPr>
              <a:t>ozón</a:t>
            </a:r>
            <a:r>
              <a:rPr lang="cs-CZ" sz="2500" b="1" i="1" dirty="0" smtClean="0"/>
              <a:t> </a:t>
            </a:r>
            <a:r>
              <a:rPr lang="cs-CZ" sz="2500" dirty="0" smtClean="0"/>
              <a:t>– důležitá vrstva atmosféry ve výšce kolem 30 km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(zvláštní forma kyslíku)          chrání život na Zemi před </a:t>
            </a:r>
            <a:r>
              <a:rPr lang="cs-CZ" sz="2500" dirty="0" smtClean="0">
                <a:hlinkClick r:id="rId4"/>
              </a:rPr>
              <a:t>UV</a:t>
            </a:r>
            <a:r>
              <a:rPr lang="cs-CZ" sz="2500" dirty="0" smtClean="0"/>
              <a:t>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paprsky (od Slunce)</a:t>
            </a:r>
          </a:p>
          <a:p>
            <a:pPr marL="0" indent="0">
              <a:buNone/>
            </a:pPr>
            <a:r>
              <a:rPr lang="cs-CZ" sz="2500" i="1" dirty="0" smtClean="0"/>
              <a:t>Ozónovou vrstvu ničí skleníkové plyny (např. zplodiny z továren,  </a:t>
            </a:r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              výfukové plyny z automobilů)    </a:t>
            </a:r>
          </a:p>
          <a:p>
            <a:pPr marL="0" indent="0">
              <a:buNone/>
            </a:pPr>
            <a:r>
              <a:rPr lang="cs-CZ" sz="2500" i="1" dirty="0" smtClean="0"/>
              <a:t>                   způsobuje </a:t>
            </a:r>
            <a:r>
              <a:rPr lang="cs-CZ" sz="2500" i="1" dirty="0" smtClean="0">
                <a:hlinkClick r:id="rId5"/>
              </a:rPr>
              <a:t>globální oteplování</a:t>
            </a:r>
            <a:endParaRPr lang="cs-CZ" sz="2500" i="1" dirty="0" smtClean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997145" y="2026050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925019" y="3717032"/>
            <a:ext cx="511077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078993" y="4549313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23528" y="6225661"/>
            <a:ext cx="1177673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8162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bg1">
              <a:lumMod val="50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Vzduch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052736"/>
            <a:ext cx="8784976" cy="5616624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 atmosféře dochází k proudění vzduchu </a:t>
            </a:r>
          </a:p>
          <a:p>
            <a:pPr marL="0" indent="0">
              <a:buNone/>
            </a:pPr>
            <a:r>
              <a:rPr lang="cs-CZ" sz="2500" dirty="0" smtClean="0"/>
              <a:t>(od slunečního záření zahřátý vzduch začne stoupat       </a:t>
            </a:r>
          </a:p>
          <a:p>
            <a:pPr marL="0" indent="0">
              <a:buNone/>
            </a:pPr>
            <a:r>
              <a:rPr lang="cs-CZ" sz="2500" dirty="0" smtClean="0"/>
              <a:t>je lehčí než vzduch studený - na jeho místo proudí studený vzduch)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</a:t>
            </a:r>
            <a:r>
              <a:rPr lang="cs-CZ" sz="2500" b="1" dirty="0" smtClean="0"/>
              <a:t>tak vzniká </a:t>
            </a:r>
            <a:r>
              <a:rPr lang="cs-CZ" sz="2500" b="1" dirty="0" smtClean="0">
                <a:hlinkClick r:id="rId2"/>
              </a:rPr>
              <a:t>vítr</a:t>
            </a:r>
            <a:r>
              <a:rPr lang="cs-CZ" sz="2500" b="1" dirty="0" smtClean="0"/>
              <a:t>: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síla větru se měří podle stupnice (12 stupňů - od vánku přes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 vichřici až po orkán)</a:t>
            </a:r>
          </a:p>
          <a:p>
            <a:pPr marL="0" indent="0">
              <a:buNone/>
            </a:pPr>
            <a:r>
              <a:rPr lang="cs-CZ" sz="2500" dirty="0" smtClean="0"/>
              <a:t>-   lidé sílu větru využívají </a:t>
            </a:r>
          </a:p>
          <a:p>
            <a:pPr marL="0" indent="0">
              <a:buNone/>
            </a:pPr>
            <a:r>
              <a:rPr lang="cs-CZ" sz="2500" dirty="0" smtClean="0"/>
              <a:t>    (větrné mlýny - dříve, větrné elektrárny)</a:t>
            </a: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Nejdůležitější z plynů atmosféry – </a:t>
            </a:r>
            <a:r>
              <a:rPr lang="cs-CZ" sz="2500" b="1" dirty="0" smtClean="0">
                <a:hlinkClick r:id="rId3"/>
              </a:rPr>
              <a:t>kyslík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všechny živé organismy ho dýchají</a:t>
            </a:r>
          </a:p>
          <a:p>
            <a:pPr>
              <a:buFontTx/>
              <a:buChar char="-"/>
            </a:pPr>
            <a:r>
              <a:rPr lang="cs-CZ" sz="2500" dirty="0" smtClean="0"/>
              <a:t>vzniká </a:t>
            </a:r>
            <a:r>
              <a:rPr lang="cs-CZ" sz="2500" dirty="0" smtClean="0">
                <a:hlinkClick r:id="rId4"/>
              </a:rPr>
              <a:t>fotosyntézou</a:t>
            </a:r>
            <a:r>
              <a:rPr lang="cs-CZ" sz="2500" dirty="0" smtClean="0"/>
              <a:t> zelených rostlin</a:t>
            </a:r>
          </a:p>
          <a:p>
            <a:pPr marL="0" indent="0">
              <a:buNone/>
            </a:pPr>
            <a:r>
              <a:rPr lang="cs-CZ" sz="2500" dirty="0" smtClean="0"/>
              <a:t>                          </a:t>
            </a:r>
            <a:r>
              <a:rPr lang="cs-CZ" sz="2500" i="1" dirty="0" smtClean="0"/>
              <a:t>Větrná elektrárna na </a:t>
            </a:r>
            <a:r>
              <a:rPr lang="cs-CZ" sz="2500" i="1" dirty="0" err="1" smtClean="0"/>
              <a:t>Rovinech</a:t>
            </a:r>
            <a:r>
              <a:rPr lang="cs-CZ" sz="2500" i="1" dirty="0" smtClean="0"/>
              <a:t> u Pcher, okres Kladno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9652" y="2681737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948264" y="1772816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3933056"/>
            <a:ext cx="297633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90451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bg1">
              <a:lumMod val="50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Vzduch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052736"/>
            <a:ext cx="8784976" cy="5616624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b="1" i="1" dirty="0" smtClean="0"/>
          </a:p>
          <a:p>
            <a:pPr marL="0" indent="0">
              <a:buNone/>
            </a:pPr>
            <a:endParaRPr lang="cs-CZ" sz="2500" b="1" i="1" dirty="0"/>
          </a:p>
          <a:p>
            <a:pPr marL="0" indent="0">
              <a:buNone/>
            </a:pPr>
            <a:endParaRPr lang="cs-CZ" sz="2500" b="1" i="1" dirty="0" smtClean="0"/>
          </a:p>
          <a:p>
            <a:pPr marL="0" indent="0">
              <a:buNone/>
            </a:pPr>
            <a:endParaRPr lang="cs-CZ" sz="2500" b="1" i="1" dirty="0"/>
          </a:p>
          <a:p>
            <a:pPr marL="0" indent="0">
              <a:buNone/>
            </a:pPr>
            <a:endParaRPr lang="cs-CZ" sz="2500" b="1" i="1" dirty="0" smtClean="0"/>
          </a:p>
          <a:p>
            <a:pPr marL="0" indent="0">
              <a:buNone/>
            </a:pPr>
            <a:endParaRPr lang="cs-CZ" sz="2500" b="1" i="1" dirty="0"/>
          </a:p>
          <a:p>
            <a:pPr marL="0" indent="0">
              <a:buNone/>
            </a:pPr>
            <a:endParaRPr lang="cs-CZ" sz="2500" b="1" i="1" dirty="0" smtClean="0"/>
          </a:p>
          <a:p>
            <a:pPr marL="0" indent="0">
              <a:buNone/>
            </a:pPr>
            <a:endParaRPr lang="cs-CZ" sz="2500" b="1" i="1" dirty="0"/>
          </a:p>
          <a:p>
            <a:pPr marL="0" indent="0">
              <a:buNone/>
            </a:pPr>
            <a:endParaRPr lang="cs-CZ" sz="2500" b="1" i="1" dirty="0" smtClean="0"/>
          </a:p>
          <a:p>
            <a:pPr marL="0" indent="0">
              <a:buNone/>
            </a:pPr>
            <a:endParaRPr lang="cs-CZ" sz="2500" b="1" i="1" dirty="0"/>
          </a:p>
          <a:p>
            <a:pPr marL="0" indent="0">
              <a:buNone/>
            </a:pPr>
            <a:endParaRPr lang="cs-CZ" sz="2500" b="1" i="1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Troposféra – spodní část zemské atmosféry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07232"/>
            <a:ext cx="672074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9045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bg1">
              <a:lumMod val="50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Vzduch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052736"/>
            <a:ext cx="8784976" cy="5616624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r>
              <a:rPr lang="cs-CZ" sz="2500" dirty="0" smtClean="0"/>
              <a:t>Jak se nazývá vzdušný obal Země?</a:t>
            </a:r>
          </a:p>
          <a:p>
            <a:pPr marL="0" indent="0">
              <a:buNone/>
            </a:pPr>
            <a:r>
              <a:rPr lang="cs-CZ" sz="2500" dirty="0" smtClean="0"/>
              <a:t>Které důležité plyny jsou obsaženy v atmosféře?</a:t>
            </a:r>
          </a:p>
          <a:p>
            <a:pPr marL="0" indent="0">
              <a:buNone/>
            </a:pPr>
            <a:r>
              <a:rPr lang="cs-CZ" sz="2500" dirty="0" smtClean="0"/>
              <a:t>Je vzduch hmotný? Lze ho zvážit?</a:t>
            </a:r>
          </a:p>
          <a:p>
            <a:pPr marL="0" indent="0">
              <a:buNone/>
            </a:pPr>
            <a:r>
              <a:rPr lang="cs-CZ" sz="2500" dirty="0" smtClean="0"/>
              <a:t>Je pro udržení života na Zemi důležitý ozón? Proč?</a:t>
            </a:r>
          </a:p>
          <a:p>
            <a:pPr marL="0" indent="0">
              <a:buNone/>
            </a:pPr>
            <a:r>
              <a:rPr lang="cs-CZ" sz="2500" dirty="0" smtClean="0"/>
              <a:t>Co jsou to skleníkové plyny?</a:t>
            </a:r>
          </a:p>
          <a:p>
            <a:pPr marL="0" indent="0">
              <a:buNone/>
            </a:pPr>
            <a:r>
              <a:rPr lang="cs-CZ" sz="2500" dirty="0" smtClean="0"/>
              <a:t>Co je to globální oteplování a proč vzniká?</a:t>
            </a:r>
          </a:p>
          <a:p>
            <a:pPr marL="0" indent="0">
              <a:buNone/>
            </a:pPr>
            <a:r>
              <a:rPr lang="cs-CZ" sz="2500" dirty="0" smtClean="0"/>
              <a:t>Jak vzniká vítr?</a:t>
            </a:r>
            <a:r>
              <a:rPr lang="cs-CZ" sz="2500" dirty="0"/>
              <a:t> </a:t>
            </a:r>
            <a:r>
              <a:rPr lang="cs-CZ" sz="2500" dirty="0" smtClean="0"/>
              <a:t>K čemu lidé sílu větru využívají?</a:t>
            </a:r>
          </a:p>
          <a:p>
            <a:pPr marL="0" indent="0">
              <a:buNone/>
            </a:pPr>
            <a:r>
              <a:rPr lang="cs-CZ" sz="2500" dirty="0" smtClean="0"/>
              <a:t>Proč je z atmosférických plynů nejdůležitější kyslík? Jak vzniká?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21190451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1.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složení zemské atmosféry, jejího dělení na sféry a vysvětlení důležitosti ozónu pro život na Zemi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pojmem globální oteplování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Vysvětlení vzniku větru, dělení jeho síly na jednotlivé stupně a popis způsobů jeho využití lidmi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612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</a:t>
            </a:r>
            <a:r>
              <a:rPr lang="cs-CZ" sz="2300" err="1"/>
              <a:t>učebnici</a:t>
            </a:r>
            <a:r>
              <a:rPr lang="cs-CZ" sz="2300" smtClean="0"/>
              <a:t>:</a:t>
            </a:r>
          </a:p>
          <a:p>
            <a:pPr marL="0" indent="0">
              <a:buNone/>
            </a:pPr>
            <a:r>
              <a:rPr lang="cs-CZ" sz="2300" smtClean="0"/>
              <a:t>Dančák</a:t>
            </a:r>
            <a:r>
              <a:rPr lang="cs-CZ" sz="2300" dirty="0"/>
              <a:t>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 smtClean="0">
                <a:hlinkClick r:id="rId2"/>
              </a:rPr>
              <a:t>http://upload.wikimedia.org/wikipedia/commons/thumb/d/dc/Pchery_CZ_wind_farm_E_tower_017.jpg/220px-Pchery_CZ_wind_farm_E_tower_017.jpg</a:t>
            </a:r>
            <a:endParaRPr lang="cs-CZ" sz="2300" dirty="0" smtClean="0"/>
          </a:p>
          <a:p>
            <a:r>
              <a:rPr lang="cs-CZ" sz="2300" dirty="0" smtClean="0">
                <a:hlinkClick r:id="rId3"/>
              </a:rPr>
              <a:t>http://upload.wikimedia.org/wikipedia/commons/thumb/4/4b/Meteotek08_atmosfera03.jpg/220px-Meteotek08_atmosfera03.jpg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58394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537</Words>
  <Application>Microsoft Office PowerPoint</Application>
  <PresentationFormat>Předvádění na obrazovce (4:3)</PresentationFormat>
  <Paragraphs>103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Neživá příroda - vzduch</vt:lpstr>
      <vt:lpstr>Prezentace aplikace PowerPoint</vt:lpstr>
      <vt:lpstr>Vzduch</vt:lpstr>
      <vt:lpstr>Vzduch</vt:lpstr>
      <vt:lpstr>Vzduch</vt:lpstr>
      <vt:lpstr>Vzduch</vt:lpstr>
      <vt:lpstr>Mgr. Renáta Jehličková 1.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Neživá příroda - vzduch</dc:title>
  <dc:creator>Renata Jehličková</dc:creator>
  <cp:lastModifiedBy>Renata Jehličková</cp:lastModifiedBy>
  <cp:revision>40</cp:revision>
  <dcterms:created xsi:type="dcterms:W3CDTF">2012-03-31T23:22:35Z</dcterms:created>
  <dcterms:modified xsi:type="dcterms:W3CDTF">2012-07-04T08:52:12Z</dcterms:modified>
</cp:coreProperties>
</file>