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AB8A9-6B80-45DB-A721-380BBFDE840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515A6-D168-41DA-AAC5-80A0BE949A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91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AB8A9-6B80-45DB-A721-380BBFDE840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515A6-D168-41DA-AAC5-80A0BE949A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642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AB8A9-6B80-45DB-A721-380BBFDE840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515A6-D168-41DA-AAC5-80A0BE949A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803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AB8A9-6B80-45DB-A721-380BBFDE840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515A6-D168-41DA-AAC5-80A0BE949A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018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AB8A9-6B80-45DB-A721-380BBFDE840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515A6-D168-41DA-AAC5-80A0BE949A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45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AB8A9-6B80-45DB-A721-380BBFDE840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515A6-D168-41DA-AAC5-80A0BE949A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38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AB8A9-6B80-45DB-A721-380BBFDE840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515A6-D168-41DA-AAC5-80A0BE949A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370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AB8A9-6B80-45DB-A721-380BBFDE840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515A6-D168-41DA-AAC5-80A0BE949A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6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AB8A9-6B80-45DB-A721-380BBFDE840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515A6-D168-41DA-AAC5-80A0BE949A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208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AB8A9-6B80-45DB-A721-380BBFDE840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515A6-D168-41DA-AAC5-80A0BE949A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059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AB8A9-6B80-45DB-A721-380BBFDE840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515A6-D168-41DA-AAC5-80A0BE949A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640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AB8A9-6B80-45DB-A721-380BBFDE840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515A6-D168-41DA-AAC5-80A0BE949A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892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amenn%C3%A1_s%C5%AFl" TargetMode="External"/><Relationship Id="rId3" Type="http://schemas.openxmlformats.org/officeDocument/2006/relationships/hyperlink" Target="http://cs.wikipedia.org/wiki/Nerosty" TargetMode="External"/><Relationship Id="rId7" Type="http://schemas.openxmlformats.org/officeDocument/2006/relationships/hyperlink" Target="http://cs.wikipedia.org/wiki/Ametyst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%C5%AF%C5%BEen%C3%ADn" TargetMode="External"/><Relationship Id="rId5" Type="http://schemas.openxmlformats.org/officeDocument/2006/relationships/hyperlink" Target="http://cs.wikipedia.org/wiki/K%C5%99i%C5%A1%C5%A5%C3%A1l" TargetMode="External"/><Relationship Id="rId4" Type="http://schemas.openxmlformats.org/officeDocument/2006/relationships/hyperlink" Target="http://cs.wikipedia.org/wiki/K%C5%99emen" TargetMode="External"/><Relationship Id="rId9" Type="http://schemas.openxmlformats.org/officeDocument/2006/relationships/hyperlink" Target="http://cs.wikipedia.org/wiki/Kalcit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e/K%C5%99emen-r%C5%AF%C5%BEen%C3%ADn.PNG/220px-K%C5%99emen-r%C5%AF%C5%BEen%C3%ADn.PNG" TargetMode="External"/><Relationship Id="rId2" Type="http://schemas.openxmlformats.org/officeDocument/2006/relationships/hyperlink" Target="http://upload.wikimedia.org/wikipedia/commons/thumb/c/ce/Quartz_Br%C3%A9sil.jpg/220px-Quartz_Br%C3%A9si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a/a3/Calcit_2.jpg/248px-Calcit_2.jpg" TargetMode="External"/><Relationship Id="rId5" Type="http://schemas.openxmlformats.org/officeDocument/2006/relationships/hyperlink" Target="http://upload.wikimedia.org/wikipedia/commons/thumb/7/7c/Selpologne.jpg/248px-Selpologne.jpg" TargetMode="External"/><Relationship Id="rId4" Type="http://schemas.openxmlformats.org/officeDocument/2006/relationships/hyperlink" Target="http://upload.wikimedia.org/wikipedia/commons/thumb/2/26/Am%C3%A9thyste_sceptre_4_(Madagascar).jpg/248px-Am%C3%A9thyste_sceptre_4_(Madagascar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064896" cy="1470025"/>
          </a:xfrm>
        </p:spPr>
        <p:txBody>
          <a:bodyPr/>
          <a:lstStyle/>
          <a:p>
            <a:r>
              <a:rPr lang="cs-CZ" dirty="0" smtClean="0"/>
              <a:t>Neživá příroda – nerosty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132856"/>
            <a:ext cx="7632848" cy="4392488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VY_32_INOVACE_10_B_05_NEŽIVÁ PŘÍRODA-NEROSTY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ROZMANITOST PŘÍRODY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66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194980"/>
              </p:ext>
            </p:extLst>
          </p:nvPr>
        </p:nvGraphicFramePr>
        <p:xfrm>
          <a:off x="1187624" y="1628800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5.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IV.B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Rozmanitost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příroda – nerosty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nerosty, minerály, křemen, křišťál, růženín, ametyst,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polodrahokamy, kamenná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sůl, kalcit, krystaly, krápníkové jeskyně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3419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Nerosty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2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3"/>
              </a:rPr>
              <a:t>Nerosty</a:t>
            </a:r>
            <a:r>
              <a:rPr lang="cs-CZ" sz="2500" dirty="0" smtClean="0"/>
              <a:t> = minerály –  chemické látky, které jsou pevné a vznikají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přírodními pochody</a:t>
            </a:r>
          </a:p>
          <a:p>
            <a:pPr>
              <a:buFontTx/>
              <a:buChar char="-"/>
            </a:pPr>
            <a:r>
              <a:rPr lang="cs-CZ" sz="2500" dirty="0" smtClean="0">
                <a:hlinkClick r:id="rId4"/>
              </a:rPr>
              <a:t>křemen</a:t>
            </a:r>
            <a:r>
              <a:rPr lang="cs-CZ" sz="2500" dirty="0" smtClean="0"/>
              <a:t> (je složkou více hornin, hojný)</a:t>
            </a:r>
          </a:p>
          <a:p>
            <a:pPr>
              <a:buFontTx/>
              <a:buChar char="-"/>
            </a:pPr>
            <a:r>
              <a:rPr lang="cs-CZ" sz="2500" dirty="0" smtClean="0">
                <a:hlinkClick r:id="rId5"/>
              </a:rPr>
              <a:t>křišťál</a:t>
            </a:r>
            <a:r>
              <a:rPr lang="cs-CZ" sz="2500" dirty="0" smtClean="0"/>
              <a:t> (ušlechtilá podoba křemene, čirý a průhledný)</a:t>
            </a:r>
          </a:p>
          <a:p>
            <a:pPr>
              <a:buFontTx/>
              <a:buChar char="-"/>
            </a:pPr>
            <a:r>
              <a:rPr lang="cs-CZ" sz="2500" dirty="0" smtClean="0">
                <a:hlinkClick r:id="rId6"/>
              </a:rPr>
              <a:t>růženín</a:t>
            </a:r>
            <a:r>
              <a:rPr lang="cs-CZ" sz="2500" dirty="0" smtClean="0"/>
              <a:t>, </a:t>
            </a:r>
            <a:r>
              <a:rPr lang="cs-CZ" sz="2500" dirty="0" smtClean="0">
                <a:hlinkClick r:id="rId7"/>
              </a:rPr>
              <a:t>ametyst</a:t>
            </a:r>
            <a:r>
              <a:rPr lang="cs-CZ" sz="2500" dirty="0" smtClean="0"/>
              <a:t> (další odrůdy křemene – polodrahokamy)</a:t>
            </a:r>
          </a:p>
          <a:p>
            <a:pPr>
              <a:buFontTx/>
              <a:buChar char="-"/>
            </a:pPr>
            <a:r>
              <a:rPr lang="cs-CZ" sz="2500" dirty="0" smtClean="0">
                <a:hlinkClick r:id="rId8"/>
              </a:rPr>
              <a:t>kamenná sůl</a:t>
            </a:r>
            <a:r>
              <a:rPr lang="cs-CZ" sz="2500" dirty="0" smtClean="0"/>
              <a:t> (nehluboko v podzemí, kde v minulosti bývala slaná jezera, je měkká a lehce se rozpouští           kuchyňská sůl)</a:t>
            </a:r>
          </a:p>
          <a:p>
            <a:pPr>
              <a:buFontTx/>
              <a:buChar char="-"/>
            </a:pPr>
            <a:r>
              <a:rPr lang="cs-CZ" sz="2500" dirty="0" smtClean="0">
                <a:hlinkClick r:id="rId9"/>
              </a:rPr>
              <a:t>kalcit</a:t>
            </a:r>
            <a:r>
              <a:rPr lang="cs-CZ" sz="2500" dirty="0" smtClean="0"/>
              <a:t> (hlavní složka vápence a mramoru, i krystaly v krápníkových jeskyních, je tvrdší než sůl, ale měkčí než křemen)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b="1" dirty="0" smtClean="0"/>
              <a:t>Hornina se skládá z více nerostů (žula = živec + slída + křemen)</a:t>
            </a:r>
          </a:p>
          <a:p>
            <a:pPr marL="0" indent="0">
              <a:buNone/>
            </a:pPr>
            <a:endParaRPr lang="cs-CZ" sz="2500" b="1" i="1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084168" y="3992310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73520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Nerosty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2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i="1" dirty="0" smtClean="0"/>
              <a:t>                                                                                               ametyst</a:t>
            </a:r>
          </a:p>
          <a:p>
            <a:pPr marL="0" indent="0">
              <a:buNone/>
            </a:pPr>
            <a:r>
              <a:rPr lang="cs-CZ" sz="2500" dirty="0" smtClean="0"/>
              <a:t>            </a:t>
            </a:r>
            <a:r>
              <a:rPr lang="cs-CZ" sz="2500" i="1" dirty="0" smtClean="0"/>
              <a:t>křišťál </a:t>
            </a:r>
            <a:r>
              <a:rPr lang="cs-CZ" sz="2500" dirty="0" smtClean="0"/>
              <a:t>                                  </a:t>
            </a:r>
          </a:p>
          <a:p>
            <a:pPr marL="0" indent="0">
              <a:buNone/>
            </a:pPr>
            <a:r>
              <a:rPr lang="cs-CZ" sz="2500" dirty="0" smtClean="0"/>
              <a:t>                                  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</a:t>
            </a:r>
            <a:r>
              <a:rPr lang="cs-CZ" sz="2500" i="1" dirty="0" smtClean="0"/>
              <a:t>růženín   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i="1" dirty="0" smtClean="0"/>
              <a:t>kuchyňská sůl (halit)                                                            kalcit  </a:t>
            </a:r>
            <a:r>
              <a:rPr lang="cs-CZ" sz="2500" dirty="0" smtClean="0"/>
              <a:t>                        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32638"/>
            <a:ext cx="2524212" cy="2145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80927"/>
            <a:ext cx="2448272" cy="1480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396754"/>
            <a:ext cx="2297832" cy="1525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254" y="3926816"/>
            <a:ext cx="2362200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754" y="3926816"/>
            <a:ext cx="2669286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601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Nerosty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2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                             </a:t>
            </a:r>
            <a:r>
              <a:rPr lang="cs-CZ" sz="2500" b="1" dirty="0" smtClean="0"/>
              <a:t>Roztřiď správně horniny a nerosty:</a:t>
            </a:r>
            <a:endParaRPr lang="cs-CZ" sz="2500" b="1" i="1" dirty="0"/>
          </a:p>
          <a:p>
            <a:pPr marL="0" indent="0">
              <a:buNone/>
            </a:pPr>
            <a:r>
              <a:rPr lang="cs-CZ" sz="2500" b="1" dirty="0" smtClean="0"/>
              <a:t>             </a:t>
            </a:r>
            <a:r>
              <a:rPr lang="cs-CZ" sz="2500" b="1" u="sng" dirty="0" smtClean="0"/>
              <a:t>horniny</a:t>
            </a:r>
            <a:r>
              <a:rPr lang="cs-CZ" sz="2500" b="1" dirty="0" smtClean="0"/>
              <a:t>                                                                   </a:t>
            </a:r>
            <a:r>
              <a:rPr lang="cs-CZ" sz="2500" b="1" u="sng" dirty="0" smtClean="0"/>
              <a:t>nerosty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84995" y="1649164"/>
            <a:ext cx="11304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mramor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103948" y="2599897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živec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116315" y="3574063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čedič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116315" y="3075887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fluorit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175956" y="2119414"/>
            <a:ext cx="7703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rula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116315" y="4576223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křemen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75956" y="4075144"/>
            <a:ext cx="7703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slída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035299" y="5085184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129011" y="6093296"/>
            <a:ext cx="914400" cy="3240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křišťál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057003" y="5589240"/>
            <a:ext cx="1058416" cy="3637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diamant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6012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3.33333E-6 C -0.01667 0.00069 -0.03299 0.00092 -0.04913 0.00254 C -0.05069 0.00277 -0.05226 0.00324 -0.05365 0.00463 C -0.05486 0.00578 -0.05521 0.00949 -0.0566 0.00972 C -0.06615 0.01111 -0.15625 0.01458 -0.15816 0.01458 C -0.16528 0.02615 -0.17899 0.02847 -0.18854 0.02963 C -0.22379 0.03379 -0.2592 0.03518 -0.29462 0.03703 C -0.30035 0.03889 -0.30694 0.04444 -0.3125 0.04444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08" y="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.00115 C -0.06822 0.05 -0.14288 -0.00533 -0.21406 0.01157 C -0.22638 0.02175 -0.23993 0.02384 -0.25243 0.0331 C -0.26527 0.05416 -0.25138 0.03425 -0.28454 0.04398 C -0.29149 0.04583 -0.29774 0.05254 -0.30468 0.05509 C -0.31059 0.05972 -0.30763 0.0581 -0.31371 0.0581 " pathEditMode="relative" rAng="0" ptsTypes="fffff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94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07407E-6 C 0.01702 -0.01018 0.03594 -0.01481 0.05469 -0.01851 C 0.07275 -0.02638 0.09011 -0.02708 0.10886 -0.02847 C 0.12049 -0.03032 0.13178 -0.0324 0.14341 -0.03449 C 0.1599 -0.04097 0.17969 -0.03958 0.19601 -0.04051 C 0.20955 -0.04282 0.22275 -0.04652 0.23629 -0.04861 C 0.25313 -0.05972 0.27362 -0.0618 0.29185 -0.06851 C 0.30122 -0.07685 0.30782 -0.07963 0.31893 -0.08263 C 0.31997 -0.08402 0.32136 -0.08495 0.32205 -0.0868 C 0.32292 -0.08912 0.32414 -0.09421 0.32414 -0.09398 " pathEditMode="relative" rAng="0" ptsTypes="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98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48148E-6 C 0.02639 -0.01134 0.05261 -0.0213 0.08091 -0.02778 C 0.1066 -0.04144 0.14532 -0.03796 0.1698 -0.03889 C 0.19358 -0.0456 0.21754 -0.0463 0.24254 -0.04792 C 0.26111 -0.05509 0.27691 -0.05857 0.29688 -0.06019 C 0.30382 -0.06181 0.31077 -0.06296 0.31771 -0.06482 C 0.31945 -0.06991 0.32275 -0.07477 0.32275 -0.07986 " pathEditMode="relative" rAng="0" ptsTypes="ffffff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28" y="-4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22222E-6 C -0.01336 -0.00278 -0.02656 -0.00578 -0.03993 -0.00833 C -0.04739 -0.01273 -0.05555 -0.0162 -0.06284 -0.02106 C -0.06666 -0.02407 -0.06961 -0.02778 -0.07343 -0.03032 C -0.08958 -0.04236 -0.10902 -0.05046 -0.1302 -0.05278 C -0.15764 -0.06481 -0.18003 -0.06481 -0.21128 -0.06852 C -0.2467 -0.0787 -0.25277 -0.07106 -0.3151 -0.07106 " pathEditMode="relative" rAng="0" ptsTypes="ffffff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64" y="-3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7037E-7 C 0.01806 -0.00602 0.03125 -0.01042 0.05035 -0.01204 C 0.06389 -0.01991 0.04705 -0.01134 0.06667 -0.01713 C 0.07917 -0.02106 0.09046 -0.0287 0.10226 -0.03426 C 0.11563 -0.04051 0.13021 -0.04143 0.14393 -0.04792 C 0.17119 -0.06018 0.13716 -0.04907 0.17518 -0.06991 C 0.1882 -0.07708 0.20191 -0.08264 0.21528 -0.09028 C 0.25261 -0.11157 0.28091 -0.13079 0.32414 -0.13079 " pathEditMode="relative" rAng="0" ptsTypes="fffffff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98" y="-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48148E-6 C 0.01789 -0.0007 0.03594 -0.0007 0.054 -0.00208 C 0.05973 -0.00255 0.06268 -0.00949 0.06736 -0.01227 C 0.07275 -0.01505 0.079 -0.01713 0.08473 -0.01898 C 0.11077 -0.0257 0.13889 -0.02546 0.16546 -0.02732 C 0.18108 -0.03171 0.19566 -0.04005 0.21111 -0.04583 C 0.22327 -0.05046 0.23681 -0.05371 0.24914 -0.05741 C 0.25695 -0.06644 0.26806 -0.0706 0.27848 -0.07431 C 0.27952 -0.07546 0.28021 -0.07708 0.28143 -0.07801 C 0.28282 -0.07871 0.28473 -0.07824 0.28577 -0.0794 C 0.28716 -0.08079 0.2875 -0.08287 0.28889 -0.08449 C 0.29566 -0.09259 0.30452 -0.10139 0.31372 -0.10463 C 0.31476 -0.10579 0.31546 -0.10718 0.31667 -0.1081 C 0.31841 -0.10949 0.32275 -0.10949 0.32275 -0.10926 " pathEditMode="relative" rAng="0" ptsTypes="fffffffffffff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28" y="-5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545 -0.00393 -0.03316 -0.01041 -0.0467 -0.0199 C -0.0533 -0.02453 -0.05816 -0.03148 -0.06545 -0.03403 C -0.07518 -0.04213 -0.06476 -0.03449 -0.08247 -0.04143 C -0.09254 -0.04514 -0.10261 -0.05393 -0.11198 -0.05949 C -0.12136 -0.06481 -0.13403 -0.06389 -0.14306 -0.06481 C -0.14913 -0.06898 -0.15643 -0.07407 -0.16181 -0.07916 C -0.16563 -0.08287 -0.16806 -0.08865 -0.17257 -0.09166 C -0.18698 -0.10162 -0.20295 -0.10671 -0.21771 -0.1169 C -0.26163 -0.14676 -0.22969 -0.12847 -0.25347 -0.14166 C -0.25764 -0.14653 -0.26163 -0.14791 -0.2658 -0.15254 C -0.27084 -0.16759 -0.28212 -0.1794 -0.29375 -0.18842 C -0.29896 -0.19815 -0.30122 -0.19768 -0.30625 -0.20625 C -0.30851 -0.21458 -0.30955 -0.2118 -0.31528 -0.21504 " pathEditMode="relative" rAng="0" ptsTypes="fffffffffffffA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64" y="-10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C 0.01285 -0.01366 0.03038 -0.02014 0.04601 -0.02848 C 0.06597 -0.03936 0.08334 -0.04908 0.104 -0.05672 C 0.11788 -0.06204 0.1342 -0.06343 0.14722 -0.07176 C 0.17344 -0.08866 0.17604 -0.09283 0.20972 -0.12454 C 0.24011 -0.15301 0.28993 -0.17338 0.32917 -0.17338 " pathEditMode="relative" rAng="0" ptsTypes="fffff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58" y="-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296E-6 C 0.0191 -0.00209 0.03802 -0.00625 0.05764 -0.0088 C 0.0717 -0.02454 0.08525 -0.02454 0.10521 -0.03125 C 0.11111 -0.03287 0.11719 -0.03635 0.12344 -0.03797 C 0.129 -0.03959 0.13455 -0.03982 0.14028 -0.04144 C 0.16094 -0.04699 0.17552 -0.05903 0.19393 -0.06736 C 0.2033 -0.07176 0.21354 -0.07338 0.22275 -0.07755 C 0.23611 -0.08357 0.24948 -0.08912 0.26285 -0.09468 C 0.27309 -0.09861 0.28351 -0.10047 0.29323 -0.1051 C 0.29948 -0.11158 0.30469 -0.11852 0.31181 -0.12385 C 0.31389 -0.12732 0.3158 -0.13079 0.31771 -0.13426 C 0.32153 -0.14028 0.32917 -0.13866 0.32917 -0.14954 " pathEditMode="relative" rAng="0" ptsTypes="fffffffffffA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58" y="-7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Nerosty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blipFill>
            <a:blip r:embed="rId2"/>
            <a:tile tx="0" ty="0" sx="100000" sy="100000" flip="none" algn="tl"/>
          </a:blip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r>
              <a:rPr lang="cs-CZ" sz="2500" dirty="0" smtClean="0"/>
              <a:t>Co to jsou nerosty?</a:t>
            </a:r>
          </a:p>
          <a:p>
            <a:pPr marL="0" indent="0">
              <a:buNone/>
            </a:pPr>
            <a:r>
              <a:rPr lang="cs-CZ" sz="2500" dirty="0" smtClean="0"/>
              <a:t>Jaký je rozdíl mezi horninami a nerosty?</a:t>
            </a:r>
          </a:p>
          <a:p>
            <a:pPr marL="0" indent="0">
              <a:buNone/>
            </a:pPr>
            <a:r>
              <a:rPr lang="cs-CZ" sz="2500" dirty="0" smtClean="0"/>
              <a:t>Co je křišťál? Jaké má vlastnosti?</a:t>
            </a:r>
          </a:p>
          <a:p>
            <a:pPr marL="0" indent="0">
              <a:buNone/>
            </a:pPr>
            <a:r>
              <a:rPr lang="cs-CZ" sz="2500" dirty="0" smtClean="0"/>
              <a:t>Jak se získává kuchyňská sůl?</a:t>
            </a:r>
          </a:p>
          <a:p>
            <a:pPr marL="0" indent="0">
              <a:buNone/>
            </a:pP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2066012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5</a:t>
            </a:r>
            <a:r>
              <a:rPr lang="cs-CZ" sz="2300" dirty="0" smtClean="0">
                <a:solidFill>
                  <a:prstClr val="black"/>
                </a:solidFill>
              </a:rPr>
              <a:t>. dubna </a:t>
            </a:r>
            <a:r>
              <a:rPr lang="cs-CZ" sz="2300" dirty="0">
                <a:solidFill>
                  <a:prstClr val="black"/>
                </a:solidFill>
              </a:rPr>
              <a:t>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4.ročník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352928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Popis a charakteristika nerostů a jejich příklady, vlastnosti a využití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Ukázky jednotlivých nerostů na obrázcích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činnosti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– roztřiďován </a:t>
            </a:r>
            <a:r>
              <a:rPr lang="cs-CZ" sz="2300" dirty="0" err="1" smtClean="0">
                <a:solidFill>
                  <a:prstClr val="black"/>
                </a:solidFill>
              </a:rPr>
              <a:t>ípříkladů</a:t>
            </a:r>
            <a:r>
              <a:rPr lang="cs-CZ" sz="2300" dirty="0" smtClean="0">
                <a:solidFill>
                  <a:prstClr val="black"/>
                </a:solidFill>
              </a:rPr>
              <a:t> nerostů a hornin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 – odpovědi na otázky jako kontrola zapamatování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    si učiva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9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/>
              <a:t>Dančák, Martin, Mgr., PhD.: Rozmanitost přírody: Člověk a jeho svět. Učebnice pro 4.a 5. ročník základní školy. </a:t>
            </a:r>
            <a:r>
              <a:rPr lang="cs-CZ" sz="2300" dirty="0" err="1"/>
              <a:t>Prodos</a:t>
            </a:r>
            <a:r>
              <a:rPr lang="cs-CZ" sz="2300" dirty="0"/>
              <a:t> spol. s. r. o., pedagogické nakladatelství. Kollárovo nám. 7, 722 00 Olomouc, 2010. Modrá řada učebnic. ISBN </a:t>
            </a:r>
            <a:r>
              <a:rPr lang="cs-CZ" sz="2300" dirty="0" smtClean="0"/>
              <a:t>978-80-7230-227-7</a:t>
            </a:r>
          </a:p>
          <a:p>
            <a:r>
              <a:rPr lang="cs-CZ" sz="2300" dirty="0">
                <a:hlinkClick r:id="rId2"/>
              </a:rPr>
              <a:t>http://</a:t>
            </a:r>
            <a:r>
              <a:rPr lang="cs-CZ" sz="2300" dirty="0" smtClean="0">
                <a:hlinkClick r:id="rId2"/>
              </a:rPr>
              <a:t>upload.wikimedia.org/wikipedia/commons/thumb/c/ce/Quartz_Br%C3%A9sil.jpg/220px-Quartz_Br%C3%A9sil.jpg</a:t>
            </a:r>
            <a:endParaRPr lang="cs-CZ" sz="2300" dirty="0" smtClean="0"/>
          </a:p>
          <a:p>
            <a:r>
              <a:rPr lang="cs-CZ" sz="2300" dirty="0">
                <a:hlinkClick r:id="rId3"/>
              </a:rPr>
              <a:t>http://</a:t>
            </a:r>
            <a:r>
              <a:rPr lang="cs-CZ" sz="2300" dirty="0" smtClean="0">
                <a:hlinkClick r:id="rId3"/>
              </a:rPr>
              <a:t>upload.wikimedia.org/wikipedia/commons/thumb/a/ae/K%C5%99emen-r%C5%AF%C5%BEen%C3%ADn.PNG/220px-K%C5%99emen-r%C5%AF%C5%BEen%C3%ADn.PNG</a:t>
            </a:r>
            <a:endParaRPr lang="cs-CZ" sz="2300" dirty="0" smtClean="0"/>
          </a:p>
          <a:p>
            <a:r>
              <a:rPr lang="cs-CZ" sz="2300" dirty="0">
                <a:hlinkClick r:id="rId4"/>
              </a:rPr>
              <a:t>http://upload.wikimedia.org/wikipedia/commons/thumb/2/26/Am%C3%A9thyste_sceptre_4_%28Madagascar%29.jpg/248px-Am%C3%A9thyste_sceptre_4_%</a:t>
            </a:r>
            <a:r>
              <a:rPr lang="cs-CZ" sz="2300" dirty="0" smtClean="0">
                <a:hlinkClick r:id="rId4"/>
              </a:rPr>
              <a:t>28Madagascar%29.jpg</a:t>
            </a:r>
            <a:endParaRPr lang="cs-CZ" sz="2300" dirty="0" smtClean="0"/>
          </a:p>
          <a:p>
            <a:r>
              <a:rPr lang="cs-CZ" sz="2300" dirty="0">
                <a:hlinkClick r:id="rId5"/>
              </a:rPr>
              <a:t>http://</a:t>
            </a:r>
            <a:r>
              <a:rPr lang="cs-CZ" sz="2300" dirty="0" smtClean="0">
                <a:hlinkClick r:id="rId5"/>
              </a:rPr>
              <a:t>upload.wikimedia.org/wikipedia/commons/thumb/7/7c/Selpologne.jpg/248px-Selpologne.jpg</a:t>
            </a:r>
            <a:endParaRPr lang="cs-CZ" sz="2300" dirty="0" smtClean="0"/>
          </a:p>
          <a:p>
            <a:r>
              <a:rPr lang="cs-CZ" sz="2300" dirty="0">
                <a:hlinkClick r:id="rId6"/>
              </a:rPr>
              <a:t>http://</a:t>
            </a:r>
            <a:r>
              <a:rPr lang="cs-CZ" sz="2300" dirty="0" smtClean="0">
                <a:hlinkClick r:id="rId6"/>
              </a:rPr>
              <a:t>upload.wikimedia.org/wikipedia/commons/thumb/a/a3/Calcit_2.jpg/248px-Calcit_2.jpg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023789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408</Words>
  <Application>Microsoft Office PowerPoint</Application>
  <PresentationFormat>Předvádění na obrazovce (4:3)</PresentationFormat>
  <Paragraphs>107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Neživá příroda – nerosty</vt:lpstr>
      <vt:lpstr>Prezentace aplikace PowerPoint</vt:lpstr>
      <vt:lpstr>Nerosty</vt:lpstr>
      <vt:lpstr>Nerosty</vt:lpstr>
      <vt:lpstr>Nerosty</vt:lpstr>
      <vt:lpstr>Nerosty</vt:lpstr>
      <vt:lpstr>Mgr. Renáta Jehličková 5. dubna 2012 Určeno pro 4.ročník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Neživá příroda – nerosty</dc:title>
  <dc:creator>Renata Jehličková</dc:creator>
  <cp:lastModifiedBy>Renata Jehličková</cp:lastModifiedBy>
  <cp:revision>43</cp:revision>
  <dcterms:created xsi:type="dcterms:W3CDTF">2012-04-06T23:13:47Z</dcterms:created>
  <dcterms:modified xsi:type="dcterms:W3CDTF">2012-06-28T20:36:26Z</dcterms:modified>
</cp:coreProperties>
</file>