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3" r:id="rId3"/>
    <p:sldId id="257" r:id="rId4"/>
    <p:sldId id="259" r:id="rId5"/>
    <p:sldId id="260" r:id="rId6"/>
    <p:sldId id="261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76" autoAdjust="0"/>
    <p:restoredTop sz="94660"/>
  </p:normalViewPr>
  <p:slideViewPr>
    <p:cSldViewPr>
      <p:cViewPr>
        <p:scale>
          <a:sx n="70" d="100"/>
          <a:sy n="70" d="100"/>
        </p:scale>
        <p:origin x="-1368" y="-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1DE7-DC84-4E61-A5E5-B99D700789C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7F119-A6AB-4790-BC68-F888A0B4F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354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1DE7-DC84-4E61-A5E5-B99D700789C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7F119-A6AB-4790-BC68-F888A0B4F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681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1DE7-DC84-4E61-A5E5-B99D700789C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7F119-A6AB-4790-BC68-F888A0B4F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117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1DE7-DC84-4E61-A5E5-B99D700789C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7F119-A6AB-4790-BC68-F888A0B4F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190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1DE7-DC84-4E61-A5E5-B99D700789C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7F119-A6AB-4790-BC68-F888A0B4F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345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1DE7-DC84-4E61-A5E5-B99D700789C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7F119-A6AB-4790-BC68-F888A0B4F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78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1DE7-DC84-4E61-A5E5-B99D700789C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7F119-A6AB-4790-BC68-F888A0B4F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9967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1DE7-DC84-4E61-A5E5-B99D700789C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7F119-A6AB-4790-BC68-F888A0B4F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49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1DE7-DC84-4E61-A5E5-B99D700789C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7F119-A6AB-4790-BC68-F888A0B4F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439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1DE7-DC84-4E61-A5E5-B99D700789C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7F119-A6AB-4790-BC68-F888A0B4F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76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1DE7-DC84-4E61-A5E5-B99D700789C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7F119-A6AB-4790-BC68-F888A0B4F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125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0A1DE7-DC84-4E61-A5E5-B99D700789C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07F119-A6AB-4790-BC68-F888A0B4F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627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%C5%AFda_(pedologie)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c/cc/Soil_profile.jpg/220px-Soil_profil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8064896" cy="1470025"/>
          </a:xfrm>
        </p:spPr>
        <p:txBody>
          <a:bodyPr/>
          <a:lstStyle/>
          <a:p>
            <a:r>
              <a:rPr lang="cs-CZ" dirty="0" smtClean="0"/>
              <a:t>Neživá příroda – půda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132856"/>
            <a:ext cx="7632848" cy="4392488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VY_32_INOVACE_10_B_06_NEŽIVÁ PŘÍRODA-PŮDA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ROZMANITOST PŘÍRODY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522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5098679"/>
              </p:ext>
            </p:extLst>
          </p:nvPr>
        </p:nvGraphicFramePr>
        <p:xfrm>
          <a:off x="1187624" y="1628800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5.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IV.B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Rozmanitost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příroda – půda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půda, zvětrávání, matečná hornina, složky půdy, humus, vrstvy půdy, horizonty, minerální vrstva, podloží, druhy půd, hnědá lesní půda, hnědozem, černozem, podzol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4442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Půda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blipFill>
            <a:blip r:embed="rId3"/>
            <a:tile tx="0" ty="0" sx="100000" sy="100000" flip="none" algn="tl"/>
          </a:blip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u="sng" dirty="0" smtClean="0">
                <a:hlinkClick r:id="rId4"/>
              </a:rPr>
              <a:t>Půda</a:t>
            </a:r>
            <a:endParaRPr lang="cs-CZ" sz="2500" b="1" u="sng" dirty="0" smtClean="0"/>
          </a:p>
          <a:p>
            <a:pPr>
              <a:buFontTx/>
              <a:buChar char="-"/>
            </a:pPr>
            <a:r>
              <a:rPr lang="cs-CZ" sz="2500" dirty="0" smtClean="0"/>
              <a:t>vzniká zvětráváním hornin (voda, vítr, střídání teplot, sluneční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záření aj.)</a:t>
            </a:r>
          </a:p>
          <a:p>
            <a:pPr>
              <a:buFontTx/>
              <a:buChar char="-"/>
            </a:pPr>
            <a:r>
              <a:rPr lang="cs-CZ" sz="2500" dirty="0" smtClean="0"/>
              <a:t>matečná hornina = hornina, z níž půda vznikla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b="1" dirty="0" smtClean="0"/>
              <a:t>Složky půdy:</a:t>
            </a:r>
          </a:p>
          <a:p>
            <a:pPr>
              <a:buFontTx/>
              <a:buChar char="-"/>
            </a:pPr>
            <a:r>
              <a:rPr lang="cs-CZ" sz="2500" dirty="0" smtClean="0"/>
              <a:t>zcela rozpadlá matečná hornina</a:t>
            </a:r>
          </a:p>
          <a:p>
            <a:pPr>
              <a:buFontTx/>
              <a:buChar char="-"/>
            </a:pPr>
            <a:r>
              <a:rPr lang="cs-CZ" sz="2500" dirty="0" smtClean="0"/>
              <a:t>humus (rozložená těla organismů)</a:t>
            </a:r>
          </a:p>
          <a:p>
            <a:pPr>
              <a:buFontTx/>
              <a:buChar char="-"/>
            </a:pPr>
            <a:r>
              <a:rPr lang="cs-CZ" sz="2500" dirty="0" smtClean="0"/>
              <a:t>půdní voda</a:t>
            </a:r>
          </a:p>
          <a:p>
            <a:pPr>
              <a:buFontTx/>
              <a:buChar char="-"/>
            </a:pPr>
            <a:r>
              <a:rPr lang="cs-CZ" sz="2500" dirty="0" smtClean="0"/>
              <a:t>půdní vzduch</a:t>
            </a:r>
          </a:p>
          <a:p>
            <a:pPr>
              <a:buFontTx/>
              <a:buChar char="-"/>
            </a:pPr>
            <a:r>
              <a:rPr lang="cs-CZ" sz="2500" dirty="0" smtClean="0"/>
              <a:t>půdní organismy (provzdušňují a tvoří humus)</a:t>
            </a:r>
          </a:p>
        </p:txBody>
      </p:sp>
    </p:spTree>
    <p:extLst>
      <p:ext uri="{BB962C8B-B14F-4D97-AF65-F5344CB8AC3E}">
        <p14:creationId xmlns:p14="http://schemas.microsoft.com/office/powerpoint/2010/main" val="197822733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Půda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blipFill>
            <a:blip r:embed="rId3"/>
            <a:tile tx="0" ty="0" sx="100000" sy="100000" flip="none" algn="tl"/>
          </a:blip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r>
              <a:rPr lang="cs-CZ" sz="2500" b="1" dirty="0" smtClean="0"/>
              <a:t>Vrstvy půdy (horizonty):</a:t>
            </a:r>
          </a:p>
          <a:p>
            <a:pPr marL="0" indent="0">
              <a:buNone/>
            </a:pPr>
            <a:endParaRPr lang="cs-CZ" sz="2500" b="1" dirty="0" smtClean="0"/>
          </a:p>
          <a:p>
            <a:pPr>
              <a:buFontTx/>
              <a:buChar char="-"/>
            </a:pPr>
            <a:r>
              <a:rPr lang="cs-CZ" sz="2500" dirty="0" smtClean="0"/>
              <a:t>humusová vrstva (na povrchu)</a:t>
            </a:r>
          </a:p>
          <a:p>
            <a:pPr>
              <a:buFontTx/>
              <a:buChar char="-"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minerální vrstva (uprostřed)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zvětralá matečná hornina</a:t>
            </a:r>
          </a:p>
          <a:p>
            <a:pPr marL="0" indent="0">
              <a:buNone/>
            </a:pP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podloží (nezvětralá hornina)</a:t>
            </a:r>
          </a:p>
          <a:p>
            <a:pPr>
              <a:buFontTx/>
              <a:buChar char="-"/>
            </a:pPr>
            <a:endParaRPr lang="cs-CZ" sz="2500" dirty="0"/>
          </a:p>
          <a:p>
            <a:pPr marL="0" indent="0">
              <a:buNone/>
            </a:pPr>
            <a:endParaRPr lang="cs-CZ" sz="2500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001" y="1268760"/>
            <a:ext cx="4254123" cy="5191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90905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Půda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blipFill>
            <a:blip r:embed="rId3"/>
            <a:tile tx="0" ty="0" sx="100000" sy="100000" flip="none" algn="tl"/>
          </a:blip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/>
              <a:t>Význam půdy:</a:t>
            </a:r>
          </a:p>
          <a:p>
            <a:pPr>
              <a:buFontTx/>
              <a:buChar char="-"/>
            </a:pPr>
            <a:r>
              <a:rPr lang="cs-CZ" sz="2500" dirty="0" smtClean="0"/>
              <a:t>umožňuje </a:t>
            </a:r>
            <a:r>
              <a:rPr lang="cs-CZ" sz="2500" dirty="0"/>
              <a:t>růst rostlin (vznik </a:t>
            </a:r>
            <a:r>
              <a:rPr lang="cs-CZ" sz="2500" dirty="0" smtClean="0"/>
              <a:t>zemědělství)</a:t>
            </a:r>
          </a:p>
          <a:p>
            <a:pPr>
              <a:buFontTx/>
              <a:buChar char="-"/>
            </a:pPr>
            <a:r>
              <a:rPr lang="cs-CZ" sz="2500" dirty="0" smtClean="0"/>
              <a:t>udržuje </a:t>
            </a:r>
            <a:r>
              <a:rPr lang="cs-CZ" sz="2500" dirty="0"/>
              <a:t>přírodní rovnováhu (vsakuje do ní voda)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b="1" dirty="0"/>
              <a:t>Půdu musíme chránit</a:t>
            </a:r>
            <a:r>
              <a:rPr lang="cs-CZ" sz="2500" b="1" dirty="0" smtClean="0"/>
              <a:t>!</a:t>
            </a:r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r>
              <a:rPr lang="cs-CZ" sz="2500" b="1" dirty="0" smtClean="0"/>
              <a:t>V ČR jsou různé druhy půd:</a:t>
            </a:r>
          </a:p>
          <a:p>
            <a:pPr>
              <a:buFontTx/>
              <a:buChar char="-"/>
            </a:pPr>
            <a:r>
              <a:rPr lang="cs-CZ" sz="2500" dirty="0" smtClean="0"/>
              <a:t>hnědá lesní půda (nejvíce rozšířená)</a:t>
            </a:r>
          </a:p>
          <a:p>
            <a:pPr>
              <a:buFontTx/>
              <a:buChar char="-"/>
            </a:pPr>
            <a:r>
              <a:rPr lang="cs-CZ" sz="2500" dirty="0" smtClean="0"/>
              <a:t>černozem a hnědozem (úrodné – v nížinách)</a:t>
            </a:r>
          </a:p>
          <a:p>
            <a:pPr>
              <a:buFontTx/>
              <a:buChar char="-"/>
            </a:pPr>
            <a:r>
              <a:rPr lang="cs-CZ" sz="2500" dirty="0" smtClean="0"/>
              <a:t>podzol (neúrodný – v horách)</a:t>
            </a:r>
          </a:p>
        </p:txBody>
      </p:sp>
    </p:spTree>
    <p:extLst>
      <p:ext uri="{BB962C8B-B14F-4D97-AF65-F5344CB8AC3E}">
        <p14:creationId xmlns:p14="http://schemas.microsoft.com/office/powerpoint/2010/main" val="33390905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Půda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blipFill>
            <a:blip r:embed="rId3"/>
            <a:tile tx="0" ty="0" sx="100000" sy="100000" flip="none" algn="tl"/>
          </a:blip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r>
              <a:rPr lang="cs-CZ" sz="2500" dirty="0" smtClean="0"/>
              <a:t>Jak probíhá zvětrávání hornin? Čím je ovlivněno?</a:t>
            </a:r>
          </a:p>
          <a:p>
            <a:pPr marL="0" indent="0">
              <a:buNone/>
            </a:pPr>
            <a:r>
              <a:rPr lang="cs-CZ" sz="2500" dirty="0" smtClean="0"/>
              <a:t>Co všechno půda obsahuje?</a:t>
            </a:r>
          </a:p>
          <a:p>
            <a:pPr marL="0" indent="0">
              <a:buNone/>
            </a:pPr>
            <a:r>
              <a:rPr lang="cs-CZ" sz="2500" dirty="0" smtClean="0"/>
              <a:t>Na jaké vrstvy (horizonty) se půda dělí?</a:t>
            </a:r>
          </a:p>
          <a:p>
            <a:pPr marL="0" indent="0">
              <a:buNone/>
            </a:pPr>
            <a:r>
              <a:rPr lang="cs-CZ" sz="2500" dirty="0" smtClean="0"/>
              <a:t>Která část půdy je důležitá pro růst rostlin a jak vzniká?</a:t>
            </a:r>
          </a:p>
          <a:p>
            <a:pPr marL="0" indent="0">
              <a:buNone/>
            </a:pPr>
            <a:r>
              <a:rPr lang="cs-CZ" sz="2500" dirty="0" smtClean="0"/>
              <a:t>Které organismy žijí v půdě?</a:t>
            </a:r>
          </a:p>
          <a:p>
            <a:pPr marL="0" indent="0">
              <a:buNone/>
            </a:pPr>
            <a:r>
              <a:rPr lang="cs-CZ" sz="2500" dirty="0"/>
              <a:t>P</a:t>
            </a:r>
            <a:r>
              <a:rPr lang="cs-CZ" sz="2500" dirty="0" smtClean="0"/>
              <a:t>roč jsou živé organismy v půdě tak důležité?</a:t>
            </a:r>
          </a:p>
          <a:p>
            <a:pPr marL="0" indent="0">
              <a:buNone/>
            </a:pPr>
            <a:r>
              <a:rPr lang="cs-CZ" sz="2500" dirty="0" smtClean="0"/>
              <a:t>Jaký je význam půdy?</a:t>
            </a:r>
          </a:p>
          <a:p>
            <a:pPr marL="0" indent="0">
              <a:buNone/>
            </a:pPr>
            <a:r>
              <a:rPr lang="cs-CZ" sz="2500" dirty="0" smtClean="0"/>
              <a:t>Jaké druhy půd se vyskytují u nás v ČR?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33390905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5</a:t>
            </a:r>
            <a:r>
              <a:rPr lang="cs-CZ" sz="2300" dirty="0" smtClean="0">
                <a:solidFill>
                  <a:prstClr val="black"/>
                </a:solidFill>
              </a:rPr>
              <a:t>. dubna </a:t>
            </a:r>
            <a:r>
              <a:rPr lang="cs-CZ" sz="2300" dirty="0">
                <a:solidFill>
                  <a:prstClr val="black"/>
                </a:solidFill>
              </a:rPr>
              <a:t>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4.ročník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352928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Popis složení půdy a jejího významu pro život (půdní horizonty)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Seznámení s typy půd v ČR a charakteristika jejich úrodnosti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Zdůraznění potřeby ochrany půdy</a:t>
            </a: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Praktické činnosti</a:t>
            </a: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– odpovědi na otázky jako kontrola zapamatování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                     si učiva</a:t>
            </a: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89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/>
              <a:t>Dančák, Martin, Mgr., PhD.: Rozmanitost přírody: Člověk a jeho svět. Učebnice pro 4.a 5. ročník základní školy. </a:t>
            </a:r>
            <a:r>
              <a:rPr lang="cs-CZ" sz="2300" dirty="0" err="1"/>
              <a:t>Prodos</a:t>
            </a:r>
            <a:r>
              <a:rPr lang="cs-CZ" sz="2300" dirty="0"/>
              <a:t> spol. s. r. o., pedagogické nakladatelství. Kollárovo nám. 7, 722 00 Olomouc, 2010. Modrá řada učebnic. ISBN </a:t>
            </a:r>
            <a:r>
              <a:rPr lang="cs-CZ" sz="2300" dirty="0" smtClean="0"/>
              <a:t>978-80-7230-227-7</a:t>
            </a:r>
          </a:p>
          <a:p>
            <a:r>
              <a:rPr lang="cs-CZ" sz="2300" dirty="0">
                <a:hlinkClick r:id="rId2"/>
              </a:rPr>
              <a:t>http://</a:t>
            </a:r>
            <a:r>
              <a:rPr lang="cs-CZ" sz="2300" dirty="0" smtClean="0">
                <a:hlinkClick r:id="rId2"/>
              </a:rPr>
              <a:t>upload.wikimedia.org/wikipedia/commons/thumb/c/cc/Soil_profile.jpg/220px-Soil_profile.jpg</a:t>
            </a: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42095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428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Neživá příroda – půda</vt:lpstr>
      <vt:lpstr>Prezentace aplikace PowerPoint</vt:lpstr>
      <vt:lpstr>Půda</vt:lpstr>
      <vt:lpstr>Půda</vt:lpstr>
      <vt:lpstr>Půda</vt:lpstr>
      <vt:lpstr>Půda</vt:lpstr>
      <vt:lpstr>Mgr. Renáta Jehličková 5. dubna 2012 Určeno pro 4.ročník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Neživá příroda – půda</dc:title>
  <dc:creator>Renata Jehličková</dc:creator>
  <cp:lastModifiedBy>Renata Jehličková</cp:lastModifiedBy>
  <cp:revision>29</cp:revision>
  <dcterms:created xsi:type="dcterms:W3CDTF">2012-04-06T23:19:49Z</dcterms:created>
  <dcterms:modified xsi:type="dcterms:W3CDTF">2012-06-28T20:35:58Z</dcterms:modified>
</cp:coreProperties>
</file>