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3" r:id="rId5"/>
    <p:sldId id="264" r:id="rId6"/>
    <p:sldId id="265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D856A-3E39-4A02-95DB-C03055B718A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058285-97AB-448D-A3F0-0E245F493E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882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058285-97AB-448D-A3F0-0E245F493EE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600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026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47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706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95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762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477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831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08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334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40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597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63E97-1D5B-4F35-87E7-3E9698C5165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37927-5E30-4A35-9C9B-AF06CB5E5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651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dstvo" TargetMode="External"/><Relationship Id="rId2" Type="http://schemas.openxmlformats.org/officeDocument/2006/relationships/hyperlink" Target="http://cs.wikipedia.org/wiki/Ovzdu%C5%A1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AFdy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Organism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dneb%C3%AD" TargetMode="External"/><Relationship Id="rId2" Type="http://schemas.openxmlformats.org/officeDocument/2006/relationships/hyperlink" Target="http://cs.wikipedia.org/wiki/Po%C4%8Das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Glob%C3%A1ln%C3%AD_oteplov%C3%A1n%C3%A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d/Marisa_cornuarietis.jpg/120px-Marisa_cornuarietis.jpg" TargetMode="External"/><Relationship Id="rId7" Type="http://schemas.openxmlformats.org/officeDocument/2006/relationships/hyperlink" Target="http://upload.wikimedia.org/wikipedia/commons/thumb/2/24/Alte_prager_huette_pano.jpg/350px-Alte_prager_huette_pano.jpg" TargetMode="External"/><Relationship Id="rId2" Type="http://schemas.openxmlformats.org/officeDocument/2006/relationships/hyperlink" Target="http://upload.wikimedia.org/wikipedia/commons/thumb/6/61/Hinomisaki91.JPG/220px-Hinomisaki9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1/Alpine_flora.png/220px-Alpine_flora.png" TargetMode="External"/><Relationship Id="rId5" Type="http://schemas.openxmlformats.org/officeDocument/2006/relationships/hyperlink" Target="http://upload.wikimedia.org/wikipedia/commons/thumb/c/c8/Turritella_communis_fossiel.jpg/44px-Turritella_communis_fossiel.jpg" TargetMode="External"/><Relationship Id="rId4" Type="http://schemas.openxmlformats.org/officeDocument/2006/relationships/hyperlink" Target="http://upload.wikimedia.org/wikipedia/commons/thumb/a/a6/Cypraea_nebrites.jpg/120px-Cypraea_nebrit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Význam </a:t>
            </a:r>
            <a:r>
              <a:rPr lang="cs-CZ" dirty="0"/>
              <a:t>ovzduší, vodstva, půd, rostlinstva a živočišstva na Zemi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848872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VY_32_INOVACE_10_B_12_VÝZNAM OVZDUŠÍ, 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VODSTVA, PŮD, ROSTLINSTVA A ŽIVOČIŠSTVA NA ZEMI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35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920269"/>
              </p:ext>
            </p:extLst>
          </p:nvPr>
        </p:nvGraphicFramePr>
        <p:xfrm>
          <a:off x="1187624" y="1628800"/>
          <a:ext cx="6834212" cy="41307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8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Význam ovzduší, vodstva, půd, rostlinstva a živočišstva na Zemi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ovzduší, vodstvo, půdy, rostlinstvo, živočišstvo, organismy, ulity, počasí, podnebí, klima, globální oteplování, oxid uhličitý, ledovce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69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Význam vodstva a ovzduší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tx2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/>
              <a:t>Význam ovzduší, vodstva, půd, rostlinstva a živočišstva na Zemi</a:t>
            </a:r>
          </a:p>
          <a:p>
            <a:pPr>
              <a:buFontTx/>
              <a:buChar char="-"/>
            </a:pPr>
            <a:r>
              <a:rPr lang="cs-CZ" sz="2500" dirty="0"/>
              <a:t>existuje vzájemná vazba mezi živou a neživou složkou přírody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>
                <a:hlinkClick r:id="rId2"/>
              </a:rPr>
              <a:t>Ovzduší</a:t>
            </a:r>
            <a:r>
              <a:rPr lang="cs-CZ" sz="2500" b="1" dirty="0"/>
              <a:t>:</a:t>
            </a:r>
          </a:p>
          <a:p>
            <a:pPr>
              <a:buFontTx/>
              <a:buChar char="-"/>
            </a:pPr>
            <a:r>
              <a:rPr lang="cs-CZ" sz="2500" dirty="0"/>
              <a:t>chrání organismy před škodlivým zářením</a:t>
            </a:r>
          </a:p>
          <a:p>
            <a:pPr>
              <a:buFontTx/>
              <a:buChar char="-"/>
            </a:pPr>
            <a:r>
              <a:rPr lang="cs-CZ" sz="2500" dirty="0"/>
              <a:t>poskytuje kyslík k dýchání a oxid uhličitý k fotosyntéze</a:t>
            </a:r>
          </a:p>
          <a:p>
            <a:pPr>
              <a:buFontTx/>
              <a:buChar char="-"/>
            </a:pPr>
            <a:r>
              <a:rPr lang="cs-CZ" sz="2500" dirty="0"/>
              <a:t>brání úniku tepla z povrchu Země do vesmíru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>
                <a:hlinkClick r:id="rId3"/>
              </a:rPr>
              <a:t>Vodstvo</a:t>
            </a:r>
            <a:r>
              <a:rPr lang="cs-CZ" sz="2500" b="1" dirty="0"/>
              <a:t>:</a:t>
            </a:r>
          </a:p>
          <a:p>
            <a:pPr>
              <a:buFontTx/>
              <a:buChar char="-"/>
            </a:pPr>
            <a:r>
              <a:rPr lang="cs-CZ" sz="2500" dirty="0"/>
              <a:t>poskytuje vodu (životní potřeba organismů)</a:t>
            </a:r>
          </a:p>
          <a:p>
            <a:pPr>
              <a:buFontTx/>
              <a:buChar char="-"/>
            </a:pPr>
            <a:r>
              <a:rPr lang="cs-CZ" sz="2500" dirty="0"/>
              <a:t>tvoří životní prostředí pro množství organismů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5064"/>
            <a:ext cx="2095500" cy="200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58297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Význam půd a organismů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3"/>
              </a:rPr>
              <a:t>Půdy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umožňují růst suchozemských rostlin</a:t>
            </a:r>
          </a:p>
          <a:p>
            <a:pPr>
              <a:buFontTx/>
              <a:buChar char="-"/>
            </a:pPr>
            <a:r>
              <a:rPr lang="cs-CZ" sz="2500" dirty="0" smtClean="0"/>
              <a:t>jsou životním prostředím řady organismů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>
                <a:hlinkClick r:id="rId4"/>
              </a:rPr>
              <a:t>Organismy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díky činnosti rostlin vzniká kyslík             to umožnilo existenci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živočichů</a:t>
            </a:r>
          </a:p>
          <a:p>
            <a:pPr>
              <a:buFontTx/>
              <a:buChar char="-"/>
            </a:pPr>
            <a:r>
              <a:rPr lang="cs-CZ" sz="2500" dirty="0" smtClean="0"/>
              <a:t>umožnily a urychlily vznik půd a též některých hornin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(vápenec)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          </a:t>
            </a:r>
            <a:r>
              <a:rPr lang="cs-CZ" sz="2500" i="1" dirty="0" smtClean="0"/>
              <a:t>ulity mořských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                            živočichů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834035" y="3607296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28395"/>
            <a:ext cx="1728192" cy="154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4828395"/>
            <a:ext cx="1916243" cy="154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591" y="3789485"/>
            <a:ext cx="967418" cy="257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21779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Podnebí a počasí, globální oteplování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Rozdíl mezi podnebím a počasím:</a:t>
            </a:r>
          </a:p>
          <a:p>
            <a:pPr marL="0" indent="0">
              <a:buNone/>
            </a:pPr>
            <a:r>
              <a:rPr lang="cs-CZ" sz="2500" b="1" dirty="0" smtClean="0"/>
              <a:t>-   </a:t>
            </a:r>
            <a:r>
              <a:rPr lang="cs-CZ" sz="2500" b="1" dirty="0" smtClean="0">
                <a:hlinkClick r:id="rId2"/>
              </a:rPr>
              <a:t>počasí</a:t>
            </a:r>
            <a:r>
              <a:rPr lang="cs-CZ" sz="2500" b="1" dirty="0" smtClean="0"/>
              <a:t> </a:t>
            </a:r>
            <a:r>
              <a:rPr lang="cs-CZ" sz="2500" dirty="0" smtClean="0"/>
              <a:t>– jak je venku právě teď</a:t>
            </a:r>
          </a:p>
          <a:p>
            <a:pPr>
              <a:buFontTx/>
              <a:buChar char="-"/>
            </a:pPr>
            <a:r>
              <a:rPr lang="cs-CZ" sz="2500" b="1" dirty="0" smtClean="0">
                <a:hlinkClick r:id="rId3"/>
              </a:rPr>
              <a:t>podnebí</a:t>
            </a:r>
            <a:r>
              <a:rPr lang="cs-CZ" sz="2500" dirty="0" smtClean="0"/>
              <a:t> – dlouhodobý a stálý řád změn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počasí v určité oblastí (klima)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         alpské klima</a:t>
            </a:r>
            <a:endParaRPr lang="cs-CZ" sz="2500" i="1" dirty="0"/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alpský ledovec </a:t>
            </a:r>
            <a:endParaRPr lang="cs-CZ" sz="2500" i="1" dirty="0"/>
          </a:p>
          <a:p>
            <a:pPr marL="0" indent="0">
              <a:buNone/>
            </a:pPr>
            <a:r>
              <a:rPr lang="cs-CZ" sz="2500" b="1" dirty="0" smtClean="0">
                <a:hlinkClick r:id="rId4"/>
              </a:rPr>
              <a:t>Globální oteplování</a:t>
            </a:r>
            <a:r>
              <a:rPr lang="cs-CZ" sz="2500" b="1" dirty="0" smtClean="0"/>
              <a:t> (globální klimatické změny):</a:t>
            </a:r>
          </a:p>
          <a:p>
            <a:pPr>
              <a:buFontTx/>
              <a:buChar char="-"/>
            </a:pPr>
            <a:r>
              <a:rPr lang="cs-CZ" sz="2500" dirty="0" smtClean="0"/>
              <a:t>patrně je vyvoláno zvyšováním podílu některých plynů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v atmosféře (hlavně oxidu uhličitého)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sluneční záření se neodráží od Země a ohřívá spodní atmosféru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zvyšuje se tak teplota na Zemi (riziko tání ledovců)</a:t>
            </a:r>
          </a:p>
          <a:p>
            <a:pPr marL="0" indent="0">
              <a:buNone/>
            </a:pPr>
            <a:endParaRPr lang="cs-CZ" sz="2500" b="1" u="sng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452676" y="5499116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83568" y="630761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16551"/>
            <a:ext cx="20955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47721"/>
            <a:ext cx="3549774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67155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Význam přírodnin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Jaký význam na Zemi má ovzduší?</a:t>
            </a:r>
          </a:p>
          <a:p>
            <a:pPr marL="0" indent="0">
              <a:buNone/>
            </a:pPr>
            <a:r>
              <a:rPr lang="cs-CZ" sz="2500" dirty="0" smtClean="0"/>
              <a:t>Jaký význam na Zemi má vodstvo?</a:t>
            </a:r>
          </a:p>
          <a:p>
            <a:pPr marL="0" indent="0">
              <a:buNone/>
            </a:pPr>
            <a:r>
              <a:rPr lang="cs-CZ" sz="2500" dirty="0" smtClean="0"/>
              <a:t>Jaký význam na Zemi mají půdy?</a:t>
            </a:r>
          </a:p>
          <a:p>
            <a:pPr marL="0" indent="0">
              <a:buNone/>
            </a:pPr>
            <a:r>
              <a:rPr lang="cs-CZ" sz="2500" dirty="0" smtClean="0"/>
              <a:t>Jaký význam na Zemi mají organismy (rostliny a živočichové)?</a:t>
            </a:r>
          </a:p>
          <a:p>
            <a:pPr marL="0" indent="0">
              <a:buNone/>
            </a:pPr>
            <a:r>
              <a:rPr lang="cs-CZ" sz="2500" dirty="0" smtClean="0"/>
              <a:t>Co by se stalo, kdyby na Zemi zmizela některá ze složek přírody?</a:t>
            </a:r>
          </a:p>
          <a:p>
            <a:pPr marL="0" indent="0">
              <a:buNone/>
            </a:pPr>
            <a:r>
              <a:rPr lang="cs-CZ" sz="2500" dirty="0" smtClean="0"/>
              <a:t>Jaký je rozdíl mezi počasím a podnebím?</a:t>
            </a:r>
          </a:p>
          <a:p>
            <a:pPr marL="0" indent="0">
              <a:buNone/>
            </a:pPr>
            <a:r>
              <a:rPr lang="cs-CZ" sz="2500" dirty="0" smtClean="0"/>
              <a:t>Jaké podnebí máme u nás? Co je pro ně typické?</a:t>
            </a:r>
          </a:p>
          <a:p>
            <a:pPr marL="0" indent="0">
              <a:buNone/>
            </a:pPr>
            <a:r>
              <a:rPr lang="cs-CZ" sz="2500" dirty="0" smtClean="0"/>
              <a:t>Co je to globální oteplování a čím je patrně způsobeno?</a:t>
            </a:r>
          </a:p>
          <a:p>
            <a:pPr marL="0" indent="0">
              <a:buNone/>
            </a:pPr>
            <a:r>
              <a:rPr lang="cs-CZ" sz="2500" dirty="0" smtClean="0"/>
              <a:t>Jaký následek by mělo roztátí arktických ledovců?</a:t>
            </a:r>
          </a:p>
        </p:txBody>
      </p:sp>
    </p:spTree>
    <p:extLst>
      <p:ext uri="{BB962C8B-B14F-4D97-AF65-F5344CB8AC3E}">
        <p14:creationId xmlns:p14="http://schemas.microsoft.com/office/powerpoint/2010/main" val="38598925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8</a:t>
            </a:r>
            <a:r>
              <a:rPr lang="cs-CZ" sz="2300" dirty="0" smtClean="0">
                <a:solidFill>
                  <a:prstClr val="black"/>
                </a:solidFill>
              </a:rPr>
              <a:t>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významu jednotlivých složek přírody pro život na Zemi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Vysvětlení rozdílu mezi počasím a podnebím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pojmem globální oteplování a jeho možných příčin i důsledků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79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 smtClean="0">
                <a:hlinkClick r:id="rId2"/>
              </a:rPr>
              <a:t>http</a:t>
            </a:r>
            <a:r>
              <a:rPr lang="cs-CZ" sz="2300" dirty="0">
                <a:hlinkClick r:id="rId2"/>
              </a:rPr>
              <a:t>://</a:t>
            </a:r>
            <a:r>
              <a:rPr lang="cs-CZ" sz="2300" dirty="0" smtClean="0">
                <a:hlinkClick r:id="rId2"/>
              </a:rPr>
              <a:t>upload.wikimedia.org/wikipedia/commons/thumb/6/61/Hinomisaki91.JPG/220px-Hinomisaki91.JPG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upload.wikimedia.org/wikipedia/commons/thumb/5/5d/Marisa_cornuarietis.jpg/120px-Marisa_cornuarietis.jpg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upload.wikimedia.org/wikipedia/commons/thumb/a/a6/Cypraea_nebrites.jpg/120px-Cypraea_nebrites.jpg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upload.wikimedia.org/wikipedia/commons/thumb/c/c8/Turritella_communis_fossiel.jpg/44px-Turritella_communis_fossiel.jpg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upload.wikimedia.org/wikipedia/commons/thumb/f/f1/Alpine_flora.png/220px-Alpine_flora.png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upload.wikimedia.org/wikipedia/commons/thumb/2/24/Alte_prager_huette_pano.jpg/350px-Alte_prager_huette_pano.jpg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3340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536</Words>
  <Application>Microsoft Office PowerPoint</Application>
  <PresentationFormat>Předvádění na obrazovce (4:3)</PresentationFormat>
  <Paragraphs>111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Význam ovzduší, vodstva, půd, rostlinstva a živočišstva na Zemi </vt:lpstr>
      <vt:lpstr>Prezentace aplikace PowerPoint</vt:lpstr>
      <vt:lpstr>Význam vodstva a ovzduší</vt:lpstr>
      <vt:lpstr>Význam půd a organismů</vt:lpstr>
      <vt:lpstr>Podnebí a počasí, globální oteplování</vt:lpstr>
      <vt:lpstr>Význam přírodnin</vt:lpstr>
      <vt:lpstr>Mgr. Renáta Jehličková 8.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Význam ovzduší, vodstva, půd, rostlinstva a živočišstva na Zemi </dc:title>
  <dc:creator>Renata Jehličková</dc:creator>
  <cp:lastModifiedBy>Renata Jehličková</cp:lastModifiedBy>
  <cp:revision>45</cp:revision>
  <dcterms:created xsi:type="dcterms:W3CDTF">2012-04-06T23:55:10Z</dcterms:created>
  <dcterms:modified xsi:type="dcterms:W3CDTF">2012-06-28T20:27:53Z</dcterms:modified>
</cp:coreProperties>
</file>