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7" r:id="rId6"/>
    <p:sldId id="261" r:id="rId7"/>
    <p:sldId id="264" r:id="rId8"/>
    <p:sldId id="269" r:id="rId9"/>
    <p:sldId id="262" r:id="rId10"/>
    <p:sldId id="263" r:id="rId11"/>
    <p:sldId id="270" r:id="rId12"/>
    <p:sldId id="265" r:id="rId13"/>
    <p:sldId id="266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9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0BB0B-D1C4-4ECE-BEE5-4DCEE1BDACE8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B34B2-A006-4E58-9312-EE8C14DAD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447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B34B2-A006-4E58-9312-EE8C14DADFA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03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394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186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27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939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402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864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718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442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5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918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06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031AF-0A9A-4C4D-9F54-C4C56FB91E6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27449-8156-469E-8C7D-F878C7811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80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%C5%98eky" TargetMode="External"/><Relationship Id="rId13" Type="http://schemas.openxmlformats.org/officeDocument/2006/relationships/hyperlink" Target="http://cs.wikipedia.org/wiki/Mlok_skvrnit%C3%BD" TargetMode="External"/><Relationship Id="rId3" Type="http://schemas.openxmlformats.org/officeDocument/2006/relationships/hyperlink" Target="http://cs.wikipedia.org/wiki/Jezero" TargetMode="External"/><Relationship Id="rId7" Type="http://schemas.openxmlformats.org/officeDocument/2006/relationships/hyperlink" Target="http://cs.wikipedia.org/wiki/Potok" TargetMode="External"/><Relationship Id="rId12" Type="http://schemas.openxmlformats.org/officeDocument/2006/relationships/hyperlink" Target="http://cs.wikipedia.org/wiki/Parma_obecn%C3%A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%C5%99ehradn%C3%AD_n%C3%A1dr%C5%BE" TargetMode="External"/><Relationship Id="rId11" Type="http://schemas.openxmlformats.org/officeDocument/2006/relationships/hyperlink" Target="http://cs.wikipedia.org/wiki/Pstruh" TargetMode="External"/><Relationship Id="rId5" Type="http://schemas.openxmlformats.org/officeDocument/2006/relationships/hyperlink" Target="http://cs.wikipedia.org/wiki/Rybn%C3%ADk" TargetMode="External"/><Relationship Id="rId10" Type="http://schemas.openxmlformats.org/officeDocument/2006/relationships/hyperlink" Target="http://cs.wikipedia.org/wiki/Rdest_vzpl%C3%BDvav%C3%BD" TargetMode="External"/><Relationship Id="rId4" Type="http://schemas.openxmlformats.org/officeDocument/2006/relationships/hyperlink" Target="http://cs.wikipedia.org/wiki/T%C5%AF%C5%88" TargetMode="External"/><Relationship Id="rId9" Type="http://schemas.openxmlformats.org/officeDocument/2006/relationships/hyperlink" Target="http://cs.wikipedia.org/wiki/Ok%C5%99ehe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V%C3%A1%C5%BEky" TargetMode="External"/><Relationship Id="rId3" Type="http://schemas.openxmlformats.org/officeDocument/2006/relationships/hyperlink" Target="http://cs.wikipedia.org/wiki/Mok%C5%99ady" TargetMode="External"/><Relationship Id="rId7" Type="http://schemas.openxmlformats.org/officeDocument/2006/relationships/hyperlink" Target="http://cs.wikipedia.org/wiki/Volavka_popelav%C3%A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%C4%8C%C3%A1p_b%C3%ADl%C3%BD" TargetMode="External"/><Relationship Id="rId5" Type="http://schemas.openxmlformats.org/officeDocument/2006/relationships/hyperlink" Target="http://cs.wikipedia.org/wiki/Orobinec" TargetMode="External"/><Relationship Id="rId4" Type="http://schemas.openxmlformats.org/officeDocument/2006/relationships/hyperlink" Target="http://cs.wikipedia.org/wiki/Blatouch_bahenn%C3%AD" TargetMode="External"/><Relationship Id="rId9" Type="http://schemas.openxmlformats.org/officeDocument/2006/relationships/hyperlink" Target="http://cs.wikipedia.org/wiki/%C5%A0%C3%ADdl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://cs.wikipedia.org/wiki/Pramen" TargetMode="External"/><Relationship Id="rId7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Orchideje" TargetMode="External"/><Relationship Id="rId5" Type="http://schemas.openxmlformats.org/officeDocument/2006/relationships/hyperlink" Target="http://cs.wikipedia.org/wiki/Ost%C5%99ice" TargetMode="External"/><Relationship Id="rId4" Type="http://schemas.openxmlformats.org/officeDocument/2006/relationships/hyperlink" Target="http://cs.wikipedia.org/wiki/Suchop%C3%BDr" TargetMode="External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5/5a/Bachforelle.jpg/258px-Bachforelle.jpg" TargetMode="External"/><Relationship Id="rId3" Type="http://schemas.openxmlformats.org/officeDocument/2006/relationships/hyperlink" Target="http://upload.wikimedia.org/wikipedia/commons/thumb/0/06/Hrbtune2.JPG/250px-Hrbtune2.JPG" TargetMode="External"/><Relationship Id="rId7" Type="http://schemas.openxmlformats.org/officeDocument/2006/relationships/hyperlink" Target="http://upload.wikimedia.org/wikipedia/commons/thumb/5/50/PotamogetonNatans.jpg/258px-PotamogetonNatans.jpg" TargetMode="External"/><Relationship Id="rId2" Type="http://schemas.openxmlformats.org/officeDocument/2006/relationships/hyperlink" Target="http://upload.wikimedia.org/wikipedia/commons/thumb/4/4b/Cerne_jezero_CZ_01.jpg/120px-Cerne_jezero_CZ_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6/61/Eendekroos_dicht_bijeen.JPG/258px-Eendekroos_dicht_bijeen.JPG" TargetMode="External"/><Relationship Id="rId5" Type="http://schemas.openxmlformats.org/officeDocument/2006/relationships/hyperlink" Target="http://upload.wikimedia.org/wikipedia/commons/thumb/5/54/Lipno2.jpg/220px-Lipno2.jpg" TargetMode="External"/><Relationship Id="rId10" Type="http://schemas.openxmlformats.org/officeDocument/2006/relationships/hyperlink" Target="http://upload.wikimedia.org/wikipedia/commons/thumb/b/b5/Mlok.JPG/260px-Mlok.JPG" TargetMode="External"/><Relationship Id="rId4" Type="http://schemas.openxmlformats.org/officeDocument/2006/relationships/hyperlink" Target="http://upload.wikimedia.org/wikipedia/commons/thumb/3/33/Jordan_Pond_in_Tabor_CZ.JPG/220px-Jordan_Pond_in_Tabor_CZ.JPG" TargetMode="External"/><Relationship Id="rId9" Type="http://schemas.openxmlformats.org/officeDocument/2006/relationships/hyperlink" Target="http://upload.wikimedia.org/wikipedia/commons/thumb/7/75/Barbus_barbus.jpg/258px-Barbus_barbus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0/03/Sympetrum_flaveolum_-_side_(aka).jpg/258px-Sympetrum_flaveolum_-_side_(aka).jpg" TargetMode="External"/><Relationship Id="rId13" Type="http://schemas.openxmlformats.org/officeDocument/2006/relationships/hyperlink" Target="http://upload.wikimedia.org/wikipedia/commons/thumb/0/0f/Volynka-Riverhead.JPG/220px-Volynka-Riverhead.JPG" TargetMode="External"/><Relationship Id="rId3" Type="http://schemas.openxmlformats.org/officeDocument/2006/relationships/hyperlink" Target="http://upload.wikimedia.org/wikipedia/commons/thumb/e/ea/Mokrady_Srby_2.jpg/220px-Mokrady_Srby_2.jpg" TargetMode="External"/><Relationship Id="rId7" Type="http://schemas.openxmlformats.org/officeDocument/2006/relationships/hyperlink" Target="http://upload.wikimedia.org/wikipedia/commons/thumb/8/8b/Ardea_cinerea_5_(Marek_Szczepanek).jpg/230px-Ardea_cinerea_5_(Marek_Szczepanek).jpg" TargetMode="External"/><Relationship Id="rId12" Type="http://schemas.openxmlformats.org/officeDocument/2006/relationships/hyperlink" Target="http://upload.wikimedia.org/wikipedia/commons/thumb/3/30/Knabenkraut_2286.jpg/258px-Knabenkraut_2286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d/d5/White_Stork_(Ciconia_ciconia).jpg/225px-White_Stork_(Ciconia_ciconia).jpg" TargetMode="External"/><Relationship Id="rId11" Type="http://schemas.openxmlformats.org/officeDocument/2006/relationships/hyperlink" Target="http://upload.wikimedia.org/wikipedia/commons/thumb/b/b3/CarexAcuta.jpg/258px-CarexAcuta.jpg" TargetMode="External"/><Relationship Id="rId5" Type="http://schemas.openxmlformats.org/officeDocument/2006/relationships/hyperlink" Target="http://upload.wikimedia.org/wikipedia/commons/thumb/1/16/Typha_latifolia_02_bgiu.jpg/258px-Typha_latifolia_02_bgiu.jpg" TargetMode="External"/><Relationship Id="rId10" Type="http://schemas.openxmlformats.org/officeDocument/2006/relationships/hyperlink" Target="http://upload.wikimedia.org/wikipedia/commons/thumb/c/cf/Wollgras_Eriophorum_vaginatum.jpg/258px-Wollgras_Eriophorum_vaginatum.jpg" TargetMode="External"/><Relationship Id="rId4" Type="http://schemas.openxmlformats.org/officeDocument/2006/relationships/hyperlink" Target="http://upload.wikimedia.org/wikipedia/commons/thumb/2/21/Blatouch_bahen%C3%AD.JPG/258px-Blatouch_bahen%C3%AD.JPG" TargetMode="External"/><Relationship Id="rId9" Type="http://schemas.openxmlformats.org/officeDocument/2006/relationships/hyperlink" Target="http://upload.wikimedia.org/wikipedia/commons/thumb/9/9f/Ai(loz)hydro.JPG/258px-Ai(loz)hydr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Základní společenstva – vody, mokřady a prameniště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132856"/>
            <a:ext cx="7632848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VY_32_INOVACE_10_B_17_ZÁKLADNÍ SPOLEČENSTVA-</a:t>
            </a: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300" dirty="0" smtClean="0">
                <a:solidFill>
                  <a:schemeClr val="tx1"/>
                </a:solidFill>
              </a:rPr>
              <a:t>             VODY, MOKŘADY A PRAMENIŠTĚ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82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8778691"/>
              </p:ext>
            </p:extLst>
          </p:nvPr>
        </p:nvGraphicFramePr>
        <p:xfrm>
          <a:off x="1187624" y="1628800"/>
          <a:ext cx="6834212" cy="4679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15.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června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Základní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společenstva – vody, mokřady a prameniště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vody, mokřady, prameniště, jezera, tůně, rybníky, přehrady, potoky, řeky, okřehek, rdest, leknín, pstruh, parma, kapr, blatouch, orobinec, máta, ostřice, čáp, volavka, vážky, šídla, mechorosty, suchopýr, orchideje, měkkýši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291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vody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/>
              <a:t>Vody (v ČR málo - jen sladké):</a:t>
            </a:r>
          </a:p>
          <a:p>
            <a:pPr marL="0" indent="0">
              <a:buNone/>
            </a:pPr>
            <a:r>
              <a:rPr lang="cs-CZ" sz="2500" b="1" dirty="0" smtClean="0"/>
              <a:t>stojaté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>
                <a:hlinkClick r:id="rId3"/>
              </a:rPr>
              <a:t>jezera</a:t>
            </a:r>
            <a:r>
              <a:rPr lang="cs-CZ" sz="2500" dirty="0" smtClean="0"/>
              <a:t> a </a:t>
            </a:r>
            <a:r>
              <a:rPr lang="cs-CZ" sz="2500" dirty="0" smtClean="0">
                <a:hlinkClick r:id="rId4"/>
              </a:rPr>
              <a:t>tůně</a:t>
            </a:r>
            <a:r>
              <a:rPr lang="cs-CZ" sz="2500" dirty="0" smtClean="0"/>
              <a:t> (přírodní, hlavně ledovcová jezera na Šumavě) </a:t>
            </a:r>
          </a:p>
          <a:p>
            <a:pPr marL="0" indent="0">
              <a:buNone/>
            </a:pPr>
            <a:r>
              <a:rPr lang="cs-CZ" sz="2500" dirty="0" smtClean="0"/>
              <a:t>-   </a:t>
            </a:r>
            <a:r>
              <a:rPr lang="cs-CZ" sz="2500" dirty="0" smtClean="0">
                <a:hlinkClick r:id="rId5"/>
              </a:rPr>
              <a:t>rybníky</a:t>
            </a:r>
            <a:r>
              <a:rPr lang="cs-CZ" sz="2500" dirty="0" smtClean="0"/>
              <a:t> a </a:t>
            </a:r>
            <a:r>
              <a:rPr lang="cs-CZ" sz="2500" dirty="0" smtClean="0">
                <a:hlinkClick r:id="rId6"/>
              </a:rPr>
              <a:t>přehrady</a:t>
            </a:r>
            <a:r>
              <a:rPr lang="cs-CZ" sz="2500" dirty="0" smtClean="0"/>
              <a:t> (vyrobeny člověkem)</a:t>
            </a:r>
          </a:p>
          <a:p>
            <a:pPr marL="0" indent="0">
              <a:buNone/>
            </a:pPr>
            <a:r>
              <a:rPr lang="cs-CZ" sz="2500" b="1" dirty="0" smtClean="0"/>
              <a:t>tekoucí</a:t>
            </a:r>
          </a:p>
          <a:p>
            <a:pPr marL="0" indent="0">
              <a:buNone/>
            </a:pPr>
            <a:r>
              <a:rPr lang="cs-CZ" sz="2500" dirty="0" smtClean="0"/>
              <a:t>-   </a:t>
            </a:r>
            <a:r>
              <a:rPr lang="cs-CZ" sz="2500" dirty="0" smtClean="0">
                <a:hlinkClick r:id="rId7"/>
              </a:rPr>
              <a:t>potoky</a:t>
            </a:r>
            <a:r>
              <a:rPr lang="cs-CZ" sz="2500" dirty="0" smtClean="0"/>
              <a:t> a </a:t>
            </a:r>
            <a:r>
              <a:rPr lang="cs-CZ" sz="2500" dirty="0" smtClean="0">
                <a:hlinkClick r:id="rId8"/>
              </a:rPr>
              <a:t>řeky</a:t>
            </a:r>
            <a:r>
              <a:rPr lang="cs-CZ" sz="2500" dirty="0" smtClean="0"/>
              <a:t> (dříve se rozlévaly volně do krajiny,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dnes zpevněné břehy, hráze, přehrady)</a:t>
            </a: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Žijí zde:</a:t>
            </a:r>
            <a:endParaRPr lang="cs-CZ" sz="2500" b="1" dirty="0"/>
          </a:p>
          <a:p>
            <a:pPr marL="0" indent="0">
              <a:buNone/>
            </a:pPr>
            <a:r>
              <a:rPr lang="cs-CZ" sz="2500" b="1" dirty="0" smtClean="0"/>
              <a:t>rostliny</a:t>
            </a:r>
            <a:r>
              <a:rPr lang="cs-CZ" sz="2500" dirty="0" smtClean="0"/>
              <a:t> – </a:t>
            </a:r>
            <a:r>
              <a:rPr lang="cs-CZ" sz="2500" dirty="0" smtClean="0">
                <a:hlinkClick r:id="rId9"/>
              </a:rPr>
              <a:t>okřehek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10"/>
              </a:rPr>
              <a:t>rdest vzplývavý </a:t>
            </a:r>
            <a:r>
              <a:rPr lang="cs-CZ" sz="2500" dirty="0" smtClean="0"/>
              <a:t>(leknín je dnes vzácný)</a:t>
            </a:r>
          </a:p>
          <a:p>
            <a:pPr marL="0" indent="0">
              <a:buNone/>
            </a:pPr>
            <a:r>
              <a:rPr lang="cs-CZ" sz="2500" b="1" dirty="0" smtClean="0"/>
              <a:t>živočichové </a:t>
            </a:r>
            <a:r>
              <a:rPr lang="cs-CZ" sz="2500" dirty="0" smtClean="0"/>
              <a:t>–</a:t>
            </a:r>
            <a:r>
              <a:rPr lang="cs-CZ" sz="2500" b="1" dirty="0" smtClean="0"/>
              <a:t> </a:t>
            </a:r>
            <a:r>
              <a:rPr lang="cs-CZ" sz="2500" dirty="0" smtClean="0"/>
              <a:t>ryby (</a:t>
            </a:r>
            <a:r>
              <a:rPr lang="cs-CZ" sz="2500" dirty="0" smtClean="0">
                <a:hlinkClick r:id="rId11"/>
              </a:rPr>
              <a:t>pstruh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12"/>
              </a:rPr>
              <a:t>parma</a:t>
            </a:r>
            <a:r>
              <a:rPr lang="cs-CZ" sz="2500" dirty="0" smtClean="0"/>
              <a:t> – tekoucí vody, kapr – stojaté v.)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bezobratlí (korýši, hmyz)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obojživelníci (žáby, </a:t>
            </a:r>
            <a:r>
              <a:rPr lang="cs-CZ" sz="2500" dirty="0" smtClean="0">
                <a:hlinkClick r:id="rId13"/>
              </a:rPr>
              <a:t>mloci</a:t>
            </a:r>
            <a:r>
              <a:rPr lang="cs-CZ" sz="2500" dirty="0" smtClean="0"/>
              <a:t> - vajíčka snáší do vody     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z nich pulci)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8172400" y="5899654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08592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vody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  </a:t>
            </a:r>
            <a:r>
              <a:rPr lang="cs-CZ" sz="2500" i="1" dirty="0" smtClean="0"/>
              <a:t>Černé jezero (Šumava)                       Hrbáčkovy tůně (Polabí)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i="1" dirty="0" smtClean="0"/>
              <a:t>      rybník Jordán (v Táboře)                 přehrada Lipno (vodní nádrž)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268760"/>
            <a:ext cx="3816425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71262"/>
            <a:ext cx="3749402" cy="2085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3933056"/>
            <a:ext cx="381642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3057"/>
            <a:ext cx="371981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33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vody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</a:t>
            </a:r>
          </a:p>
          <a:p>
            <a:pPr marL="0" indent="0">
              <a:buNone/>
            </a:pPr>
            <a:r>
              <a:rPr lang="cs-CZ" sz="2500" i="1" dirty="0" smtClean="0"/>
              <a:t>              okřehek menší                                       rdest vzplývavý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r>
              <a:rPr lang="cs-CZ" sz="2500" i="1" dirty="0" smtClean="0"/>
              <a:t>                                                  parma obecná</a:t>
            </a:r>
            <a:endParaRPr lang="cs-CZ" sz="2500" i="1" dirty="0"/>
          </a:p>
          <a:p>
            <a:pPr marL="0" indent="0">
              <a:buNone/>
            </a:pPr>
            <a:r>
              <a:rPr lang="cs-CZ" sz="2500" i="1" dirty="0" smtClean="0"/>
              <a:t>        pstruh potoční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                                                                    mlok skvrnitý</a:t>
            </a:r>
            <a:endParaRPr lang="cs-CZ" sz="2500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381642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40768"/>
            <a:ext cx="360957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59" y="4397499"/>
            <a:ext cx="2810127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483" y="4410396"/>
            <a:ext cx="2457450" cy="798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142" y="4397499"/>
            <a:ext cx="2476500" cy="1695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64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mokřady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3"/>
              </a:rPr>
              <a:t>Mokřady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původní mokřady lidé přeměňovaly na louky či pole           chyba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(mokřady mají v přírodě velký význam)</a:t>
            </a:r>
          </a:p>
          <a:p>
            <a:pPr>
              <a:buFontTx/>
              <a:buChar char="-"/>
            </a:pPr>
            <a:r>
              <a:rPr lang="cs-CZ" sz="2500" dirty="0" smtClean="0"/>
              <a:t>často kolem rybníků a řek          stojatá voda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(podzemní voda zde vystupuje až k povrchu půdy, někdy je i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zcela zaplavena)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Žijí zde:</a:t>
            </a:r>
          </a:p>
          <a:p>
            <a:pPr marL="0" indent="0">
              <a:buNone/>
            </a:pPr>
            <a:r>
              <a:rPr lang="cs-CZ" sz="2500" b="1" dirty="0" smtClean="0"/>
              <a:t>rostliny</a:t>
            </a:r>
            <a:r>
              <a:rPr lang="cs-CZ" sz="2500" dirty="0" smtClean="0"/>
              <a:t> – </a:t>
            </a:r>
            <a:r>
              <a:rPr lang="cs-CZ" sz="2500" dirty="0" smtClean="0">
                <a:hlinkClick r:id="rId4"/>
              </a:rPr>
              <a:t>blatouch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5"/>
              </a:rPr>
              <a:t>orobinec</a:t>
            </a:r>
            <a:r>
              <a:rPr lang="cs-CZ" sz="2500" dirty="0" smtClean="0"/>
              <a:t>, máta, ostřice</a:t>
            </a:r>
          </a:p>
          <a:p>
            <a:pPr marL="0" indent="0">
              <a:buNone/>
            </a:pPr>
            <a:r>
              <a:rPr lang="cs-CZ" sz="2500" b="1" dirty="0" smtClean="0"/>
              <a:t>živočichové</a:t>
            </a:r>
            <a:r>
              <a:rPr lang="cs-CZ" sz="2500" dirty="0" smtClean="0"/>
              <a:t> – ptáci (</a:t>
            </a:r>
            <a:r>
              <a:rPr lang="cs-CZ" sz="2500" dirty="0" smtClean="0">
                <a:hlinkClick r:id="rId6"/>
              </a:rPr>
              <a:t>čáp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7"/>
              </a:rPr>
              <a:t>volavka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hmyz (</a:t>
            </a:r>
            <a:r>
              <a:rPr lang="cs-CZ" sz="2500" dirty="0" smtClean="0">
                <a:hlinkClick r:id="rId8"/>
              </a:rPr>
              <a:t>vážky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9"/>
              </a:rPr>
              <a:t>šídla</a:t>
            </a:r>
            <a:r>
              <a:rPr lang="cs-CZ" sz="2500" dirty="0" smtClean="0"/>
              <a:t>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308304" y="1772816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953564" y="2691434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3204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mokřady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i="1" dirty="0" smtClean="0"/>
              <a:t>                                                                                     blatouch bahenní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i="1" dirty="0" smtClean="0"/>
              <a:t>             mokřad (cenný ekosystém)                                orobinec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511256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96752"/>
            <a:ext cx="245745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479" y="4005064"/>
            <a:ext cx="245745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79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mokřady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i="1" dirty="0" smtClean="0"/>
              <a:t>               čáp bílý                                                 volavka popelavá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r>
              <a:rPr lang="cs-CZ" sz="2500" i="1" dirty="0" smtClean="0"/>
              <a:t>           vážka žlutavá                                             šídlo královské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306779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052" y="1268760"/>
            <a:ext cx="346391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65104"/>
            <a:ext cx="3099311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284" y="4365104"/>
            <a:ext cx="245745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783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prameniště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3"/>
              </a:rPr>
              <a:t>Prameniště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zde voda neustále proudí          vyvěrají zde prameny (lesy, louky)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Žijí zde:</a:t>
            </a:r>
          </a:p>
          <a:p>
            <a:pPr marL="0" indent="0">
              <a:buNone/>
            </a:pPr>
            <a:r>
              <a:rPr lang="cs-CZ" sz="2500" b="1" dirty="0" smtClean="0"/>
              <a:t>rostliny</a:t>
            </a:r>
            <a:r>
              <a:rPr lang="cs-CZ" sz="2500" dirty="0" smtClean="0"/>
              <a:t> – mechorosty (často tvoří hustý koberec)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byliny (</a:t>
            </a:r>
            <a:r>
              <a:rPr lang="cs-CZ" sz="2500" dirty="0" smtClean="0">
                <a:hlinkClick r:id="rId4"/>
              </a:rPr>
              <a:t>suchopýr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5"/>
              </a:rPr>
              <a:t>ostřice</a:t>
            </a:r>
            <a:r>
              <a:rPr lang="cs-CZ" sz="2500" dirty="0" smtClean="0"/>
              <a:t>, vzácněji i </a:t>
            </a:r>
            <a:r>
              <a:rPr lang="cs-CZ" sz="2500" dirty="0" smtClean="0">
                <a:hlinkClick r:id="rId6"/>
              </a:rPr>
              <a:t>orchideje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b="1" dirty="0" smtClean="0"/>
              <a:t>živočichové</a:t>
            </a:r>
            <a:r>
              <a:rPr lang="cs-CZ" sz="2500" dirty="0" smtClean="0"/>
              <a:t> – málo, hlavně bezobratlí (měkkýši)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</a:t>
            </a:r>
            <a:r>
              <a:rPr lang="cs-CZ" sz="2500" i="1" dirty="0"/>
              <a:t>s</a:t>
            </a:r>
            <a:r>
              <a:rPr lang="cs-CZ" sz="2500" i="1" dirty="0" smtClean="0"/>
              <a:t>uchopýr pochvatý               ostřice štíhlá               </a:t>
            </a:r>
            <a:r>
              <a:rPr lang="cs-CZ" sz="2500" i="1" dirty="0" err="1" smtClean="0"/>
              <a:t>prstnatec</a:t>
            </a:r>
            <a:r>
              <a:rPr lang="cs-CZ" sz="2500" i="1" dirty="0" smtClean="0"/>
              <a:t> májový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923928" y="1772816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22932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896" y="4330238"/>
            <a:ext cx="2241426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76211"/>
            <a:ext cx="2232248" cy="229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33204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prameniště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                        </a:t>
            </a:r>
            <a:r>
              <a:rPr lang="cs-CZ" sz="2500" i="1" dirty="0"/>
              <a:t>p</a:t>
            </a:r>
            <a:r>
              <a:rPr lang="cs-CZ" sz="2500" i="1" dirty="0" smtClean="0"/>
              <a:t>ramen řeky Volyňky (jižní Čechy)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75422"/>
            <a:ext cx="7344816" cy="4745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33204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Vody, mokřady, prameniště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b="1" dirty="0"/>
          </a:p>
          <a:p>
            <a:pPr marL="0" indent="0">
              <a:buNone/>
            </a:pPr>
            <a:r>
              <a:rPr lang="cs-CZ" sz="2500" dirty="0" smtClean="0"/>
              <a:t>Jak dělíme vody?</a:t>
            </a:r>
          </a:p>
          <a:p>
            <a:pPr marL="0" indent="0">
              <a:buNone/>
            </a:pPr>
            <a:r>
              <a:rPr lang="cs-CZ" sz="2500" dirty="0" smtClean="0"/>
              <a:t>Které stojaté a které tekoucí vody najdeme na našem území?</a:t>
            </a:r>
          </a:p>
          <a:p>
            <a:pPr marL="0" indent="0">
              <a:buNone/>
            </a:pPr>
            <a:r>
              <a:rPr lang="cs-CZ" sz="2500" dirty="0" smtClean="0"/>
              <a:t>Které organismy žijí na místech se stojatou i tekoucí vodou?</a:t>
            </a:r>
          </a:p>
          <a:p>
            <a:pPr marL="0" indent="0">
              <a:buNone/>
            </a:pPr>
            <a:r>
              <a:rPr lang="cs-CZ" sz="2500" dirty="0" smtClean="0"/>
              <a:t>Jaký je rozdíl mezi mokřadem a prameništěm?</a:t>
            </a:r>
          </a:p>
          <a:p>
            <a:pPr marL="0" indent="0">
              <a:buNone/>
            </a:pPr>
            <a:r>
              <a:rPr lang="cs-CZ" sz="2500" dirty="0" smtClean="0"/>
              <a:t>Které organismy žijí na mokřadech a které na prameništích?</a:t>
            </a:r>
          </a:p>
          <a:p>
            <a:pPr marL="0" indent="0">
              <a:buNone/>
            </a:pPr>
            <a:r>
              <a:rPr lang="cs-CZ" sz="2500" dirty="0" smtClean="0"/>
              <a:t>Proč stále ubývá mokřadů? Proč se musíme snažit je uchovávat?</a:t>
            </a:r>
          </a:p>
          <a:p>
            <a:pPr marL="0" indent="0">
              <a:buNone/>
            </a:pPr>
            <a:r>
              <a:rPr lang="cs-CZ" sz="2500" dirty="0" smtClean="0"/>
              <a:t>Jaké vody najdeme v našem okolí? Které rostliny zde rostou a kteří živočichové zde žijí?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i="1" dirty="0" smtClean="0"/>
          </a:p>
        </p:txBody>
      </p:sp>
    </p:spTree>
    <p:extLst>
      <p:ext uri="{BB962C8B-B14F-4D97-AF65-F5344CB8AC3E}">
        <p14:creationId xmlns:p14="http://schemas.microsoft.com/office/powerpoint/2010/main" val="20016737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15.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Popis rozdělení míst s výskytem vody na vody, mokřady a prameniště a jejich charakteristika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Seznámení s druhy organismů (rostlin a živočichů) žijících na popsaných místech s výskytem vody (včetně obrázků z wikipedie)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11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ISBN </a:t>
            </a:r>
            <a:r>
              <a:rPr lang="cs-CZ" sz="2300" dirty="0" smtClean="0"/>
              <a:t>978-80-7230-227-7</a:t>
            </a:r>
          </a:p>
          <a:p>
            <a:r>
              <a:rPr lang="cs-CZ" sz="2300" dirty="0">
                <a:hlinkClick r:id="rId2"/>
              </a:rPr>
              <a:t>http://</a:t>
            </a:r>
            <a:r>
              <a:rPr lang="cs-CZ" sz="2300" dirty="0" smtClean="0">
                <a:hlinkClick r:id="rId2"/>
              </a:rPr>
              <a:t>upload.wikimedia.org/wikipedia/commons/thumb/4/4b/Cerne_jezero_CZ_01.jpg/120px-Cerne_jezero_CZ_01.jpg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upload.wikimedia.org/wikipedia/commons/thumb/0/06/Hrbtune2.JPG/250px-Hrbtune2.JPG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upload.wikimedia.org/wikipedia/commons/thumb/3/33/Jordan_Pond_in_Tabor_CZ.JPG/220px-Jordan_Pond_in_Tabor_CZ.JPG</a:t>
            </a:r>
            <a:endParaRPr lang="cs-CZ" sz="2300" dirty="0" smtClean="0"/>
          </a:p>
          <a:p>
            <a:r>
              <a:rPr lang="cs-CZ" sz="2300" dirty="0">
                <a:hlinkClick r:id="rId5"/>
              </a:rPr>
              <a:t>http://</a:t>
            </a:r>
            <a:r>
              <a:rPr lang="cs-CZ" sz="2300" dirty="0" smtClean="0">
                <a:hlinkClick r:id="rId5"/>
              </a:rPr>
              <a:t>upload.wikimedia.org/wikipedia/commons/thumb/5/54/Lipno2.jpg/220px-Lipno2.jpg</a:t>
            </a:r>
            <a:endParaRPr lang="cs-CZ" sz="2300" dirty="0" smtClean="0"/>
          </a:p>
          <a:p>
            <a:r>
              <a:rPr lang="cs-CZ" sz="2300" dirty="0">
                <a:hlinkClick r:id="rId6"/>
              </a:rPr>
              <a:t>http://</a:t>
            </a:r>
            <a:r>
              <a:rPr lang="cs-CZ" sz="2300" dirty="0" smtClean="0">
                <a:hlinkClick r:id="rId6"/>
              </a:rPr>
              <a:t>upload.wikimedia.org/wikipedia/commons/thumb/6/61/Eendekroos_dicht_bijeen.JPG/258px-Eendekroos_dicht_bijeen.JPG</a:t>
            </a:r>
            <a:endParaRPr lang="cs-CZ" sz="2300" dirty="0" smtClean="0"/>
          </a:p>
          <a:p>
            <a:r>
              <a:rPr lang="cs-CZ" sz="2300" dirty="0">
                <a:hlinkClick r:id="rId7"/>
              </a:rPr>
              <a:t>http://</a:t>
            </a:r>
            <a:r>
              <a:rPr lang="cs-CZ" sz="2300" dirty="0" smtClean="0">
                <a:hlinkClick r:id="rId7"/>
              </a:rPr>
              <a:t>upload.wikimedia.org/wikipedia/commons/thumb/5/50/PotamogetonNatans.jpg/258px-PotamogetonNatans.jpg</a:t>
            </a:r>
            <a:endParaRPr lang="cs-CZ" sz="2300" dirty="0" smtClean="0"/>
          </a:p>
          <a:p>
            <a:r>
              <a:rPr lang="cs-CZ" sz="2300" dirty="0">
                <a:hlinkClick r:id="rId8"/>
              </a:rPr>
              <a:t>http://</a:t>
            </a:r>
            <a:r>
              <a:rPr lang="cs-CZ" sz="2300" dirty="0" smtClean="0">
                <a:hlinkClick r:id="rId8"/>
              </a:rPr>
              <a:t>upload.wikimedia.org/wikipedia/commons/thumb/5/5a/Bachforelle.jpg/258px-Bachforelle.jpg</a:t>
            </a:r>
            <a:endParaRPr lang="cs-CZ" sz="2300" dirty="0" smtClean="0"/>
          </a:p>
          <a:p>
            <a:r>
              <a:rPr lang="cs-CZ" sz="2300" dirty="0">
                <a:hlinkClick r:id="rId9"/>
              </a:rPr>
              <a:t>http://</a:t>
            </a:r>
            <a:r>
              <a:rPr lang="cs-CZ" sz="2300" dirty="0" smtClean="0">
                <a:hlinkClick r:id="rId9"/>
              </a:rPr>
              <a:t>upload.wikimedia.org/wikipedia/commons/thumb/7/75/Barbus_barbus.jpg/258px-Barbus_barbus.jpg</a:t>
            </a:r>
            <a:endParaRPr lang="cs-CZ" sz="2300" dirty="0" smtClean="0"/>
          </a:p>
          <a:p>
            <a:r>
              <a:rPr lang="cs-CZ" sz="2300" dirty="0">
                <a:hlinkClick r:id="rId10"/>
              </a:rPr>
              <a:t>http://</a:t>
            </a:r>
            <a:r>
              <a:rPr lang="cs-CZ" sz="2300" dirty="0" smtClean="0">
                <a:hlinkClick r:id="rId10"/>
              </a:rPr>
              <a:t>upload.wikimedia.org/wikipedia/commons/thumb/b/b5/Mlok.JPG/260px-Mlok.JPG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34183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70000" lnSpcReduction="20000"/>
          </a:bodyPr>
          <a:lstStyle/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upload.wikimedia.org/wikipedia/commons/thumb/e/ea/Mokrady_Srby_2.jpg/220px-Mokrady_Srby_2.jpg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upload.wikimedia.org/wikipedia/commons/thumb/2/21/Blatouch_bahen%C3%AD.JPG/258px-Blatouch_bahen%C3%AD.JPG</a:t>
            </a:r>
            <a:endParaRPr lang="cs-CZ" sz="2300" dirty="0" smtClean="0"/>
          </a:p>
          <a:p>
            <a:r>
              <a:rPr lang="cs-CZ" sz="2300" dirty="0">
                <a:hlinkClick r:id="rId5"/>
              </a:rPr>
              <a:t>http://</a:t>
            </a:r>
            <a:r>
              <a:rPr lang="cs-CZ" sz="2300" dirty="0" smtClean="0">
                <a:hlinkClick r:id="rId5"/>
              </a:rPr>
              <a:t>upload.wikimedia.org/wikipedia/commons/thumb/1/16/Typha_latifolia_02_bgiu.jpg/258px-Typha_latifolia_02_bgiu.jpg</a:t>
            </a:r>
            <a:endParaRPr lang="cs-CZ" sz="2300" dirty="0" smtClean="0"/>
          </a:p>
          <a:p>
            <a:r>
              <a:rPr lang="cs-CZ" sz="2300" dirty="0">
                <a:hlinkClick r:id="rId6"/>
              </a:rPr>
              <a:t>http://upload.wikimedia.org/wikipedia/commons/thumb/d/d5/White_Stork_%28Ciconia_ciconia%29.jpg/225px-White_Stork_%</a:t>
            </a:r>
            <a:r>
              <a:rPr lang="cs-CZ" sz="2300" dirty="0" smtClean="0">
                <a:hlinkClick r:id="rId6"/>
              </a:rPr>
              <a:t>28Ciconia_ciconia%29.jpg</a:t>
            </a:r>
            <a:endParaRPr lang="cs-CZ" sz="2300" dirty="0" smtClean="0"/>
          </a:p>
          <a:p>
            <a:r>
              <a:rPr lang="cs-CZ" sz="2300" dirty="0">
                <a:hlinkClick r:id="rId7"/>
              </a:rPr>
              <a:t>http://upload.wikimedia.org/wikipedia/commons/thumb/8/8b/Ardea_cinerea_5_%28Marek_Szczepanek%29.jpg/230px-Ardea_cinerea_5_%</a:t>
            </a:r>
            <a:r>
              <a:rPr lang="cs-CZ" sz="2300" dirty="0" smtClean="0">
                <a:hlinkClick r:id="rId7"/>
              </a:rPr>
              <a:t>28Marek_Szczepanek%29.jpg</a:t>
            </a:r>
            <a:endParaRPr lang="cs-CZ" sz="2300" dirty="0" smtClean="0"/>
          </a:p>
          <a:p>
            <a:r>
              <a:rPr lang="cs-CZ" sz="2300" dirty="0">
                <a:hlinkClick r:id="rId8"/>
              </a:rPr>
              <a:t>http://upload.wikimedia.org/wikipedia/commons/thumb/0/03/Sympetrum_flaveolum_-_side_%28aka%29.jpg/258px-Sympetrum_flaveolum_-_side_%</a:t>
            </a:r>
            <a:r>
              <a:rPr lang="cs-CZ" sz="2300" dirty="0" smtClean="0">
                <a:hlinkClick r:id="rId8"/>
              </a:rPr>
              <a:t>28aka%29.jpg</a:t>
            </a:r>
            <a:endParaRPr lang="cs-CZ" sz="2300" dirty="0" smtClean="0"/>
          </a:p>
          <a:p>
            <a:r>
              <a:rPr lang="cs-CZ" sz="2300" dirty="0">
                <a:hlinkClick r:id="rId9"/>
              </a:rPr>
              <a:t>http://</a:t>
            </a:r>
            <a:r>
              <a:rPr lang="cs-CZ" sz="2300" dirty="0" smtClean="0">
                <a:hlinkClick r:id="rId9"/>
              </a:rPr>
              <a:t>upload.wikimedia.org/wikipedia/commons/thumb/9/9f/Ai%28loz%29hydro.JPG/258px-Ai%28loz%29hydro.JPG</a:t>
            </a:r>
            <a:endParaRPr lang="cs-CZ" sz="2300" dirty="0" smtClean="0"/>
          </a:p>
          <a:p>
            <a:r>
              <a:rPr lang="cs-CZ" sz="2300" dirty="0" smtClean="0">
                <a:hlinkClick r:id="rId10"/>
              </a:rPr>
              <a:t>http</a:t>
            </a:r>
            <a:r>
              <a:rPr lang="cs-CZ" sz="2300" dirty="0">
                <a:hlinkClick r:id="rId10"/>
              </a:rPr>
              <a:t>://</a:t>
            </a:r>
            <a:r>
              <a:rPr lang="cs-CZ" sz="2300" dirty="0" smtClean="0">
                <a:hlinkClick r:id="rId10"/>
              </a:rPr>
              <a:t>upload.wikimedia.org/wikipedia/commons/thumb/c/cf/Wollgras_Eriophorum_vaginatum.jpg/258px-Wollgras_Eriophorum_vaginatum.jpg</a:t>
            </a:r>
            <a:endParaRPr lang="cs-CZ" sz="2300" dirty="0" smtClean="0"/>
          </a:p>
          <a:p>
            <a:r>
              <a:rPr lang="cs-CZ" sz="2300" dirty="0">
                <a:hlinkClick r:id="rId11"/>
              </a:rPr>
              <a:t>http://</a:t>
            </a:r>
            <a:r>
              <a:rPr lang="cs-CZ" sz="2300" dirty="0" smtClean="0">
                <a:hlinkClick r:id="rId11"/>
              </a:rPr>
              <a:t>upload.wikimedia.org/wikipedia/commons/thumb/b/b3/CarexAcuta.jpg/258px-CarexAcuta.jpg</a:t>
            </a:r>
            <a:endParaRPr lang="cs-CZ" sz="2300" dirty="0" smtClean="0"/>
          </a:p>
          <a:p>
            <a:r>
              <a:rPr lang="cs-CZ" sz="2300" dirty="0">
                <a:hlinkClick r:id="rId12"/>
              </a:rPr>
              <a:t>http://</a:t>
            </a:r>
            <a:r>
              <a:rPr lang="cs-CZ" sz="2300" dirty="0" smtClean="0">
                <a:hlinkClick r:id="rId12"/>
              </a:rPr>
              <a:t>upload.wikimedia.org/wikipedia/commons/thumb/3/30/Knabenkraut_2286.jpg/258px-Knabenkraut_2286.jpg</a:t>
            </a:r>
            <a:endParaRPr lang="cs-CZ" sz="2300" dirty="0" smtClean="0"/>
          </a:p>
          <a:p>
            <a:r>
              <a:rPr lang="cs-CZ" sz="2300" dirty="0">
                <a:hlinkClick r:id="rId13"/>
              </a:rPr>
              <a:t>http://</a:t>
            </a:r>
            <a:r>
              <a:rPr lang="cs-CZ" sz="2300" dirty="0" smtClean="0">
                <a:hlinkClick r:id="rId13"/>
              </a:rPr>
              <a:t>upload.wikimedia.org/wikipedia/commons/thumb/0/0f/Volynka-Riverhead.JPG/220px-Volynka-Riverhead.JPG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26677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750</Words>
  <Application>Microsoft Office PowerPoint</Application>
  <PresentationFormat>Předvádění na obrazovce (4:3)</PresentationFormat>
  <Paragraphs>221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 Základní společenstva – vody, mokřady a prameniště </vt:lpstr>
      <vt:lpstr>Prezentace aplikace PowerPoint</vt:lpstr>
      <vt:lpstr>Základní společenstva – vody</vt:lpstr>
      <vt:lpstr>Základní společenstva – vody</vt:lpstr>
      <vt:lpstr>Základní společenstva – vody</vt:lpstr>
      <vt:lpstr>Základní společenstva – mokřady</vt:lpstr>
      <vt:lpstr>Základní společenstva – mokřady</vt:lpstr>
      <vt:lpstr>Základní společenstva – mokřady</vt:lpstr>
      <vt:lpstr>Základní společenstva – prameniště</vt:lpstr>
      <vt:lpstr>Základní společenstva – prameniště</vt:lpstr>
      <vt:lpstr>Vody, mokřady, prameniště</vt:lpstr>
      <vt:lpstr>Mgr. Renáta Jehličková 15. dubna 2012 Určeno pro 4.ročník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Základní společenstva – vody, mokřady a prameniště </dc:title>
  <dc:creator>Renata Jehličková</dc:creator>
  <cp:lastModifiedBy>Renata Jehličková</cp:lastModifiedBy>
  <cp:revision>93</cp:revision>
  <dcterms:created xsi:type="dcterms:W3CDTF">2012-04-07T00:20:17Z</dcterms:created>
  <dcterms:modified xsi:type="dcterms:W3CDTF">2012-06-28T20:23:48Z</dcterms:modified>
</cp:coreProperties>
</file>