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6" d="100"/>
          <a:sy n="66" d="100"/>
        </p:scale>
        <p:origin x="-1512"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D1598421-670D-4550-82ED-A2DF46700DC5}" type="datetimeFigureOut">
              <a:rPr lang="cs-CZ" smtClean="0"/>
              <a:t>28.6.2012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CBEE96C-7CF2-4DE5-8C91-5E85012B95E6}" type="slidenum">
              <a:rPr lang="cs-CZ" smtClean="0"/>
              <a:t>‹#›</a:t>
            </a:fld>
            <a:endParaRPr lang="cs-CZ"/>
          </a:p>
        </p:txBody>
      </p:sp>
    </p:spTree>
    <p:extLst>
      <p:ext uri="{BB962C8B-B14F-4D97-AF65-F5344CB8AC3E}">
        <p14:creationId xmlns:p14="http://schemas.microsoft.com/office/powerpoint/2010/main" val="708225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1598421-670D-4550-82ED-A2DF46700DC5}" type="datetimeFigureOut">
              <a:rPr lang="cs-CZ" smtClean="0"/>
              <a:t>28.6.2012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CBEE96C-7CF2-4DE5-8C91-5E85012B95E6}" type="slidenum">
              <a:rPr lang="cs-CZ" smtClean="0"/>
              <a:t>‹#›</a:t>
            </a:fld>
            <a:endParaRPr lang="cs-CZ"/>
          </a:p>
        </p:txBody>
      </p:sp>
    </p:spTree>
    <p:extLst>
      <p:ext uri="{BB962C8B-B14F-4D97-AF65-F5344CB8AC3E}">
        <p14:creationId xmlns:p14="http://schemas.microsoft.com/office/powerpoint/2010/main" val="732983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D1598421-670D-4550-82ED-A2DF46700DC5}" type="datetimeFigureOut">
              <a:rPr lang="cs-CZ" smtClean="0"/>
              <a:t>28.6.2012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CBEE96C-7CF2-4DE5-8C91-5E85012B95E6}" type="slidenum">
              <a:rPr lang="cs-CZ" smtClean="0"/>
              <a:t>‹#›</a:t>
            </a:fld>
            <a:endParaRPr lang="cs-CZ"/>
          </a:p>
        </p:txBody>
      </p:sp>
    </p:spTree>
    <p:extLst>
      <p:ext uri="{BB962C8B-B14F-4D97-AF65-F5344CB8AC3E}">
        <p14:creationId xmlns:p14="http://schemas.microsoft.com/office/powerpoint/2010/main" val="209887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D1598421-670D-4550-82ED-A2DF46700DC5}" type="datetimeFigureOut">
              <a:rPr lang="cs-CZ" smtClean="0"/>
              <a:t>28.6.2012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CBEE96C-7CF2-4DE5-8C91-5E85012B95E6}" type="slidenum">
              <a:rPr lang="cs-CZ" smtClean="0"/>
              <a:t>‹#›</a:t>
            </a:fld>
            <a:endParaRPr lang="cs-CZ"/>
          </a:p>
        </p:txBody>
      </p:sp>
    </p:spTree>
    <p:extLst>
      <p:ext uri="{BB962C8B-B14F-4D97-AF65-F5344CB8AC3E}">
        <p14:creationId xmlns:p14="http://schemas.microsoft.com/office/powerpoint/2010/main" val="3925026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D1598421-670D-4550-82ED-A2DF46700DC5}" type="datetimeFigureOut">
              <a:rPr lang="cs-CZ" smtClean="0"/>
              <a:t>28.6.2012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CBEE96C-7CF2-4DE5-8C91-5E85012B95E6}" type="slidenum">
              <a:rPr lang="cs-CZ" smtClean="0"/>
              <a:t>‹#›</a:t>
            </a:fld>
            <a:endParaRPr lang="cs-CZ"/>
          </a:p>
        </p:txBody>
      </p:sp>
    </p:spTree>
    <p:extLst>
      <p:ext uri="{BB962C8B-B14F-4D97-AF65-F5344CB8AC3E}">
        <p14:creationId xmlns:p14="http://schemas.microsoft.com/office/powerpoint/2010/main" val="3915462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D1598421-670D-4550-82ED-A2DF46700DC5}" type="datetimeFigureOut">
              <a:rPr lang="cs-CZ" smtClean="0"/>
              <a:t>28.6.2012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CBEE96C-7CF2-4DE5-8C91-5E85012B95E6}" type="slidenum">
              <a:rPr lang="cs-CZ" smtClean="0"/>
              <a:t>‹#›</a:t>
            </a:fld>
            <a:endParaRPr lang="cs-CZ"/>
          </a:p>
        </p:txBody>
      </p:sp>
    </p:spTree>
    <p:extLst>
      <p:ext uri="{BB962C8B-B14F-4D97-AF65-F5344CB8AC3E}">
        <p14:creationId xmlns:p14="http://schemas.microsoft.com/office/powerpoint/2010/main" val="3520480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1598421-670D-4550-82ED-A2DF46700DC5}" type="datetimeFigureOut">
              <a:rPr lang="cs-CZ" smtClean="0"/>
              <a:t>28.6.2012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CBEE96C-7CF2-4DE5-8C91-5E85012B95E6}" type="slidenum">
              <a:rPr lang="cs-CZ" smtClean="0"/>
              <a:t>‹#›</a:t>
            </a:fld>
            <a:endParaRPr lang="cs-CZ"/>
          </a:p>
        </p:txBody>
      </p:sp>
    </p:spTree>
    <p:extLst>
      <p:ext uri="{BB962C8B-B14F-4D97-AF65-F5344CB8AC3E}">
        <p14:creationId xmlns:p14="http://schemas.microsoft.com/office/powerpoint/2010/main" val="4199231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1598421-670D-4550-82ED-A2DF46700DC5}" type="datetimeFigureOut">
              <a:rPr lang="cs-CZ" smtClean="0"/>
              <a:t>28.6.2012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CBEE96C-7CF2-4DE5-8C91-5E85012B95E6}" type="slidenum">
              <a:rPr lang="cs-CZ" smtClean="0"/>
              <a:t>‹#›</a:t>
            </a:fld>
            <a:endParaRPr lang="cs-CZ"/>
          </a:p>
        </p:txBody>
      </p:sp>
    </p:spTree>
    <p:extLst>
      <p:ext uri="{BB962C8B-B14F-4D97-AF65-F5344CB8AC3E}">
        <p14:creationId xmlns:p14="http://schemas.microsoft.com/office/powerpoint/2010/main" val="3337567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1598421-670D-4550-82ED-A2DF46700DC5}" type="datetimeFigureOut">
              <a:rPr lang="cs-CZ" smtClean="0"/>
              <a:t>28.6.2012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CBEE96C-7CF2-4DE5-8C91-5E85012B95E6}" type="slidenum">
              <a:rPr lang="cs-CZ" smtClean="0"/>
              <a:t>‹#›</a:t>
            </a:fld>
            <a:endParaRPr lang="cs-CZ"/>
          </a:p>
        </p:txBody>
      </p:sp>
    </p:spTree>
    <p:extLst>
      <p:ext uri="{BB962C8B-B14F-4D97-AF65-F5344CB8AC3E}">
        <p14:creationId xmlns:p14="http://schemas.microsoft.com/office/powerpoint/2010/main" val="3532735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1598421-670D-4550-82ED-A2DF46700DC5}" type="datetimeFigureOut">
              <a:rPr lang="cs-CZ" smtClean="0"/>
              <a:t>28.6.2012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CBEE96C-7CF2-4DE5-8C91-5E85012B95E6}" type="slidenum">
              <a:rPr lang="cs-CZ" smtClean="0"/>
              <a:t>‹#›</a:t>
            </a:fld>
            <a:endParaRPr lang="cs-CZ"/>
          </a:p>
        </p:txBody>
      </p:sp>
    </p:spTree>
    <p:extLst>
      <p:ext uri="{BB962C8B-B14F-4D97-AF65-F5344CB8AC3E}">
        <p14:creationId xmlns:p14="http://schemas.microsoft.com/office/powerpoint/2010/main" val="2737619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1598421-670D-4550-82ED-A2DF46700DC5}" type="datetimeFigureOut">
              <a:rPr lang="cs-CZ" smtClean="0"/>
              <a:t>28.6.2012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CBEE96C-7CF2-4DE5-8C91-5E85012B95E6}" type="slidenum">
              <a:rPr lang="cs-CZ" smtClean="0"/>
              <a:t>‹#›</a:t>
            </a:fld>
            <a:endParaRPr lang="cs-CZ"/>
          </a:p>
        </p:txBody>
      </p:sp>
    </p:spTree>
    <p:extLst>
      <p:ext uri="{BB962C8B-B14F-4D97-AF65-F5344CB8AC3E}">
        <p14:creationId xmlns:p14="http://schemas.microsoft.com/office/powerpoint/2010/main" val="1225221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598421-670D-4550-82ED-A2DF46700DC5}" type="datetimeFigureOut">
              <a:rPr lang="cs-CZ" smtClean="0"/>
              <a:t>28.6.2012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BEE96C-7CF2-4DE5-8C91-5E85012B95E6}" type="slidenum">
              <a:rPr lang="cs-CZ" smtClean="0"/>
              <a:t>‹#›</a:t>
            </a:fld>
            <a:endParaRPr lang="cs-CZ"/>
          </a:p>
        </p:txBody>
      </p:sp>
    </p:spTree>
    <p:extLst>
      <p:ext uri="{BB962C8B-B14F-4D97-AF65-F5344CB8AC3E}">
        <p14:creationId xmlns:p14="http://schemas.microsoft.com/office/powerpoint/2010/main" val="23211802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cs.wikipedia.org/wiki/Jitrocel_kopinat%C3%BD" TargetMode="External"/><Relationship Id="rId7" Type="http://schemas.openxmlformats.org/officeDocument/2006/relationships/image" Target="../media/image3.png"/><Relationship Id="rId2" Type="http://schemas.openxmlformats.org/officeDocument/2006/relationships/hyperlink" Target="http://cs.wikipedia.org/wiki/Kop%C5%99iva" TargetMode="Externa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cs.wikipedia.org/wiki/K%C5%99%C3%ADdlatka_japonsk%C3%A1" TargetMode="External"/><Relationship Id="rId4" Type="http://schemas.openxmlformats.org/officeDocument/2006/relationships/hyperlink" Target="http://cs.wikipedia.org/wiki/Rdesno_had%C3%AD_ko%C5%99en" TargetMode="External"/><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hyperlink" Target="http://cs.wikipedia.org/wiki/Mandelinka_bramborov%C3%A1" TargetMode="External"/><Relationship Id="rId13" Type="http://schemas.openxmlformats.org/officeDocument/2006/relationships/image" Target="../media/image10.png"/><Relationship Id="rId3" Type="http://schemas.openxmlformats.org/officeDocument/2006/relationships/hyperlink" Target="http://cs.wikipedia.org/wiki/My%C5%A1" TargetMode="External"/><Relationship Id="rId7" Type="http://schemas.openxmlformats.org/officeDocument/2006/relationships/hyperlink" Target="http://cs.wikipedia.org/wiki/%C5%A0t%C4%9Bnice_posteln%C3%AD" TargetMode="External"/><Relationship Id="rId12" Type="http://schemas.openxmlformats.org/officeDocument/2006/relationships/image" Target="../media/image9.png"/><Relationship Id="rId2" Type="http://schemas.openxmlformats.org/officeDocument/2006/relationships/hyperlink" Target="http://cs.wikipedia.org/wiki/Moucha_dom%C3%A1c%C3%AD" TargetMode="External"/><Relationship Id="rId1" Type="http://schemas.openxmlformats.org/officeDocument/2006/relationships/slideLayout" Target="../slideLayouts/slideLayout2.xml"/><Relationship Id="rId6" Type="http://schemas.openxmlformats.org/officeDocument/2006/relationships/hyperlink" Target="http://cs.wikipedia.org/wiki/Blechy" TargetMode="External"/><Relationship Id="rId11" Type="http://schemas.openxmlformats.org/officeDocument/2006/relationships/image" Target="../media/image8.png"/><Relationship Id="rId5" Type="http://schemas.openxmlformats.org/officeDocument/2006/relationships/hyperlink" Target="http://cs.wikipedia.org/wiki/V%C5%A1i" TargetMode="External"/><Relationship Id="rId15" Type="http://schemas.openxmlformats.org/officeDocument/2006/relationships/image" Target="../media/image12.png"/><Relationship Id="rId10" Type="http://schemas.openxmlformats.org/officeDocument/2006/relationships/image" Target="../media/image7.png"/><Relationship Id="rId4" Type="http://schemas.openxmlformats.org/officeDocument/2006/relationships/hyperlink" Target="http://cs.wikipedia.org/wiki/Potkan" TargetMode="External"/><Relationship Id="rId9" Type="http://schemas.openxmlformats.org/officeDocument/2006/relationships/image" Target="../media/image6.png"/><Relationship Id="rId1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hyperlink" Target="http://cs.wikipedia.org/wiki/Borneo" TargetMode="External"/><Relationship Id="rId2" Type="http://schemas.openxmlformats.org/officeDocument/2006/relationships/hyperlink" Target="http://cs.wikipedia.org/wiki/Tropick%C3%BD_de%C5%A1tn%C3%BD_les" TargetMode="Externa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upload.wikimedia.org/wikipedia/commons/thumb/1/15/WildRat.jpg/258px-WildRat.jpg" TargetMode="External"/><Relationship Id="rId13" Type="http://schemas.openxmlformats.org/officeDocument/2006/relationships/hyperlink" Target="http://upload.wikimedia.org/wikipedia/commons/thumb/9/99/Tropicke_lesy_sveta.png/250px-Tropicke_lesy_sveta.png" TargetMode="External"/><Relationship Id="rId3" Type="http://schemas.openxmlformats.org/officeDocument/2006/relationships/hyperlink" Target="http://upload.wikimedia.org/wikipedia/commons/thumb/4/42/Plantago_lanceolata3.jpg/258px-Plantago_lanceolata3.jpg" TargetMode="External"/><Relationship Id="rId7" Type="http://schemas.openxmlformats.org/officeDocument/2006/relationships/hyperlink" Target="http://upload.wikimedia.org/wikipedia/commons/thumb/a/ab/House_mouse.jpg/258px-House_mouse.jpg" TargetMode="External"/><Relationship Id="rId12" Type="http://schemas.openxmlformats.org/officeDocument/2006/relationships/hyperlink" Target="http://upload.wikimedia.org/wikipedia/commons/thumb/2/21/Colorado_potato_beetle.jpg/258px-Colorado_potato_beetle.jpg" TargetMode="External"/><Relationship Id="rId2" Type="http://schemas.openxmlformats.org/officeDocument/2006/relationships/hyperlink" Target="http://upload.wikimedia.org/wikipedia/commons/thumb/a/a6/Urtica_dioica06_ies.jpg/258px-Urtica_dioica06_ies.jpg" TargetMode="External"/><Relationship Id="rId1" Type="http://schemas.openxmlformats.org/officeDocument/2006/relationships/slideLayout" Target="../slideLayouts/slideLayout2.xml"/><Relationship Id="rId6" Type="http://schemas.openxmlformats.org/officeDocument/2006/relationships/hyperlink" Target="http://upload.wikimedia.org/wikipedia/commons/thumb/8/8f/Musca_domestica_September_2007-1.jpg/250px-Musca_domestica_September_2007-1.jpg" TargetMode="External"/><Relationship Id="rId11" Type="http://schemas.openxmlformats.org/officeDocument/2006/relationships/hyperlink" Target="http://upload.wikimedia.org/wikipedia/commons/thumb/b/b1/Cimex_lectularius.jpg/258px-Cimex_lectularius.jpg" TargetMode="External"/><Relationship Id="rId5" Type="http://schemas.openxmlformats.org/officeDocument/2006/relationships/hyperlink" Target="http://upload.wikimedia.org/wikipedia/commons/thumb/0/08/Fallopia_japonica_MdE_1.jpg/260px-Fallopia_japonica_MdE_1.jpg" TargetMode="External"/><Relationship Id="rId10" Type="http://schemas.openxmlformats.org/officeDocument/2006/relationships/hyperlink" Target="http://upload.wikimedia.org/wikipedia/commons/thumb/0/0a/Catflea_small.jpg/220px-Catflea_small.jpg" TargetMode="External"/><Relationship Id="rId4" Type="http://schemas.openxmlformats.org/officeDocument/2006/relationships/hyperlink" Target="http://upload.wikimedia.org/wikipedia/commons/thumb/f/fc/Polygonum_bistorta_a1.jpg/260px-Polygonum_bistorta_a1.jpg" TargetMode="External"/><Relationship Id="rId9" Type="http://schemas.openxmlformats.org/officeDocument/2006/relationships/hyperlink" Target="http://upload.wikimedia.org/wikipedia/commons/1/15/Pediculus_humanus_capitis.p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539552" y="476672"/>
            <a:ext cx="8064896" cy="1470025"/>
          </a:xfrm>
        </p:spPr>
        <p:txBody>
          <a:bodyPr>
            <a:normAutofit fontScale="90000"/>
          </a:bodyPr>
          <a:lstStyle/>
          <a:p>
            <a:pPr lvl="0"/>
            <a:r>
              <a:rPr lang="cs-CZ" dirty="0" smtClean="0"/>
              <a:t/>
            </a:r>
            <a:br>
              <a:rPr lang="cs-CZ" dirty="0" smtClean="0"/>
            </a:br>
            <a:r>
              <a:rPr lang="cs-CZ" dirty="0" smtClean="0"/>
              <a:t>Základní společenstva – člověkem vytvořená místa</a:t>
            </a:r>
            <a:r>
              <a:rPr lang="cs-CZ" dirty="0"/>
              <a:t/>
            </a:r>
            <a:br>
              <a:rPr lang="cs-CZ" dirty="0"/>
            </a:br>
            <a:endParaRPr lang="cs-CZ" dirty="0"/>
          </a:p>
        </p:txBody>
      </p:sp>
      <p:sp>
        <p:nvSpPr>
          <p:cNvPr id="3" name="Podnadpis 2"/>
          <p:cNvSpPr>
            <a:spLocks noGrp="1"/>
          </p:cNvSpPr>
          <p:nvPr>
            <p:ph type="subTitle" idx="1"/>
          </p:nvPr>
        </p:nvSpPr>
        <p:spPr>
          <a:xfrm>
            <a:off x="1043608" y="2132856"/>
            <a:ext cx="7632848" cy="4392488"/>
          </a:xfrm>
        </p:spPr>
        <p:txBody>
          <a:bodyPr>
            <a:normAutofit/>
          </a:bodyPr>
          <a:lstStyle/>
          <a:p>
            <a:pPr algn="l"/>
            <a:r>
              <a:rPr lang="cs-CZ" sz="2300" dirty="0" smtClean="0">
                <a:solidFill>
                  <a:schemeClr val="tx1"/>
                </a:solidFill>
              </a:rPr>
              <a:t>Název školy:  Základní škola Karla Klíče Hostinné</a:t>
            </a:r>
          </a:p>
          <a:p>
            <a:pPr algn="l"/>
            <a:r>
              <a:rPr lang="cs-CZ" sz="2300" dirty="0" smtClean="0">
                <a:solidFill>
                  <a:schemeClr val="tx1"/>
                </a:solidFill>
              </a:rPr>
              <a:t>Autor:  Mgr. Renáta Jehličková</a:t>
            </a:r>
          </a:p>
          <a:p>
            <a:pPr algn="l"/>
            <a:r>
              <a:rPr lang="cs-CZ" sz="2300" dirty="0" smtClean="0">
                <a:solidFill>
                  <a:schemeClr val="tx1"/>
                </a:solidFill>
              </a:rPr>
              <a:t>Název:  VY_32_INOVACE_10_B_19_ZÁKLADNÍ SPOLEČENSTVA-</a:t>
            </a:r>
          </a:p>
          <a:p>
            <a:pPr algn="l"/>
            <a:r>
              <a:rPr lang="cs-CZ" sz="2300" dirty="0">
                <a:solidFill>
                  <a:schemeClr val="tx1"/>
                </a:solidFill>
              </a:rPr>
              <a:t> </a:t>
            </a:r>
            <a:r>
              <a:rPr lang="cs-CZ" sz="2300" dirty="0" smtClean="0">
                <a:solidFill>
                  <a:schemeClr val="tx1"/>
                </a:solidFill>
              </a:rPr>
              <a:t>             ČLOVĚKEM VYTVOŘENÁ MÍSTA</a:t>
            </a:r>
          </a:p>
          <a:p>
            <a:pPr algn="l"/>
            <a:r>
              <a:rPr lang="cs-CZ" sz="2300" dirty="0" smtClean="0">
                <a:solidFill>
                  <a:schemeClr val="tx1"/>
                </a:solidFill>
              </a:rPr>
              <a:t>Téma:  ROZMANITOST PŘÍRODY </a:t>
            </a:r>
          </a:p>
          <a:p>
            <a:pPr algn="l"/>
            <a:r>
              <a:rPr lang="cs-CZ" sz="2300" dirty="0" smtClean="0">
                <a:solidFill>
                  <a:schemeClr val="tx1"/>
                </a:solidFill>
              </a:rPr>
              <a:t>Číslo projektu</a:t>
            </a:r>
            <a:r>
              <a:rPr lang="cs-CZ" sz="2300" dirty="0">
                <a:solidFill>
                  <a:schemeClr val="tx1"/>
                </a:solidFill>
              </a:rPr>
              <a:t>: CZ.1.07/1.4.00/21.2131</a:t>
            </a:r>
          </a:p>
          <a:p>
            <a:pPr algn="l"/>
            <a:endParaRPr lang="cs-CZ" sz="2300" dirty="0" smtClean="0">
              <a:solidFill>
                <a:schemeClr val="tx1"/>
              </a:solidFill>
            </a:endParaRPr>
          </a:p>
          <a:p>
            <a:pPr algn="l"/>
            <a:endParaRPr lang="cs-CZ" sz="2300" dirty="0">
              <a:solidFill>
                <a:schemeClr val="tx1"/>
              </a:solidFill>
            </a:endParaRPr>
          </a:p>
          <a:p>
            <a:pPr algn="l"/>
            <a:endParaRPr lang="cs-CZ" sz="2300" dirty="0" smtClean="0">
              <a:solidFill>
                <a:schemeClr val="tx1"/>
              </a:solidFill>
            </a:endParaRPr>
          </a:p>
          <a:p>
            <a:pPr algn="l"/>
            <a:endParaRPr lang="cs-CZ" sz="2300" dirty="0">
              <a:solidFill>
                <a:schemeClr val="tx1"/>
              </a:solidFill>
            </a:endParaRPr>
          </a:p>
          <a:p>
            <a:pPr algn="l"/>
            <a:endParaRPr lang="cs-CZ" sz="2300" dirty="0">
              <a:solidFill>
                <a:schemeClr val="tx1"/>
              </a:solidFill>
            </a:endParaRP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5157192"/>
            <a:ext cx="5761037" cy="1122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970481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Zástupný symbol pro obsah 3"/>
          <p:cNvGraphicFramePr>
            <a:graphicFrameLocks noGrp="1"/>
          </p:cNvGraphicFramePr>
          <p:nvPr>
            <p:ph idx="1"/>
            <p:extLst>
              <p:ext uri="{D42A27DB-BD31-4B8C-83A1-F6EECF244321}">
                <p14:modId xmlns:p14="http://schemas.microsoft.com/office/powerpoint/2010/main" val="1838729455"/>
              </p:ext>
            </p:extLst>
          </p:nvPr>
        </p:nvGraphicFramePr>
        <p:xfrm>
          <a:off x="1187624" y="1124744"/>
          <a:ext cx="6834212" cy="4953726"/>
        </p:xfrm>
        <a:graphic>
          <a:graphicData uri="http://schemas.openxmlformats.org/drawingml/2006/table">
            <a:tbl>
              <a:tblPr firstRow="1" bandRow="1">
                <a:tableStyleId>{5C22544A-7EE6-4342-B048-85BDC9FD1C3A}</a:tableStyleId>
              </a:tblPr>
              <a:tblGrid>
                <a:gridCol w="2214576"/>
                <a:gridCol w="2071702"/>
                <a:gridCol w="1071570"/>
                <a:gridCol w="1476364"/>
              </a:tblGrid>
              <a:tr h="429381">
                <a:tc>
                  <a:txBody>
                    <a:bodyPr/>
                    <a:lstStyle/>
                    <a:p>
                      <a:r>
                        <a:rPr lang="cs-CZ" dirty="0" smtClean="0"/>
                        <a:t>Autor</a:t>
                      </a:r>
                      <a:endParaRPr lang="cs-CZ" dirty="0"/>
                    </a:p>
                  </a:txBody>
                  <a:tcPr/>
                </a:tc>
                <a:tc gridSpan="3">
                  <a:txBody>
                    <a:bodyPr/>
                    <a:lstStyle/>
                    <a:p>
                      <a:r>
                        <a:rPr lang="cs-CZ" dirty="0" smtClean="0"/>
                        <a:t>Mgr. Renáta</a:t>
                      </a:r>
                      <a:r>
                        <a:rPr lang="cs-CZ" baseline="0" dirty="0" smtClean="0"/>
                        <a:t> Jehličková</a:t>
                      </a:r>
                      <a:endParaRPr lang="cs-CZ" dirty="0"/>
                    </a:p>
                  </a:txBody>
                  <a:tcPr/>
                </a:tc>
                <a:tc hMerge="1">
                  <a:txBody>
                    <a:bodyPr/>
                    <a:lstStyle/>
                    <a:p>
                      <a:endParaRPr lang="cs-CZ" dirty="0"/>
                    </a:p>
                  </a:txBody>
                  <a:tcPr/>
                </a:tc>
                <a:tc hMerge="1">
                  <a:txBody>
                    <a:bodyPr/>
                    <a:lstStyle/>
                    <a:p>
                      <a:endParaRPr lang="cs-CZ" dirty="0"/>
                    </a:p>
                  </a:txBody>
                  <a:tcPr/>
                </a:tc>
              </a:tr>
              <a:tr h="429381">
                <a:tc>
                  <a:txBody>
                    <a:bodyPr/>
                    <a:lstStyle/>
                    <a:p>
                      <a:r>
                        <a:rPr lang="cs-CZ" dirty="0" smtClean="0"/>
                        <a:t>Vytvořeno dne</a:t>
                      </a:r>
                      <a:endParaRPr lang="cs-CZ" dirty="0"/>
                    </a:p>
                  </a:txBody>
                  <a:tcPr>
                    <a:solidFill>
                      <a:schemeClr val="tx2">
                        <a:lumMod val="40000"/>
                        <a:lumOff val="60000"/>
                      </a:schemeClr>
                    </a:solidFill>
                  </a:tcPr>
                </a:tc>
                <a:tc gridSpan="3">
                  <a:txBody>
                    <a:bodyPr/>
                    <a:lstStyle/>
                    <a:p>
                      <a:r>
                        <a:rPr lang="cs-CZ" baseline="0" dirty="0" smtClean="0">
                          <a:solidFill>
                            <a:schemeClr val="tx1"/>
                          </a:solidFill>
                        </a:rPr>
                        <a:t>20. dubna 2012</a:t>
                      </a:r>
                      <a:endParaRPr lang="cs-CZ" dirty="0">
                        <a:solidFill>
                          <a:schemeClr val="tx1"/>
                        </a:solidFill>
                      </a:endParaRPr>
                    </a:p>
                  </a:txBody>
                  <a:tcPr/>
                </a:tc>
                <a:tc hMerge="1">
                  <a:txBody>
                    <a:bodyPr/>
                    <a:lstStyle/>
                    <a:p>
                      <a:endParaRPr lang="cs-CZ" dirty="0"/>
                    </a:p>
                  </a:txBody>
                  <a:tcPr/>
                </a:tc>
                <a:tc hMerge="1">
                  <a:txBody>
                    <a:bodyPr/>
                    <a:lstStyle/>
                    <a:p>
                      <a:endParaRPr lang="cs-CZ" dirty="0"/>
                    </a:p>
                  </a:txBody>
                  <a:tcPr/>
                </a:tc>
              </a:tr>
              <a:tr h="429381">
                <a:tc>
                  <a:txBody>
                    <a:bodyPr/>
                    <a:lstStyle/>
                    <a:p>
                      <a:r>
                        <a:rPr lang="cs-CZ" dirty="0" smtClean="0"/>
                        <a:t>Odpilotováno dne</a:t>
                      </a:r>
                      <a:endParaRPr lang="cs-CZ" dirty="0"/>
                    </a:p>
                  </a:txBody>
                  <a:tcPr>
                    <a:solidFill>
                      <a:schemeClr val="tx2">
                        <a:lumMod val="40000"/>
                        <a:lumOff val="60000"/>
                      </a:schemeClr>
                    </a:solidFill>
                  </a:tcPr>
                </a:tc>
                <a:tc>
                  <a:txBody>
                    <a:bodyPr/>
                    <a:lstStyle/>
                    <a:p>
                      <a:r>
                        <a:rPr lang="cs-CZ" smtClean="0">
                          <a:solidFill>
                            <a:schemeClr val="tx1"/>
                          </a:solidFill>
                        </a:rPr>
                        <a:t>18</a:t>
                      </a:r>
                      <a:r>
                        <a:rPr lang="cs-CZ" dirty="0" smtClean="0">
                          <a:solidFill>
                            <a:schemeClr val="tx1"/>
                          </a:solidFill>
                        </a:rPr>
                        <a:t>. června 2012</a:t>
                      </a:r>
                      <a:endParaRPr lang="cs-CZ" dirty="0">
                        <a:solidFill>
                          <a:schemeClr val="tx1"/>
                        </a:solidFill>
                      </a:endParaRPr>
                    </a:p>
                  </a:txBody>
                  <a:tcPr/>
                </a:tc>
                <a:tc>
                  <a:txBody>
                    <a:bodyPr/>
                    <a:lstStyle/>
                    <a:p>
                      <a:r>
                        <a:rPr lang="cs-CZ" dirty="0" smtClean="0">
                          <a:solidFill>
                            <a:schemeClr val="tx1"/>
                          </a:solidFill>
                        </a:rPr>
                        <a:t>ve třídě</a:t>
                      </a:r>
                      <a:endParaRPr lang="cs-CZ" dirty="0">
                        <a:solidFill>
                          <a:schemeClr val="tx1"/>
                        </a:solidFill>
                      </a:endParaRPr>
                    </a:p>
                  </a:txBody>
                  <a:tcPr>
                    <a:solidFill>
                      <a:schemeClr val="tx2">
                        <a:lumMod val="40000"/>
                        <a:lumOff val="60000"/>
                      </a:schemeClr>
                    </a:solidFill>
                  </a:tcPr>
                </a:tc>
                <a:tc>
                  <a:txBody>
                    <a:bodyPr/>
                    <a:lstStyle/>
                    <a:p>
                      <a:r>
                        <a:rPr lang="cs-CZ" dirty="0" smtClean="0"/>
                        <a:t>IV.B</a:t>
                      </a:r>
                      <a:endParaRPr lang="cs-CZ" dirty="0"/>
                    </a:p>
                  </a:txBody>
                  <a:tcPr/>
                </a:tc>
              </a:tr>
              <a:tr h="429381">
                <a:tc>
                  <a:txBody>
                    <a:bodyPr/>
                    <a:lstStyle/>
                    <a:p>
                      <a:r>
                        <a:rPr lang="cs-CZ" dirty="0" smtClean="0"/>
                        <a:t>Vzdělávací oblast</a:t>
                      </a:r>
                      <a:endParaRPr lang="cs-CZ" dirty="0"/>
                    </a:p>
                  </a:txBody>
                  <a:tcPr>
                    <a:solidFill>
                      <a:schemeClr val="tx2">
                        <a:lumMod val="40000"/>
                        <a:lumOff val="60000"/>
                      </a:schemeClr>
                    </a:solidFill>
                  </a:tcPr>
                </a:tc>
                <a:tc gridSpan="3">
                  <a:txBody>
                    <a:bodyPr/>
                    <a:lstStyle/>
                    <a:p>
                      <a:r>
                        <a:rPr lang="cs-CZ" dirty="0" smtClean="0">
                          <a:solidFill>
                            <a:schemeClr val="tx1"/>
                          </a:solidFill>
                        </a:rPr>
                        <a:t>Člověk</a:t>
                      </a:r>
                      <a:r>
                        <a:rPr lang="cs-CZ" baseline="0" dirty="0" smtClean="0">
                          <a:solidFill>
                            <a:schemeClr val="tx1"/>
                          </a:solidFill>
                        </a:rPr>
                        <a:t> a jeho svět</a:t>
                      </a:r>
                      <a:endParaRPr lang="cs-CZ" dirty="0">
                        <a:solidFill>
                          <a:schemeClr val="tx1"/>
                        </a:solidFill>
                      </a:endParaRPr>
                    </a:p>
                  </a:txBody>
                  <a:tcPr/>
                </a:tc>
                <a:tc hMerge="1">
                  <a:txBody>
                    <a:bodyPr/>
                    <a:lstStyle/>
                    <a:p>
                      <a:endParaRPr lang="cs-CZ" dirty="0"/>
                    </a:p>
                  </a:txBody>
                  <a:tcPr/>
                </a:tc>
                <a:tc hMerge="1">
                  <a:txBody>
                    <a:bodyPr/>
                    <a:lstStyle/>
                    <a:p>
                      <a:endParaRPr lang="cs-CZ" dirty="0"/>
                    </a:p>
                  </a:txBody>
                  <a:tcPr/>
                </a:tc>
              </a:tr>
              <a:tr h="429381">
                <a:tc>
                  <a:txBody>
                    <a:bodyPr/>
                    <a:lstStyle/>
                    <a:p>
                      <a:r>
                        <a:rPr lang="cs-CZ" dirty="0" smtClean="0"/>
                        <a:t>Vzdělávací obor</a:t>
                      </a:r>
                      <a:endParaRPr lang="cs-CZ" dirty="0"/>
                    </a:p>
                  </a:txBody>
                  <a:tcPr>
                    <a:solidFill>
                      <a:schemeClr val="tx2">
                        <a:lumMod val="40000"/>
                        <a:lumOff val="60000"/>
                      </a:schemeClr>
                    </a:solidFill>
                  </a:tcPr>
                </a:tc>
                <a:tc gridSpan="3">
                  <a:txBody>
                    <a:bodyPr/>
                    <a:lstStyle/>
                    <a:p>
                      <a:r>
                        <a:rPr lang="cs-CZ" dirty="0" smtClean="0">
                          <a:solidFill>
                            <a:schemeClr val="tx1"/>
                          </a:solidFill>
                        </a:rPr>
                        <a:t>Přírodověda</a:t>
                      </a:r>
                      <a:endParaRPr lang="cs-CZ" dirty="0">
                        <a:solidFill>
                          <a:schemeClr val="tx1"/>
                        </a:solidFill>
                      </a:endParaRPr>
                    </a:p>
                  </a:txBody>
                  <a:tcPr/>
                </a:tc>
                <a:tc hMerge="1">
                  <a:txBody>
                    <a:bodyPr/>
                    <a:lstStyle/>
                    <a:p>
                      <a:endParaRPr lang="cs-CZ" dirty="0"/>
                    </a:p>
                  </a:txBody>
                  <a:tcPr/>
                </a:tc>
                <a:tc hMerge="1">
                  <a:txBody>
                    <a:bodyPr/>
                    <a:lstStyle/>
                    <a:p>
                      <a:endParaRPr lang="cs-CZ" dirty="0"/>
                    </a:p>
                  </a:txBody>
                  <a:tcPr/>
                </a:tc>
              </a:tr>
              <a:tr h="429381">
                <a:tc>
                  <a:txBody>
                    <a:bodyPr/>
                    <a:lstStyle/>
                    <a:p>
                      <a:r>
                        <a:rPr lang="cs-CZ" dirty="0" smtClean="0"/>
                        <a:t>Tematický okruh</a:t>
                      </a:r>
                      <a:endParaRPr lang="cs-CZ" dirty="0"/>
                    </a:p>
                  </a:txBody>
                  <a:tcPr>
                    <a:solidFill>
                      <a:schemeClr val="tx2">
                        <a:lumMod val="40000"/>
                        <a:lumOff val="60000"/>
                      </a:schemeClr>
                    </a:solidFill>
                  </a:tcPr>
                </a:tc>
                <a:tc gridSpan="3">
                  <a:txBody>
                    <a:bodyPr/>
                    <a:lstStyle/>
                    <a:p>
                      <a:r>
                        <a:rPr lang="cs-CZ" dirty="0" smtClean="0">
                          <a:solidFill>
                            <a:schemeClr val="tx1"/>
                          </a:solidFill>
                        </a:rPr>
                        <a:t>Rozmanitost</a:t>
                      </a:r>
                      <a:r>
                        <a:rPr lang="cs-CZ" baseline="0" dirty="0" smtClean="0">
                          <a:solidFill>
                            <a:schemeClr val="tx1"/>
                          </a:solidFill>
                        </a:rPr>
                        <a:t> přírody</a:t>
                      </a:r>
                      <a:endParaRPr lang="cs-CZ" dirty="0">
                        <a:solidFill>
                          <a:schemeClr val="tx1"/>
                        </a:solidFill>
                      </a:endParaRPr>
                    </a:p>
                  </a:txBody>
                  <a:tcPr/>
                </a:tc>
                <a:tc hMerge="1">
                  <a:txBody>
                    <a:bodyPr/>
                    <a:lstStyle/>
                    <a:p>
                      <a:endParaRPr lang="cs-CZ" dirty="0"/>
                    </a:p>
                  </a:txBody>
                  <a:tcPr/>
                </a:tc>
                <a:tc hMerge="1">
                  <a:txBody>
                    <a:bodyPr/>
                    <a:lstStyle/>
                    <a:p>
                      <a:endParaRPr lang="cs-CZ" dirty="0"/>
                    </a:p>
                  </a:txBody>
                  <a:tcPr/>
                </a:tc>
              </a:tr>
              <a:tr h="429381">
                <a:tc>
                  <a:txBody>
                    <a:bodyPr/>
                    <a:lstStyle/>
                    <a:p>
                      <a:r>
                        <a:rPr lang="cs-CZ" dirty="0" smtClean="0"/>
                        <a:t>Téma</a:t>
                      </a:r>
                      <a:endParaRPr lang="cs-CZ" dirty="0"/>
                    </a:p>
                  </a:txBody>
                  <a:tcPr>
                    <a:solidFill>
                      <a:schemeClr val="tx2">
                        <a:lumMod val="40000"/>
                        <a:lumOff val="60000"/>
                      </a:schemeClr>
                    </a:solidFill>
                  </a:tcPr>
                </a:tc>
                <a:tc gridSpan="3">
                  <a:txBody>
                    <a:bodyPr/>
                    <a:lstStyle/>
                    <a:p>
                      <a:r>
                        <a:rPr lang="cs-CZ" dirty="0" smtClean="0">
                          <a:solidFill>
                            <a:schemeClr val="tx1"/>
                          </a:solidFill>
                        </a:rPr>
                        <a:t>Základní</a:t>
                      </a:r>
                      <a:r>
                        <a:rPr lang="cs-CZ" baseline="0" dirty="0" smtClean="0">
                          <a:solidFill>
                            <a:schemeClr val="tx1"/>
                          </a:solidFill>
                        </a:rPr>
                        <a:t> společenstva – člověkem vytvořená místa</a:t>
                      </a:r>
                      <a:endParaRPr lang="cs-CZ" dirty="0">
                        <a:solidFill>
                          <a:schemeClr val="tx1"/>
                        </a:solidFill>
                      </a:endParaRPr>
                    </a:p>
                  </a:txBody>
                  <a:tcPr/>
                </a:tc>
                <a:tc hMerge="1">
                  <a:txBody>
                    <a:bodyPr/>
                    <a:lstStyle/>
                    <a:p>
                      <a:endParaRPr lang="cs-CZ" dirty="0"/>
                    </a:p>
                  </a:txBody>
                  <a:tcPr/>
                </a:tc>
                <a:tc hMerge="1">
                  <a:txBody>
                    <a:bodyPr/>
                    <a:lstStyle/>
                    <a:p>
                      <a:endParaRPr lang="cs-CZ" dirty="0"/>
                    </a:p>
                  </a:txBody>
                  <a:tcPr/>
                </a:tc>
              </a:tr>
              <a:tr h="666741">
                <a:tc>
                  <a:txBody>
                    <a:bodyPr/>
                    <a:lstStyle/>
                    <a:p>
                      <a:r>
                        <a:rPr lang="cs-CZ" dirty="0" smtClean="0"/>
                        <a:t>Klíčová slova</a:t>
                      </a:r>
                      <a:endParaRPr lang="cs-CZ" dirty="0"/>
                    </a:p>
                  </a:txBody>
                  <a:tcPr>
                    <a:solidFill>
                      <a:schemeClr val="tx2">
                        <a:lumMod val="40000"/>
                        <a:lumOff val="60000"/>
                      </a:schemeClr>
                    </a:solidFill>
                  </a:tcPr>
                </a:tc>
                <a:tc gridSpan="3">
                  <a:txBody>
                    <a:bodyPr/>
                    <a:lstStyle/>
                    <a:p>
                      <a:r>
                        <a:rPr lang="cs-CZ" baseline="0" dirty="0" smtClean="0">
                          <a:solidFill>
                            <a:schemeClr val="tx1"/>
                          </a:solidFill>
                        </a:rPr>
                        <a:t>umělá společenstva, pole, obce, města, domy, zahrady, dvory, skládky, paseky, lomy, doly, průvodci člověka, kopřiva, jitrocel, rdesno, křídlatka japonská, moucha domácí, myš, potkan, vši, blechy, štěnice, mandelinka bramborová, tropický deštný les, Borneo</a:t>
                      </a:r>
                    </a:p>
                  </a:txBody>
                  <a:tcPr/>
                </a:tc>
                <a:tc hMerge="1">
                  <a:txBody>
                    <a:bodyPr/>
                    <a:lstStyle/>
                    <a:p>
                      <a:endParaRPr lang="cs-CZ" dirty="0"/>
                    </a:p>
                  </a:txBody>
                  <a:tcPr/>
                </a:tc>
                <a:tc hMerge="1">
                  <a:txBody>
                    <a:bodyPr/>
                    <a:lstStyle/>
                    <a:p>
                      <a:endParaRPr lang="cs-CZ" dirty="0"/>
                    </a:p>
                  </a:txBody>
                  <a:tcPr/>
                </a:tc>
              </a:tr>
            </a:tbl>
          </a:graphicData>
        </a:graphic>
      </p:graphicFrame>
    </p:spTree>
    <p:extLst>
      <p:ext uri="{BB962C8B-B14F-4D97-AF65-F5344CB8AC3E}">
        <p14:creationId xmlns:p14="http://schemas.microsoft.com/office/powerpoint/2010/main" val="288864725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9512" y="274638"/>
            <a:ext cx="8784976" cy="778098"/>
          </a:xfrm>
          <a:solidFill>
            <a:schemeClr val="bg1">
              <a:lumMod val="65000"/>
            </a:schemeClr>
          </a:solidFill>
          <a:ln>
            <a:solidFill>
              <a:schemeClr val="tx2">
                <a:lumMod val="40000"/>
                <a:lumOff val="60000"/>
              </a:schemeClr>
            </a:solidFill>
          </a:ln>
        </p:spPr>
        <p:txBody>
          <a:bodyPr>
            <a:normAutofit/>
          </a:bodyPr>
          <a:lstStyle/>
          <a:p>
            <a:r>
              <a:rPr lang="cs-CZ" b="1" dirty="0" smtClean="0"/>
              <a:t>Člověkem vytvořená místa</a:t>
            </a:r>
            <a:endParaRPr lang="cs-CZ" b="1" dirty="0"/>
          </a:p>
        </p:txBody>
      </p:sp>
      <p:sp>
        <p:nvSpPr>
          <p:cNvPr id="3" name="Zástupný symbol pro obsah 2"/>
          <p:cNvSpPr>
            <a:spLocks noGrp="1"/>
          </p:cNvSpPr>
          <p:nvPr>
            <p:ph idx="1"/>
          </p:nvPr>
        </p:nvSpPr>
        <p:spPr>
          <a:xfrm>
            <a:off x="179512" y="1052736"/>
            <a:ext cx="8784976" cy="5544616"/>
          </a:xfrm>
          <a:solidFill>
            <a:schemeClr val="bg1">
              <a:lumMod val="85000"/>
            </a:schemeClr>
          </a:solidFill>
          <a:ln>
            <a:noFill/>
          </a:ln>
        </p:spPr>
        <p:txBody>
          <a:bodyPr>
            <a:normAutofit/>
          </a:bodyPr>
          <a:lstStyle/>
          <a:p>
            <a:pPr marL="0" indent="0">
              <a:buNone/>
            </a:pPr>
            <a:r>
              <a:rPr lang="cs-CZ" sz="2500" b="1" u="sng" dirty="0" smtClean="0"/>
              <a:t>Umělá společenstva:</a:t>
            </a:r>
          </a:p>
          <a:p>
            <a:pPr marL="0" indent="0">
              <a:buNone/>
            </a:pPr>
            <a:r>
              <a:rPr lang="cs-CZ" sz="2500" dirty="0" smtClean="0"/>
              <a:t>-  pole, obce, města, domy, zahrady, dvory, skládky, paseky, lomy, </a:t>
            </a:r>
          </a:p>
          <a:p>
            <a:pPr marL="0" indent="0">
              <a:buNone/>
            </a:pPr>
            <a:r>
              <a:rPr lang="cs-CZ" sz="2500" dirty="0"/>
              <a:t> </a:t>
            </a:r>
            <a:r>
              <a:rPr lang="cs-CZ" sz="2500" dirty="0" smtClean="0"/>
              <a:t>   doly...</a:t>
            </a:r>
          </a:p>
          <a:p>
            <a:pPr marL="0" indent="0">
              <a:buNone/>
            </a:pPr>
            <a:r>
              <a:rPr lang="cs-CZ" sz="2500" dirty="0" smtClean="0"/>
              <a:t>-  často zde žijí průvodci člověka</a:t>
            </a:r>
          </a:p>
          <a:p>
            <a:pPr marL="0" indent="0">
              <a:buNone/>
            </a:pPr>
            <a:r>
              <a:rPr lang="cs-CZ" sz="2500" dirty="0"/>
              <a:t> </a:t>
            </a:r>
            <a:r>
              <a:rPr lang="cs-CZ" sz="2500" dirty="0" smtClean="0"/>
              <a:t>   </a:t>
            </a:r>
            <a:r>
              <a:rPr lang="cs-CZ" sz="2500" b="1" dirty="0" smtClean="0"/>
              <a:t>rostliny</a:t>
            </a:r>
            <a:r>
              <a:rPr lang="cs-CZ" sz="2500" dirty="0" smtClean="0"/>
              <a:t> – </a:t>
            </a:r>
            <a:r>
              <a:rPr lang="cs-CZ" sz="2500" dirty="0" smtClean="0">
                <a:hlinkClick r:id="rId2"/>
              </a:rPr>
              <a:t>kopřiva</a:t>
            </a:r>
            <a:r>
              <a:rPr lang="cs-CZ" sz="2500" dirty="0" smtClean="0"/>
              <a:t>, </a:t>
            </a:r>
            <a:r>
              <a:rPr lang="cs-CZ" sz="2500" dirty="0" smtClean="0">
                <a:hlinkClick r:id="rId3"/>
              </a:rPr>
              <a:t>jitrocel</a:t>
            </a:r>
            <a:r>
              <a:rPr lang="cs-CZ" sz="2500" dirty="0" smtClean="0"/>
              <a:t>, </a:t>
            </a:r>
            <a:r>
              <a:rPr lang="cs-CZ" sz="2500" dirty="0" smtClean="0">
                <a:hlinkClick r:id="rId4"/>
              </a:rPr>
              <a:t>rdesno</a:t>
            </a:r>
            <a:r>
              <a:rPr lang="cs-CZ" sz="2500" dirty="0" smtClean="0"/>
              <a:t>, zavlečená - </a:t>
            </a:r>
            <a:r>
              <a:rPr lang="cs-CZ" sz="2500" dirty="0" smtClean="0">
                <a:hlinkClick r:id="rId5"/>
              </a:rPr>
              <a:t>křídlatka japonská</a:t>
            </a:r>
            <a:endParaRPr lang="cs-CZ" sz="2500" dirty="0" smtClean="0"/>
          </a:p>
          <a:p>
            <a:pPr marL="0" indent="0">
              <a:buNone/>
            </a:pPr>
            <a:endParaRPr lang="cs-CZ" sz="2500" dirty="0"/>
          </a:p>
          <a:p>
            <a:pPr marL="0" indent="0">
              <a:buNone/>
            </a:pPr>
            <a:endParaRPr lang="cs-CZ" sz="2500" dirty="0" smtClean="0"/>
          </a:p>
          <a:p>
            <a:pPr marL="0" indent="0">
              <a:buNone/>
            </a:pPr>
            <a:endParaRPr lang="cs-CZ" sz="2500" dirty="0" smtClean="0"/>
          </a:p>
          <a:p>
            <a:pPr marL="0" indent="0">
              <a:buNone/>
            </a:pPr>
            <a:r>
              <a:rPr lang="cs-CZ" sz="2500" dirty="0"/>
              <a:t> </a:t>
            </a:r>
            <a:r>
              <a:rPr lang="cs-CZ" sz="2500" dirty="0" smtClean="0"/>
              <a:t>   </a:t>
            </a:r>
          </a:p>
          <a:p>
            <a:pPr marL="0" indent="0">
              <a:buNone/>
            </a:pPr>
            <a:endParaRPr lang="cs-CZ" sz="2500" b="1" dirty="0"/>
          </a:p>
          <a:p>
            <a:pPr marL="0" indent="0">
              <a:buNone/>
            </a:pPr>
            <a:endParaRPr lang="cs-CZ" sz="2500" b="1" dirty="0" smtClean="0"/>
          </a:p>
          <a:p>
            <a:pPr marL="0" indent="0">
              <a:buNone/>
            </a:pPr>
            <a:r>
              <a:rPr lang="cs-CZ" sz="2500" b="1" dirty="0" smtClean="0"/>
              <a:t>             </a:t>
            </a:r>
            <a:r>
              <a:rPr lang="cs-CZ" sz="2500" i="1" dirty="0" smtClean="0"/>
              <a:t>kopřiva                jitrocel         rdesno               křídlatka</a:t>
            </a:r>
            <a:endParaRPr lang="cs-CZ" sz="2500" b="1" dirty="0" smtClean="0"/>
          </a:p>
          <a:p>
            <a:pPr marL="0" indent="0">
              <a:buNone/>
            </a:pPr>
            <a:endParaRPr lang="cs-CZ" sz="2500" dirty="0" smtClean="0"/>
          </a:p>
        </p:txBody>
      </p:sp>
      <p:cxnSp>
        <p:nvCxnSpPr>
          <p:cNvPr id="5" name="Přímá spojnice se šipkou 4"/>
          <p:cNvCxnSpPr/>
          <p:nvPr/>
        </p:nvCxnSpPr>
        <p:spPr>
          <a:xfrm>
            <a:off x="4427984" y="2708920"/>
            <a:ext cx="57606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pic>
        <p:nvPicPr>
          <p:cNvPr id="102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9552" y="3429000"/>
            <a:ext cx="2322098" cy="2736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59832" y="3439670"/>
            <a:ext cx="1368152" cy="27256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644008" y="3452758"/>
            <a:ext cx="1224136" cy="27125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105539" y="3452758"/>
            <a:ext cx="2521368" cy="27125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88558841"/>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4" end="4"/>
                                            </p:txEl>
                                          </p:spTgt>
                                        </p:tgtEl>
                                        <p:attrNameLst>
                                          <p:attrName>style.visibility</p:attrName>
                                        </p:attrNameLst>
                                      </p:cBhvr>
                                      <p:to>
                                        <p:strVal val="visible"/>
                                      </p:to>
                                    </p:set>
                                    <p:anim calcmode="lin" valueType="num">
                                      <p:cBhvr additive="base">
                                        <p:cTn id="4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1026"/>
                                        </p:tgtEl>
                                        <p:attrNameLst>
                                          <p:attrName>style.visibility</p:attrName>
                                        </p:attrNameLst>
                                      </p:cBhvr>
                                      <p:to>
                                        <p:strVal val="visible"/>
                                      </p:to>
                                    </p:set>
                                    <p:animEffect transition="in" filter="fade">
                                      <p:cBhvr>
                                        <p:cTn id="55" dur="1000"/>
                                        <p:tgtEl>
                                          <p:spTgt spid="1026"/>
                                        </p:tgtEl>
                                      </p:cBhvr>
                                    </p:animEffect>
                                    <p:anim calcmode="lin" valueType="num">
                                      <p:cBhvr>
                                        <p:cTn id="56" dur="1000" fill="hold"/>
                                        <p:tgtEl>
                                          <p:spTgt spid="1026"/>
                                        </p:tgtEl>
                                        <p:attrNameLst>
                                          <p:attrName>ppt_x</p:attrName>
                                        </p:attrNameLst>
                                      </p:cBhvr>
                                      <p:tavLst>
                                        <p:tav tm="0">
                                          <p:val>
                                            <p:strVal val="#ppt_x"/>
                                          </p:val>
                                        </p:tav>
                                        <p:tav tm="100000">
                                          <p:val>
                                            <p:strVal val="#ppt_x"/>
                                          </p:val>
                                        </p:tav>
                                      </p:tavLst>
                                    </p:anim>
                                    <p:anim calcmode="lin" valueType="num">
                                      <p:cBhvr>
                                        <p:cTn id="57"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1027"/>
                                        </p:tgtEl>
                                        <p:attrNameLst>
                                          <p:attrName>style.visibility</p:attrName>
                                        </p:attrNameLst>
                                      </p:cBhvr>
                                      <p:to>
                                        <p:strVal val="visible"/>
                                      </p:to>
                                    </p:set>
                                    <p:animEffect transition="in" filter="fade">
                                      <p:cBhvr>
                                        <p:cTn id="62" dur="1000"/>
                                        <p:tgtEl>
                                          <p:spTgt spid="1027"/>
                                        </p:tgtEl>
                                      </p:cBhvr>
                                    </p:animEffect>
                                    <p:anim calcmode="lin" valueType="num">
                                      <p:cBhvr>
                                        <p:cTn id="63" dur="1000" fill="hold"/>
                                        <p:tgtEl>
                                          <p:spTgt spid="1027"/>
                                        </p:tgtEl>
                                        <p:attrNameLst>
                                          <p:attrName>ppt_x</p:attrName>
                                        </p:attrNameLst>
                                      </p:cBhvr>
                                      <p:tavLst>
                                        <p:tav tm="0">
                                          <p:val>
                                            <p:strVal val="#ppt_x"/>
                                          </p:val>
                                        </p:tav>
                                        <p:tav tm="100000">
                                          <p:val>
                                            <p:strVal val="#ppt_x"/>
                                          </p:val>
                                        </p:tav>
                                      </p:tavLst>
                                    </p:anim>
                                    <p:anim calcmode="lin" valueType="num">
                                      <p:cBhvr>
                                        <p:cTn id="64" dur="1000" fill="hold"/>
                                        <p:tgtEl>
                                          <p:spTgt spid="1027"/>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nodeType="clickEffect">
                                  <p:stCondLst>
                                    <p:cond delay="0"/>
                                  </p:stCondLst>
                                  <p:childTnLst>
                                    <p:set>
                                      <p:cBhvr>
                                        <p:cTn id="68" dur="1" fill="hold">
                                          <p:stCondLst>
                                            <p:cond delay="0"/>
                                          </p:stCondLst>
                                        </p:cTn>
                                        <p:tgtEl>
                                          <p:spTgt spid="1028"/>
                                        </p:tgtEl>
                                        <p:attrNameLst>
                                          <p:attrName>style.visibility</p:attrName>
                                        </p:attrNameLst>
                                      </p:cBhvr>
                                      <p:to>
                                        <p:strVal val="visible"/>
                                      </p:to>
                                    </p:set>
                                    <p:animEffect transition="in" filter="fade">
                                      <p:cBhvr>
                                        <p:cTn id="69" dur="1000"/>
                                        <p:tgtEl>
                                          <p:spTgt spid="1028"/>
                                        </p:tgtEl>
                                      </p:cBhvr>
                                    </p:animEffect>
                                    <p:anim calcmode="lin" valueType="num">
                                      <p:cBhvr>
                                        <p:cTn id="70" dur="1000" fill="hold"/>
                                        <p:tgtEl>
                                          <p:spTgt spid="1028"/>
                                        </p:tgtEl>
                                        <p:attrNameLst>
                                          <p:attrName>ppt_x</p:attrName>
                                        </p:attrNameLst>
                                      </p:cBhvr>
                                      <p:tavLst>
                                        <p:tav tm="0">
                                          <p:val>
                                            <p:strVal val="#ppt_x"/>
                                          </p:val>
                                        </p:tav>
                                        <p:tav tm="100000">
                                          <p:val>
                                            <p:strVal val="#ppt_x"/>
                                          </p:val>
                                        </p:tav>
                                      </p:tavLst>
                                    </p:anim>
                                    <p:anim calcmode="lin" valueType="num">
                                      <p:cBhvr>
                                        <p:cTn id="71" dur="1000" fill="hold"/>
                                        <p:tgtEl>
                                          <p:spTgt spid="1028"/>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nodeType="clickEffect">
                                  <p:stCondLst>
                                    <p:cond delay="0"/>
                                  </p:stCondLst>
                                  <p:childTnLst>
                                    <p:set>
                                      <p:cBhvr>
                                        <p:cTn id="75" dur="1" fill="hold">
                                          <p:stCondLst>
                                            <p:cond delay="0"/>
                                          </p:stCondLst>
                                        </p:cTn>
                                        <p:tgtEl>
                                          <p:spTgt spid="1029"/>
                                        </p:tgtEl>
                                        <p:attrNameLst>
                                          <p:attrName>style.visibility</p:attrName>
                                        </p:attrNameLst>
                                      </p:cBhvr>
                                      <p:to>
                                        <p:strVal val="visible"/>
                                      </p:to>
                                    </p:set>
                                    <p:animEffect transition="in" filter="fade">
                                      <p:cBhvr>
                                        <p:cTn id="76" dur="1000"/>
                                        <p:tgtEl>
                                          <p:spTgt spid="1029"/>
                                        </p:tgtEl>
                                      </p:cBhvr>
                                    </p:animEffect>
                                    <p:anim calcmode="lin" valueType="num">
                                      <p:cBhvr>
                                        <p:cTn id="77" dur="1000" fill="hold"/>
                                        <p:tgtEl>
                                          <p:spTgt spid="1029"/>
                                        </p:tgtEl>
                                        <p:attrNameLst>
                                          <p:attrName>ppt_x</p:attrName>
                                        </p:attrNameLst>
                                      </p:cBhvr>
                                      <p:tavLst>
                                        <p:tav tm="0">
                                          <p:val>
                                            <p:strVal val="#ppt_x"/>
                                          </p:val>
                                        </p:tav>
                                        <p:tav tm="100000">
                                          <p:val>
                                            <p:strVal val="#ppt_x"/>
                                          </p:val>
                                        </p:tav>
                                      </p:tavLst>
                                    </p:anim>
                                    <p:anim calcmode="lin" valueType="num">
                                      <p:cBhvr>
                                        <p:cTn id="78" dur="1000" fill="hold"/>
                                        <p:tgtEl>
                                          <p:spTgt spid="1029"/>
                                        </p:tgtEl>
                                        <p:attrNameLst>
                                          <p:attrName>ppt_y</p:attrName>
                                        </p:attrNameLst>
                                      </p:cBhvr>
                                      <p:tavLst>
                                        <p:tav tm="0">
                                          <p:val>
                                            <p:strVal val="#ppt_y+.1"/>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nodeType="clickEffect">
                                  <p:stCondLst>
                                    <p:cond delay="0"/>
                                  </p:stCondLst>
                                  <p:childTnLst>
                                    <p:set>
                                      <p:cBhvr>
                                        <p:cTn id="82" dur="1" fill="hold">
                                          <p:stCondLst>
                                            <p:cond delay="0"/>
                                          </p:stCondLst>
                                        </p:cTn>
                                        <p:tgtEl>
                                          <p:spTgt spid="3">
                                            <p:txEl>
                                              <p:pRg st="11" end="11"/>
                                            </p:txEl>
                                          </p:spTgt>
                                        </p:tgtEl>
                                        <p:attrNameLst>
                                          <p:attrName>style.visibility</p:attrName>
                                        </p:attrNameLst>
                                      </p:cBhvr>
                                      <p:to>
                                        <p:strVal val="visible"/>
                                      </p:to>
                                    </p:set>
                                    <p:anim calcmode="lin" valueType="num">
                                      <p:cBhvr additive="base">
                                        <p:cTn id="8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uiExpand="1"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9512" y="274638"/>
            <a:ext cx="8784976" cy="778098"/>
          </a:xfrm>
          <a:solidFill>
            <a:schemeClr val="bg1">
              <a:lumMod val="65000"/>
            </a:schemeClr>
          </a:solidFill>
          <a:ln>
            <a:solidFill>
              <a:schemeClr val="tx2">
                <a:lumMod val="40000"/>
                <a:lumOff val="60000"/>
              </a:schemeClr>
            </a:solidFill>
          </a:ln>
        </p:spPr>
        <p:txBody>
          <a:bodyPr>
            <a:normAutofit/>
          </a:bodyPr>
          <a:lstStyle/>
          <a:p>
            <a:r>
              <a:rPr lang="cs-CZ" b="1" dirty="0" smtClean="0"/>
              <a:t>Člověkem vytvořená místa</a:t>
            </a:r>
            <a:endParaRPr lang="cs-CZ" b="1" dirty="0"/>
          </a:p>
        </p:txBody>
      </p:sp>
      <p:sp>
        <p:nvSpPr>
          <p:cNvPr id="3" name="Zástupný symbol pro obsah 2"/>
          <p:cNvSpPr>
            <a:spLocks noGrp="1"/>
          </p:cNvSpPr>
          <p:nvPr>
            <p:ph idx="1"/>
          </p:nvPr>
        </p:nvSpPr>
        <p:spPr>
          <a:xfrm>
            <a:off x="179512" y="1052736"/>
            <a:ext cx="8784976" cy="5544616"/>
          </a:xfrm>
          <a:solidFill>
            <a:schemeClr val="bg1">
              <a:lumMod val="85000"/>
            </a:schemeClr>
          </a:solidFill>
          <a:ln>
            <a:noFill/>
          </a:ln>
        </p:spPr>
        <p:txBody>
          <a:bodyPr>
            <a:normAutofit/>
          </a:bodyPr>
          <a:lstStyle/>
          <a:p>
            <a:pPr marL="0" indent="0">
              <a:buNone/>
            </a:pPr>
            <a:r>
              <a:rPr lang="cs-CZ" sz="2500" b="1" dirty="0"/>
              <a:t>živočichové</a:t>
            </a:r>
            <a:r>
              <a:rPr lang="cs-CZ" sz="2500" dirty="0"/>
              <a:t> – </a:t>
            </a:r>
            <a:r>
              <a:rPr lang="cs-CZ" sz="2500" dirty="0">
                <a:hlinkClick r:id="rId2"/>
              </a:rPr>
              <a:t>moucha domácí</a:t>
            </a:r>
            <a:r>
              <a:rPr lang="cs-CZ" sz="2500" dirty="0"/>
              <a:t>, </a:t>
            </a:r>
            <a:r>
              <a:rPr lang="cs-CZ" sz="2500" dirty="0">
                <a:hlinkClick r:id="rId3"/>
              </a:rPr>
              <a:t>myš</a:t>
            </a:r>
            <a:r>
              <a:rPr lang="cs-CZ" sz="2500" dirty="0"/>
              <a:t>, </a:t>
            </a:r>
            <a:r>
              <a:rPr lang="cs-CZ" sz="2500" dirty="0">
                <a:hlinkClick r:id="rId4"/>
              </a:rPr>
              <a:t>potkan</a:t>
            </a:r>
            <a:r>
              <a:rPr lang="cs-CZ" sz="2500" dirty="0"/>
              <a:t> + další cizopasníci</a:t>
            </a:r>
          </a:p>
          <a:p>
            <a:pPr marL="0" indent="0">
              <a:buNone/>
            </a:pPr>
            <a:r>
              <a:rPr lang="cs-CZ" sz="2500" dirty="0"/>
              <a:t>                         </a:t>
            </a:r>
            <a:r>
              <a:rPr lang="cs-CZ" sz="2500" dirty="0" smtClean="0"/>
              <a:t>(</a:t>
            </a:r>
            <a:r>
              <a:rPr lang="cs-CZ" sz="2500" dirty="0">
                <a:hlinkClick r:id="rId5"/>
              </a:rPr>
              <a:t>vši</a:t>
            </a:r>
            <a:r>
              <a:rPr lang="cs-CZ" sz="2500" dirty="0"/>
              <a:t>, </a:t>
            </a:r>
            <a:r>
              <a:rPr lang="cs-CZ" sz="2500" dirty="0">
                <a:hlinkClick r:id="rId6"/>
              </a:rPr>
              <a:t>blechy</a:t>
            </a:r>
            <a:r>
              <a:rPr lang="cs-CZ" sz="2500" dirty="0"/>
              <a:t>, </a:t>
            </a:r>
            <a:r>
              <a:rPr lang="cs-CZ" sz="2500" dirty="0">
                <a:hlinkClick r:id="rId7"/>
              </a:rPr>
              <a:t>štěnice</a:t>
            </a:r>
            <a:r>
              <a:rPr lang="cs-CZ" sz="2500" dirty="0"/>
              <a:t>), </a:t>
            </a:r>
            <a:r>
              <a:rPr lang="cs-CZ" sz="2500" dirty="0" smtClean="0">
                <a:hlinkClick r:id="rId8"/>
              </a:rPr>
              <a:t>mandelinka bramborová</a:t>
            </a:r>
            <a:endParaRPr lang="cs-CZ" sz="2500" dirty="0" smtClean="0"/>
          </a:p>
          <a:p>
            <a:pPr marL="0" indent="0">
              <a:buNone/>
            </a:pPr>
            <a:r>
              <a:rPr lang="cs-CZ" sz="2500" dirty="0"/>
              <a:t> </a:t>
            </a:r>
            <a:r>
              <a:rPr lang="cs-CZ" sz="2500" dirty="0" smtClean="0"/>
              <a:t>                        (zavlečená ve 20. století z Ameriky)</a:t>
            </a:r>
          </a:p>
          <a:p>
            <a:pPr marL="0" indent="0">
              <a:buNone/>
            </a:pPr>
            <a:endParaRPr lang="cs-CZ" sz="2500" dirty="0"/>
          </a:p>
          <a:p>
            <a:pPr marL="0" indent="0">
              <a:buNone/>
            </a:pPr>
            <a:endParaRPr lang="cs-CZ" sz="2500" dirty="0" smtClean="0"/>
          </a:p>
          <a:p>
            <a:pPr marL="0" indent="0">
              <a:buNone/>
            </a:pPr>
            <a:endParaRPr lang="cs-CZ" sz="2500" dirty="0"/>
          </a:p>
          <a:p>
            <a:pPr marL="0" indent="0">
              <a:buNone/>
            </a:pPr>
            <a:endParaRPr lang="cs-CZ" sz="2500" dirty="0" smtClean="0"/>
          </a:p>
          <a:p>
            <a:pPr marL="0" indent="0">
              <a:buNone/>
            </a:pPr>
            <a:r>
              <a:rPr lang="cs-CZ" sz="2500" dirty="0" smtClean="0"/>
              <a:t>  </a:t>
            </a:r>
            <a:r>
              <a:rPr lang="cs-CZ" sz="2500" i="1" dirty="0" smtClean="0"/>
              <a:t>moucha domácí                        myš                                 potkan</a:t>
            </a:r>
          </a:p>
          <a:p>
            <a:pPr marL="0" indent="0">
              <a:buNone/>
            </a:pPr>
            <a:endParaRPr lang="cs-CZ" sz="2500" i="1" dirty="0"/>
          </a:p>
          <a:p>
            <a:pPr marL="0" indent="0">
              <a:buNone/>
            </a:pPr>
            <a:endParaRPr lang="cs-CZ" sz="2500" i="1" dirty="0" smtClean="0"/>
          </a:p>
          <a:p>
            <a:pPr marL="0" indent="0">
              <a:buNone/>
            </a:pPr>
            <a:endParaRPr lang="cs-CZ" sz="2500" i="1" dirty="0"/>
          </a:p>
          <a:p>
            <a:pPr marL="0" indent="0">
              <a:buNone/>
            </a:pPr>
            <a:r>
              <a:rPr lang="cs-CZ" sz="2500" i="1" dirty="0" smtClean="0"/>
              <a:t>         veš                       blecha                 štěnice               mandelinka </a:t>
            </a:r>
            <a:endParaRPr lang="cs-CZ" sz="2500" i="1" dirty="0"/>
          </a:p>
        </p:txBody>
      </p:sp>
      <p:pic>
        <p:nvPicPr>
          <p:cNvPr id="2050" name="Picture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23528" y="2564905"/>
            <a:ext cx="2381250" cy="1728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203848" y="2564904"/>
            <a:ext cx="2677110" cy="17281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338529" y="2564903"/>
            <a:ext cx="2457450" cy="17281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23528" y="5085184"/>
            <a:ext cx="1800200" cy="10801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704778" y="5073922"/>
            <a:ext cx="1470159" cy="10913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754488" y="5073921"/>
            <a:ext cx="1444934" cy="10913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6" name="Picture 8"/>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6732239" y="5067300"/>
            <a:ext cx="2063739" cy="10980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420489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additive="base">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050"/>
                                        </p:tgtEl>
                                        <p:attrNameLst>
                                          <p:attrName>style.visibility</p:attrName>
                                        </p:attrNameLst>
                                      </p:cBhvr>
                                      <p:to>
                                        <p:strVal val="visible"/>
                                      </p:to>
                                    </p:set>
                                    <p:animEffect transition="in" filter="fade">
                                      <p:cBhvr>
                                        <p:cTn id="35" dur="1000"/>
                                        <p:tgtEl>
                                          <p:spTgt spid="2050"/>
                                        </p:tgtEl>
                                      </p:cBhvr>
                                    </p:animEffect>
                                    <p:anim calcmode="lin" valueType="num">
                                      <p:cBhvr>
                                        <p:cTn id="36" dur="1000" fill="hold"/>
                                        <p:tgtEl>
                                          <p:spTgt spid="2050"/>
                                        </p:tgtEl>
                                        <p:attrNameLst>
                                          <p:attrName>ppt_x</p:attrName>
                                        </p:attrNameLst>
                                      </p:cBhvr>
                                      <p:tavLst>
                                        <p:tav tm="0">
                                          <p:val>
                                            <p:strVal val="#ppt_x"/>
                                          </p:val>
                                        </p:tav>
                                        <p:tav tm="100000">
                                          <p:val>
                                            <p:strVal val="#ppt_x"/>
                                          </p:val>
                                        </p:tav>
                                      </p:tavLst>
                                    </p:anim>
                                    <p:anim calcmode="lin" valueType="num">
                                      <p:cBhvr>
                                        <p:cTn id="37"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2051"/>
                                        </p:tgtEl>
                                        <p:attrNameLst>
                                          <p:attrName>style.visibility</p:attrName>
                                        </p:attrNameLst>
                                      </p:cBhvr>
                                      <p:to>
                                        <p:strVal val="visible"/>
                                      </p:to>
                                    </p:set>
                                    <p:animEffect transition="in" filter="fade">
                                      <p:cBhvr>
                                        <p:cTn id="42" dur="1000"/>
                                        <p:tgtEl>
                                          <p:spTgt spid="2051"/>
                                        </p:tgtEl>
                                      </p:cBhvr>
                                    </p:animEffect>
                                    <p:anim calcmode="lin" valueType="num">
                                      <p:cBhvr>
                                        <p:cTn id="43" dur="1000" fill="hold"/>
                                        <p:tgtEl>
                                          <p:spTgt spid="2051"/>
                                        </p:tgtEl>
                                        <p:attrNameLst>
                                          <p:attrName>ppt_x</p:attrName>
                                        </p:attrNameLst>
                                      </p:cBhvr>
                                      <p:tavLst>
                                        <p:tav tm="0">
                                          <p:val>
                                            <p:strVal val="#ppt_x"/>
                                          </p:val>
                                        </p:tav>
                                        <p:tav tm="100000">
                                          <p:val>
                                            <p:strVal val="#ppt_x"/>
                                          </p:val>
                                        </p:tav>
                                      </p:tavLst>
                                    </p:anim>
                                    <p:anim calcmode="lin" valueType="num">
                                      <p:cBhvr>
                                        <p:cTn id="44" dur="1000" fill="hold"/>
                                        <p:tgtEl>
                                          <p:spTgt spid="2051"/>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2052"/>
                                        </p:tgtEl>
                                        <p:attrNameLst>
                                          <p:attrName>style.visibility</p:attrName>
                                        </p:attrNameLst>
                                      </p:cBhvr>
                                      <p:to>
                                        <p:strVal val="visible"/>
                                      </p:to>
                                    </p:set>
                                    <p:animEffect transition="in" filter="fade">
                                      <p:cBhvr>
                                        <p:cTn id="49" dur="1000"/>
                                        <p:tgtEl>
                                          <p:spTgt spid="2052"/>
                                        </p:tgtEl>
                                      </p:cBhvr>
                                    </p:animEffect>
                                    <p:anim calcmode="lin" valueType="num">
                                      <p:cBhvr>
                                        <p:cTn id="50" dur="1000" fill="hold"/>
                                        <p:tgtEl>
                                          <p:spTgt spid="2052"/>
                                        </p:tgtEl>
                                        <p:attrNameLst>
                                          <p:attrName>ppt_x</p:attrName>
                                        </p:attrNameLst>
                                      </p:cBhvr>
                                      <p:tavLst>
                                        <p:tav tm="0">
                                          <p:val>
                                            <p:strVal val="#ppt_x"/>
                                          </p:val>
                                        </p:tav>
                                        <p:tav tm="100000">
                                          <p:val>
                                            <p:strVal val="#ppt_x"/>
                                          </p:val>
                                        </p:tav>
                                      </p:tavLst>
                                    </p:anim>
                                    <p:anim calcmode="lin" valueType="num">
                                      <p:cBhvr>
                                        <p:cTn id="51" dur="1000" fill="hold"/>
                                        <p:tgtEl>
                                          <p:spTgt spid="2052"/>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2053"/>
                                        </p:tgtEl>
                                        <p:attrNameLst>
                                          <p:attrName>style.visibility</p:attrName>
                                        </p:attrNameLst>
                                      </p:cBhvr>
                                      <p:to>
                                        <p:strVal val="visible"/>
                                      </p:to>
                                    </p:set>
                                    <p:animEffect transition="in" filter="fade">
                                      <p:cBhvr>
                                        <p:cTn id="56" dur="1000"/>
                                        <p:tgtEl>
                                          <p:spTgt spid="2053"/>
                                        </p:tgtEl>
                                      </p:cBhvr>
                                    </p:animEffect>
                                    <p:anim calcmode="lin" valueType="num">
                                      <p:cBhvr>
                                        <p:cTn id="57" dur="1000" fill="hold"/>
                                        <p:tgtEl>
                                          <p:spTgt spid="2053"/>
                                        </p:tgtEl>
                                        <p:attrNameLst>
                                          <p:attrName>ppt_x</p:attrName>
                                        </p:attrNameLst>
                                      </p:cBhvr>
                                      <p:tavLst>
                                        <p:tav tm="0">
                                          <p:val>
                                            <p:strVal val="#ppt_x"/>
                                          </p:val>
                                        </p:tav>
                                        <p:tav tm="100000">
                                          <p:val>
                                            <p:strVal val="#ppt_x"/>
                                          </p:val>
                                        </p:tav>
                                      </p:tavLst>
                                    </p:anim>
                                    <p:anim calcmode="lin" valueType="num">
                                      <p:cBhvr>
                                        <p:cTn id="58" dur="1000" fill="hold"/>
                                        <p:tgtEl>
                                          <p:spTgt spid="2053"/>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2054"/>
                                        </p:tgtEl>
                                        <p:attrNameLst>
                                          <p:attrName>style.visibility</p:attrName>
                                        </p:attrNameLst>
                                      </p:cBhvr>
                                      <p:to>
                                        <p:strVal val="visible"/>
                                      </p:to>
                                    </p:set>
                                    <p:animEffect transition="in" filter="fade">
                                      <p:cBhvr>
                                        <p:cTn id="63" dur="1000"/>
                                        <p:tgtEl>
                                          <p:spTgt spid="2054"/>
                                        </p:tgtEl>
                                      </p:cBhvr>
                                    </p:animEffect>
                                    <p:anim calcmode="lin" valueType="num">
                                      <p:cBhvr>
                                        <p:cTn id="64" dur="1000" fill="hold"/>
                                        <p:tgtEl>
                                          <p:spTgt spid="2054"/>
                                        </p:tgtEl>
                                        <p:attrNameLst>
                                          <p:attrName>ppt_x</p:attrName>
                                        </p:attrNameLst>
                                      </p:cBhvr>
                                      <p:tavLst>
                                        <p:tav tm="0">
                                          <p:val>
                                            <p:strVal val="#ppt_x"/>
                                          </p:val>
                                        </p:tav>
                                        <p:tav tm="100000">
                                          <p:val>
                                            <p:strVal val="#ppt_x"/>
                                          </p:val>
                                        </p:tav>
                                      </p:tavLst>
                                    </p:anim>
                                    <p:anim calcmode="lin" valueType="num">
                                      <p:cBhvr>
                                        <p:cTn id="65" dur="1000" fill="hold"/>
                                        <p:tgtEl>
                                          <p:spTgt spid="2054"/>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2055"/>
                                        </p:tgtEl>
                                        <p:attrNameLst>
                                          <p:attrName>style.visibility</p:attrName>
                                        </p:attrNameLst>
                                      </p:cBhvr>
                                      <p:to>
                                        <p:strVal val="visible"/>
                                      </p:to>
                                    </p:set>
                                    <p:animEffect transition="in" filter="fade">
                                      <p:cBhvr>
                                        <p:cTn id="70" dur="1000"/>
                                        <p:tgtEl>
                                          <p:spTgt spid="2055"/>
                                        </p:tgtEl>
                                      </p:cBhvr>
                                    </p:animEffect>
                                    <p:anim calcmode="lin" valueType="num">
                                      <p:cBhvr>
                                        <p:cTn id="71" dur="1000" fill="hold"/>
                                        <p:tgtEl>
                                          <p:spTgt spid="2055"/>
                                        </p:tgtEl>
                                        <p:attrNameLst>
                                          <p:attrName>ppt_x</p:attrName>
                                        </p:attrNameLst>
                                      </p:cBhvr>
                                      <p:tavLst>
                                        <p:tav tm="0">
                                          <p:val>
                                            <p:strVal val="#ppt_x"/>
                                          </p:val>
                                        </p:tav>
                                        <p:tav tm="100000">
                                          <p:val>
                                            <p:strVal val="#ppt_x"/>
                                          </p:val>
                                        </p:tav>
                                      </p:tavLst>
                                    </p:anim>
                                    <p:anim calcmode="lin" valueType="num">
                                      <p:cBhvr>
                                        <p:cTn id="72" dur="1000" fill="hold"/>
                                        <p:tgtEl>
                                          <p:spTgt spid="2055"/>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2056"/>
                                        </p:tgtEl>
                                        <p:attrNameLst>
                                          <p:attrName>style.visibility</p:attrName>
                                        </p:attrNameLst>
                                      </p:cBhvr>
                                      <p:to>
                                        <p:strVal val="visible"/>
                                      </p:to>
                                    </p:set>
                                    <p:animEffect transition="in" filter="fade">
                                      <p:cBhvr>
                                        <p:cTn id="77" dur="1000"/>
                                        <p:tgtEl>
                                          <p:spTgt spid="2056"/>
                                        </p:tgtEl>
                                      </p:cBhvr>
                                    </p:animEffect>
                                    <p:anim calcmode="lin" valueType="num">
                                      <p:cBhvr>
                                        <p:cTn id="78" dur="1000" fill="hold"/>
                                        <p:tgtEl>
                                          <p:spTgt spid="2056"/>
                                        </p:tgtEl>
                                        <p:attrNameLst>
                                          <p:attrName>ppt_x</p:attrName>
                                        </p:attrNameLst>
                                      </p:cBhvr>
                                      <p:tavLst>
                                        <p:tav tm="0">
                                          <p:val>
                                            <p:strVal val="#ppt_x"/>
                                          </p:val>
                                        </p:tav>
                                        <p:tav tm="100000">
                                          <p:val>
                                            <p:strVal val="#ppt_x"/>
                                          </p:val>
                                        </p:tav>
                                      </p:tavLst>
                                    </p:anim>
                                    <p:anim calcmode="lin" valueType="num">
                                      <p:cBhvr>
                                        <p:cTn id="79" dur="1000" fill="hold"/>
                                        <p:tgtEl>
                                          <p:spTgt spid="2056"/>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2" presetClass="entr" presetSubtype="4" fill="hold" nodeType="clickEffect">
                                  <p:stCondLst>
                                    <p:cond delay="0"/>
                                  </p:stCondLst>
                                  <p:childTnLst>
                                    <p:set>
                                      <p:cBhvr>
                                        <p:cTn id="83" dur="1" fill="hold">
                                          <p:stCondLst>
                                            <p:cond delay="0"/>
                                          </p:stCondLst>
                                        </p:cTn>
                                        <p:tgtEl>
                                          <p:spTgt spid="3">
                                            <p:txEl>
                                              <p:pRg st="7" end="7"/>
                                            </p:txEl>
                                          </p:spTgt>
                                        </p:tgtEl>
                                        <p:attrNameLst>
                                          <p:attrName>style.visibility</p:attrName>
                                        </p:attrNameLst>
                                      </p:cBhvr>
                                      <p:to>
                                        <p:strVal val="visible"/>
                                      </p:to>
                                    </p:set>
                                    <p:anim calcmode="lin" valueType="num">
                                      <p:cBhvr additive="base">
                                        <p:cTn id="84"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5" dur="500" fill="hold"/>
                                        <p:tgtEl>
                                          <p:spTgt spid="3">
                                            <p:txEl>
                                              <p:pRg st="7" end="7"/>
                                            </p:txEl>
                                          </p:spTgt>
                                        </p:tgtEl>
                                        <p:attrNameLst>
                                          <p:attrName>ppt_y</p:attrName>
                                        </p:attrNameLst>
                                      </p:cBhvr>
                                      <p:tavLst>
                                        <p:tav tm="0">
                                          <p:val>
                                            <p:strVal val="1+#ppt_h/2"/>
                                          </p:val>
                                        </p:tav>
                                        <p:tav tm="100000">
                                          <p:val>
                                            <p:strVal val="#ppt_y"/>
                                          </p:val>
                                        </p:tav>
                                      </p:tavLst>
                                    </p:anim>
                                  </p:childTnLst>
                                </p:cTn>
                              </p:par>
                              <p:par>
                                <p:cTn id="86" presetID="2" presetClass="entr" presetSubtype="4" fill="hold" nodeType="withEffect">
                                  <p:stCondLst>
                                    <p:cond delay="0"/>
                                  </p:stCondLst>
                                  <p:childTnLst>
                                    <p:set>
                                      <p:cBhvr>
                                        <p:cTn id="87" dur="1" fill="hold">
                                          <p:stCondLst>
                                            <p:cond delay="0"/>
                                          </p:stCondLst>
                                        </p:cTn>
                                        <p:tgtEl>
                                          <p:spTgt spid="3">
                                            <p:txEl>
                                              <p:pRg st="11" end="11"/>
                                            </p:txEl>
                                          </p:spTgt>
                                        </p:tgtEl>
                                        <p:attrNameLst>
                                          <p:attrName>style.visibility</p:attrName>
                                        </p:attrNameLst>
                                      </p:cBhvr>
                                      <p:to>
                                        <p:strVal val="visible"/>
                                      </p:to>
                                    </p:set>
                                    <p:anim calcmode="lin" valueType="num">
                                      <p:cBhvr additive="base">
                                        <p:cTn id="88"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9"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9512" y="274638"/>
            <a:ext cx="8784976" cy="778098"/>
          </a:xfrm>
          <a:solidFill>
            <a:schemeClr val="bg1">
              <a:lumMod val="65000"/>
            </a:schemeClr>
          </a:solidFill>
          <a:ln>
            <a:solidFill>
              <a:schemeClr val="tx2">
                <a:lumMod val="40000"/>
                <a:lumOff val="60000"/>
              </a:schemeClr>
            </a:solidFill>
          </a:ln>
        </p:spPr>
        <p:txBody>
          <a:bodyPr>
            <a:normAutofit/>
          </a:bodyPr>
          <a:lstStyle/>
          <a:p>
            <a:r>
              <a:rPr lang="cs-CZ" b="1" dirty="0" smtClean="0"/>
              <a:t>Člověkem vytvořená místa</a:t>
            </a:r>
            <a:endParaRPr lang="cs-CZ" b="1" dirty="0"/>
          </a:p>
        </p:txBody>
      </p:sp>
      <p:sp>
        <p:nvSpPr>
          <p:cNvPr id="3" name="Zástupný symbol pro obsah 2"/>
          <p:cNvSpPr>
            <a:spLocks noGrp="1"/>
          </p:cNvSpPr>
          <p:nvPr>
            <p:ph idx="1"/>
          </p:nvPr>
        </p:nvSpPr>
        <p:spPr>
          <a:xfrm>
            <a:off x="179512" y="1052736"/>
            <a:ext cx="8784976" cy="5544616"/>
          </a:xfrm>
          <a:solidFill>
            <a:schemeClr val="bg1">
              <a:lumMod val="85000"/>
            </a:schemeClr>
          </a:solidFill>
          <a:ln>
            <a:noFill/>
          </a:ln>
        </p:spPr>
        <p:txBody>
          <a:bodyPr>
            <a:normAutofit/>
          </a:bodyPr>
          <a:lstStyle/>
          <a:p>
            <a:pPr marL="0" indent="0">
              <a:buNone/>
            </a:pPr>
            <a:r>
              <a:rPr lang="cs-CZ" sz="2500" b="1" dirty="0" smtClean="0"/>
              <a:t>Ve světě – nejvýznamnější společenstvo           </a:t>
            </a:r>
            <a:r>
              <a:rPr lang="cs-CZ" sz="2500" b="1" dirty="0" smtClean="0">
                <a:hlinkClick r:id="rId2"/>
              </a:rPr>
              <a:t>tropický deštný les</a:t>
            </a:r>
            <a:r>
              <a:rPr lang="cs-CZ" sz="2500" b="1" dirty="0" smtClean="0"/>
              <a:t>:</a:t>
            </a:r>
          </a:p>
          <a:p>
            <a:pPr>
              <a:buFontTx/>
              <a:buChar char="-"/>
            </a:pPr>
            <a:r>
              <a:rPr lang="cs-CZ" sz="2500" dirty="0" smtClean="0"/>
              <a:t>žije zde nejvíce druhů organismů</a:t>
            </a:r>
          </a:p>
          <a:p>
            <a:pPr>
              <a:buFontTx/>
              <a:buChar char="-"/>
            </a:pPr>
            <a:r>
              <a:rPr lang="cs-CZ" sz="2500" dirty="0" smtClean="0"/>
              <a:t>hlavně lesy         udržují rovnováhu v přírodě</a:t>
            </a:r>
          </a:p>
          <a:p>
            <a:pPr marL="0" indent="0">
              <a:buNone/>
            </a:pPr>
            <a:r>
              <a:rPr lang="cs-CZ" sz="2500" dirty="0"/>
              <a:t> </a:t>
            </a:r>
            <a:r>
              <a:rPr lang="cs-CZ" sz="2500" dirty="0" smtClean="0"/>
              <a:t>                                 (tvorba kyslíku          plíce planety)</a:t>
            </a:r>
          </a:p>
          <a:p>
            <a:pPr marL="0" indent="0">
              <a:buNone/>
            </a:pPr>
            <a:r>
              <a:rPr lang="cs-CZ" sz="2500" dirty="0"/>
              <a:t> </a:t>
            </a:r>
            <a:r>
              <a:rPr lang="cs-CZ" sz="2500" dirty="0" smtClean="0"/>
              <a:t>                                 lidé je však kácí a mění v pole</a:t>
            </a:r>
          </a:p>
          <a:p>
            <a:pPr marL="0" indent="0">
              <a:buNone/>
            </a:pPr>
            <a:r>
              <a:rPr lang="cs-CZ" sz="2500" dirty="0"/>
              <a:t> </a:t>
            </a:r>
            <a:r>
              <a:rPr lang="cs-CZ" sz="2500" dirty="0" smtClean="0"/>
              <a:t>                                 (hlavně v Asii – ostrov </a:t>
            </a:r>
            <a:r>
              <a:rPr lang="cs-CZ" sz="2500" dirty="0" smtClean="0">
                <a:hlinkClick r:id="rId3"/>
              </a:rPr>
              <a:t>Borneo</a:t>
            </a:r>
            <a:r>
              <a:rPr lang="cs-CZ" sz="2500" dirty="0" smtClean="0"/>
              <a:t>)</a:t>
            </a:r>
          </a:p>
          <a:p>
            <a:pPr marL="0" indent="0">
              <a:buNone/>
            </a:pPr>
            <a:endParaRPr lang="cs-CZ" sz="2500" dirty="0"/>
          </a:p>
          <a:p>
            <a:pPr marL="0" indent="0">
              <a:buNone/>
            </a:pPr>
            <a:r>
              <a:rPr lang="cs-CZ" sz="2500" dirty="0" smtClean="0"/>
              <a:t>     </a:t>
            </a:r>
            <a:r>
              <a:rPr lang="cs-CZ" sz="2500" i="1" dirty="0" smtClean="0"/>
              <a:t>výskyt tropických</a:t>
            </a:r>
          </a:p>
          <a:p>
            <a:pPr marL="0" indent="0">
              <a:buNone/>
            </a:pPr>
            <a:r>
              <a:rPr lang="cs-CZ" sz="2500" i="1" dirty="0" smtClean="0"/>
              <a:t>     lesů na Zemi</a:t>
            </a:r>
          </a:p>
        </p:txBody>
      </p:sp>
      <p:cxnSp>
        <p:nvCxnSpPr>
          <p:cNvPr id="5" name="Přímá spojnice se šipkou 4"/>
          <p:cNvCxnSpPr/>
          <p:nvPr/>
        </p:nvCxnSpPr>
        <p:spPr>
          <a:xfrm>
            <a:off x="5649034" y="1306983"/>
            <a:ext cx="57606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 name="Přímá spojnice se šipkou 6"/>
          <p:cNvCxnSpPr/>
          <p:nvPr/>
        </p:nvCxnSpPr>
        <p:spPr>
          <a:xfrm>
            <a:off x="2123728" y="2229969"/>
            <a:ext cx="504056"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9" name="Přímá spojnice se šipkou 8"/>
          <p:cNvCxnSpPr/>
          <p:nvPr/>
        </p:nvCxnSpPr>
        <p:spPr>
          <a:xfrm>
            <a:off x="4664586" y="2678652"/>
            <a:ext cx="57606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43808" y="3861048"/>
            <a:ext cx="5760640" cy="25359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420489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additive="base">
                                        <p:cTn id="3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 calcmode="lin" valueType="num">
                                      <p:cBhvr additive="base">
                                        <p:cTn id="3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7"/>
                                        </p:tgtEl>
                                        <p:attrNameLst>
                                          <p:attrName>style.visibility</p:attrName>
                                        </p:attrNameLst>
                                      </p:cBhvr>
                                      <p:to>
                                        <p:strVal val="visible"/>
                                      </p:to>
                                    </p:set>
                                    <p:anim calcmode="lin" valueType="num">
                                      <p:cBhvr additive="base">
                                        <p:cTn id="43" dur="500" fill="hold"/>
                                        <p:tgtEl>
                                          <p:spTgt spid="7"/>
                                        </p:tgtEl>
                                        <p:attrNameLst>
                                          <p:attrName>ppt_x</p:attrName>
                                        </p:attrNameLst>
                                      </p:cBhvr>
                                      <p:tavLst>
                                        <p:tav tm="0">
                                          <p:val>
                                            <p:strVal val="#ppt_x"/>
                                          </p:val>
                                        </p:tav>
                                        <p:tav tm="100000">
                                          <p:val>
                                            <p:strVal val="#ppt_x"/>
                                          </p:val>
                                        </p:tav>
                                      </p:tavLst>
                                    </p:anim>
                                    <p:anim calcmode="lin" valueType="num">
                                      <p:cBhvr additive="base">
                                        <p:cTn id="4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3" end="3"/>
                                            </p:txEl>
                                          </p:spTgt>
                                        </p:tgtEl>
                                        <p:attrNameLst>
                                          <p:attrName>style.visibility</p:attrName>
                                        </p:attrNameLst>
                                      </p:cBhvr>
                                      <p:to>
                                        <p:strVal val="visible"/>
                                      </p:to>
                                    </p:set>
                                    <p:anim calcmode="lin" valueType="num">
                                      <p:cBhvr additive="base">
                                        <p:cTn id="4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9"/>
                                        </p:tgtEl>
                                        <p:attrNameLst>
                                          <p:attrName>style.visibility</p:attrName>
                                        </p:attrNameLst>
                                      </p:cBhvr>
                                      <p:to>
                                        <p:strVal val="visible"/>
                                      </p:to>
                                    </p:set>
                                    <p:anim calcmode="lin" valueType="num">
                                      <p:cBhvr additive="base">
                                        <p:cTn id="55" dur="500" fill="hold"/>
                                        <p:tgtEl>
                                          <p:spTgt spid="9"/>
                                        </p:tgtEl>
                                        <p:attrNameLst>
                                          <p:attrName>ppt_x</p:attrName>
                                        </p:attrNameLst>
                                      </p:cBhvr>
                                      <p:tavLst>
                                        <p:tav tm="0">
                                          <p:val>
                                            <p:strVal val="#ppt_x"/>
                                          </p:val>
                                        </p:tav>
                                        <p:tav tm="100000">
                                          <p:val>
                                            <p:strVal val="#ppt_x"/>
                                          </p:val>
                                        </p:tav>
                                      </p:tavLst>
                                    </p:anim>
                                    <p:anim calcmode="lin" valueType="num">
                                      <p:cBhvr additive="base">
                                        <p:cTn id="5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4" end="4"/>
                                            </p:txEl>
                                          </p:spTgt>
                                        </p:tgtEl>
                                        <p:attrNameLst>
                                          <p:attrName>style.visibility</p:attrName>
                                        </p:attrNameLst>
                                      </p:cBhvr>
                                      <p:to>
                                        <p:strVal val="visible"/>
                                      </p:to>
                                    </p:set>
                                    <p:anim calcmode="lin" valueType="num">
                                      <p:cBhvr additive="base">
                                        <p:cTn id="6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5" end="5"/>
                                            </p:txEl>
                                          </p:spTgt>
                                        </p:tgtEl>
                                        <p:attrNameLst>
                                          <p:attrName>style.visibility</p:attrName>
                                        </p:attrNameLst>
                                      </p:cBhvr>
                                      <p:to>
                                        <p:strVal val="visible"/>
                                      </p:to>
                                    </p:set>
                                    <p:anim calcmode="lin" valueType="num">
                                      <p:cBhvr additive="base">
                                        <p:cTn id="6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nodeType="clickEffect">
                                  <p:stCondLst>
                                    <p:cond delay="0"/>
                                  </p:stCondLst>
                                  <p:childTnLst>
                                    <p:set>
                                      <p:cBhvr>
                                        <p:cTn id="72" dur="1" fill="hold">
                                          <p:stCondLst>
                                            <p:cond delay="0"/>
                                          </p:stCondLst>
                                        </p:cTn>
                                        <p:tgtEl>
                                          <p:spTgt spid="3074"/>
                                        </p:tgtEl>
                                        <p:attrNameLst>
                                          <p:attrName>style.visibility</p:attrName>
                                        </p:attrNameLst>
                                      </p:cBhvr>
                                      <p:to>
                                        <p:strVal val="visible"/>
                                      </p:to>
                                    </p:set>
                                    <p:animEffect transition="in" filter="fade">
                                      <p:cBhvr>
                                        <p:cTn id="73" dur="1000"/>
                                        <p:tgtEl>
                                          <p:spTgt spid="3074"/>
                                        </p:tgtEl>
                                      </p:cBhvr>
                                    </p:animEffect>
                                    <p:anim calcmode="lin" valueType="num">
                                      <p:cBhvr>
                                        <p:cTn id="74" dur="1000" fill="hold"/>
                                        <p:tgtEl>
                                          <p:spTgt spid="3074"/>
                                        </p:tgtEl>
                                        <p:attrNameLst>
                                          <p:attrName>ppt_x</p:attrName>
                                        </p:attrNameLst>
                                      </p:cBhvr>
                                      <p:tavLst>
                                        <p:tav tm="0">
                                          <p:val>
                                            <p:strVal val="#ppt_x"/>
                                          </p:val>
                                        </p:tav>
                                        <p:tav tm="100000">
                                          <p:val>
                                            <p:strVal val="#ppt_x"/>
                                          </p:val>
                                        </p:tav>
                                      </p:tavLst>
                                    </p:anim>
                                    <p:anim calcmode="lin" valueType="num">
                                      <p:cBhvr>
                                        <p:cTn id="75" dur="1000" fill="hold"/>
                                        <p:tgtEl>
                                          <p:spTgt spid="3074"/>
                                        </p:tgtEl>
                                        <p:attrNameLst>
                                          <p:attrName>ppt_y</p:attrName>
                                        </p:attrNameLst>
                                      </p:cBhvr>
                                      <p:tavLst>
                                        <p:tav tm="0">
                                          <p:val>
                                            <p:strVal val="#ppt_y+.1"/>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2" presetClass="entr" presetSubtype="4" fill="hold" nodeType="clickEffect">
                                  <p:stCondLst>
                                    <p:cond delay="0"/>
                                  </p:stCondLst>
                                  <p:childTnLst>
                                    <p:set>
                                      <p:cBhvr>
                                        <p:cTn id="79" dur="1" fill="hold">
                                          <p:stCondLst>
                                            <p:cond delay="0"/>
                                          </p:stCondLst>
                                        </p:cTn>
                                        <p:tgtEl>
                                          <p:spTgt spid="3">
                                            <p:txEl>
                                              <p:pRg st="7" end="7"/>
                                            </p:txEl>
                                          </p:spTgt>
                                        </p:tgtEl>
                                        <p:attrNameLst>
                                          <p:attrName>style.visibility</p:attrName>
                                        </p:attrNameLst>
                                      </p:cBhvr>
                                      <p:to>
                                        <p:strVal val="visible"/>
                                      </p:to>
                                    </p:set>
                                    <p:anim calcmode="lin" valueType="num">
                                      <p:cBhvr additive="base">
                                        <p:cTn id="80"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1" dur="500" fill="hold"/>
                                        <p:tgtEl>
                                          <p:spTgt spid="3">
                                            <p:txEl>
                                              <p:pRg st="7" end="7"/>
                                            </p:txEl>
                                          </p:spTgt>
                                        </p:tgtEl>
                                        <p:attrNameLst>
                                          <p:attrName>ppt_y</p:attrName>
                                        </p:attrNameLst>
                                      </p:cBhvr>
                                      <p:tavLst>
                                        <p:tav tm="0">
                                          <p:val>
                                            <p:strVal val="1+#ppt_h/2"/>
                                          </p:val>
                                        </p:tav>
                                        <p:tav tm="100000">
                                          <p:val>
                                            <p:strVal val="#ppt_y"/>
                                          </p:val>
                                        </p:tav>
                                      </p:tavLst>
                                    </p:anim>
                                  </p:childTnLst>
                                </p:cTn>
                              </p:par>
                              <p:par>
                                <p:cTn id="82" presetID="2" presetClass="entr" presetSubtype="4" fill="hold" nodeType="withEffect">
                                  <p:stCondLst>
                                    <p:cond delay="0"/>
                                  </p:stCondLst>
                                  <p:childTnLst>
                                    <p:set>
                                      <p:cBhvr>
                                        <p:cTn id="83" dur="1" fill="hold">
                                          <p:stCondLst>
                                            <p:cond delay="0"/>
                                          </p:stCondLst>
                                        </p:cTn>
                                        <p:tgtEl>
                                          <p:spTgt spid="3">
                                            <p:txEl>
                                              <p:pRg st="8" end="8"/>
                                            </p:txEl>
                                          </p:spTgt>
                                        </p:tgtEl>
                                        <p:attrNameLst>
                                          <p:attrName>style.visibility</p:attrName>
                                        </p:attrNameLst>
                                      </p:cBhvr>
                                      <p:to>
                                        <p:strVal val="visible"/>
                                      </p:to>
                                    </p:set>
                                    <p:anim calcmode="lin" valueType="num">
                                      <p:cBhvr additive="base">
                                        <p:cTn id="84"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5"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9512" y="274638"/>
            <a:ext cx="8784976" cy="778098"/>
          </a:xfrm>
          <a:solidFill>
            <a:schemeClr val="bg1">
              <a:lumMod val="65000"/>
            </a:schemeClr>
          </a:solidFill>
          <a:ln>
            <a:solidFill>
              <a:schemeClr val="tx2">
                <a:lumMod val="40000"/>
                <a:lumOff val="60000"/>
              </a:schemeClr>
            </a:solidFill>
          </a:ln>
        </p:spPr>
        <p:txBody>
          <a:bodyPr>
            <a:normAutofit/>
          </a:bodyPr>
          <a:lstStyle/>
          <a:p>
            <a:r>
              <a:rPr lang="cs-CZ" b="1" dirty="0" smtClean="0"/>
              <a:t>Člověkem vytvořená místa</a:t>
            </a:r>
            <a:endParaRPr lang="cs-CZ" b="1" dirty="0"/>
          </a:p>
        </p:txBody>
      </p:sp>
      <p:sp>
        <p:nvSpPr>
          <p:cNvPr id="3" name="Zástupný symbol pro obsah 2"/>
          <p:cNvSpPr>
            <a:spLocks noGrp="1"/>
          </p:cNvSpPr>
          <p:nvPr>
            <p:ph idx="1"/>
          </p:nvPr>
        </p:nvSpPr>
        <p:spPr>
          <a:xfrm>
            <a:off x="179512" y="1052736"/>
            <a:ext cx="8784976" cy="5544616"/>
          </a:xfrm>
          <a:solidFill>
            <a:schemeClr val="bg1">
              <a:lumMod val="85000"/>
            </a:schemeClr>
          </a:solidFill>
          <a:ln>
            <a:noFill/>
          </a:ln>
        </p:spPr>
        <p:txBody>
          <a:bodyPr>
            <a:normAutofit/>
          </a:bodyPr>
          <a:lstStyle/>
          <a:p>
            <a:pPr marL="0" indent="0">
              <a:buNone/>
            </a:pPr>
            <a:r>
              <a:rPr lang="cs-CZ" sz="2500" b="1" dirty="0" smtClean="0"/>
              <a:t>Odpovězte na otázky:</a:t>
            </a:r>
          </a:p>
          <a:p>
            <a:pPr marL="0" indent="0">
              <a:buNone/>
            </a:pPr>
            <a:endParaRPr lang="cs-CZ" sz="2500" i="1" dirty="0"/>
          </a:p>
          <a:p>
            <a:pPr marL="0" indent="0">
              <a:buNone/>
            </a:pPr>
            <a:r>
              <a:rPr lang="cs-CZ" sz="2500" dirty="0" smtClean="0"/>
              <a:t>Která místa v našem okolí jsou vytvořená člověkem?</a:t>
            </a:r>
          </a:p>
          <a:p>
            <a:pPr marL="0" indent="0">
              <a:buNone/>
            </a:pPr>
            <a:r>
              <a:rPr lang="cs-CZ" sz="2500" dirty="0" smtClean="0"/>
              <a:t>Co je na nich ještě přírodní a co už je zcela lidským výtvorem?</a:t>
            </a:r>
          </a:p>
          <a:p>
            <a:pPr marL="0" indent="0">
              <a:buNone/>
            </a:pPr>
            <a:r>
              <a:rPr lang="cs-CZ" sz="2500" dirty="0" smtClean="0"/>
              <a:t>Jací průvodci člověka žijí na lidmi vytvořených místech?</a:t>
            </a:r>
          </a:p>
          <a:p>
            <a:pPr marL="0" indent="0">
              <a:buNone/>
            </a:pPr>
            <a:r>
              <a:rPr lang="cs-CZ" sz="2500" dirty="0" smtClean="0"/>
              <a:t>Jaké společenstvo je v celém světě nejvýznamnější a proč?</a:t>
            </a:r>
          </a:p>
          <a:p>
            <a:pPr marL="0" indent="0">
              <a:buNone/>
            </a:pPr>
            <a:r>
              <a:rPr lang="cs-CZ" sz="2500" dirty="0" smtClean="0"/>
              <a:t>Proč lidé kácí stromy v tropických deštných lesích?</a:t>
            </a:r>
          </a:p>
        </p:txBody>
      </p:sp>
    </p:spTree>
    <p:extLst>
      <p:ext uri="{BB962C8B-B14F-4D97-AF65-F5344CB8AC3E}">
        <p14:creationId xmlns:p14="http://schemas.microsoft.com/office/powerpoint/2010/main" val="184204898"/>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sz="2300" dirty="0">
                <a:solidFill>
                  <a:prstClr val="black"/>
                </a:solidFill>
              </a:rPr>
              <a:t>Mgr. Renáta Jehličková</a:t>
            </a:r>
            <a:r>
              <a:rPr lang="cs-CZ" sz="2300">
                <a:solidFill>
                  <a:prstClr val="black"/>
                </a:solidFill>
              </a:rPr>
              <a:t/>
            </a:r>
            <a:br>
              <a:rPr lang="cs-CZ" sz="2300">
                <a:solidFill>
                  <a:prstClr val="black"/>
                </a:solidFill>
              </a:rPr>
            </a:br>
            <a:r>
              <a:rPr lang="cs-CZ" sz="2300" smtClean="0">
                <a:solidFill>
                  <a:prstClr val="black"/>
                </a:solidFill>
              </a:rPr>
              <a:t>20. </a:t>
            </a:r>
            <a:r>
              <a:rPr lang="cs-CZ" sz="2300" dirty="0" smtClean="0">
                <a:solidFill>
                  <a:prstClr val="black"/>
                </a:solidFill>
              </a:rPr>
              <a:t>dubna </a:t>
            </a:r>
            <a:r>
              <a:rPr lang="cs-CZ" sz="2300" dirty="0">
                <a:solidFill>
                  <a:prstClr val="black"/>
                </a:solidFill>
              </a:rPr>
              <a:t>2012</a:t>
            </a:r>
            <a:br>
              <a:rPr lang="cs-CZ" sz="2300" dirty="0">
                <a:solidFill>
                  <a:prstClr val="black"/>
                </a:solidFill>
              </a:rPr>
            </a:br>
            <a:r>
              <a:rPr lang="cs-CZ" sz="2300" dirty="0">
                <a:solidFill>
                  <a:prstClr val="black"/>
                </a:solidFill>
              </a:rPr>
              <a:t>Určeno pro </a:t>
            </a:r>
            <a:r>
              <a:rPr lang="cs-CZ" sz="2300" dirty="0" smtClean="0">
                <a:solidFill>
                  <a:prstClr val="black"/>
                </a:solidFill>
              </a:rPr>
              <a:t>4.ročník</a:t>
            </a:r>
            <a:endParaRPr lang="cs-CZ" dirty="0"/>
          </a:p>
        </p:txBody>
      </p:sp>
      <p:sp>
        <p:nvSpPr>
          <p:cNvPr id="3" name="Zástupný symbol pro obsah 2"/>
          <p:cNvSpPr>
            <a:spLocks noGrp="1"/>
          </p:cNvSpPr>
          <p:nvPr>
            <p:ph idx="1"/>
          </p:nvPr>
        </p:nvSpPr>
        <p:spPr>
          <a:xfrm>
            <a:off x="467544" y="1600200"/>
            <a:ext cx="8352928" cy="4525963"/>
          </a:xfrm>
        </p:spPr>
        <p:txBody>
          <a:bodyPr>
            <a:normAutofit lnSpcReduction="10000"/>
          </a:bodyPr>
          <a:lstStyle/>
          <a:p>
            <a:pPr marL="0" lvl="0" indent="0">
              <a:buNone/>
            </a:pPr>
            <a:r>
              <a:rPr lang="cs-CZ" sz="2300" b="1" u="sng" dirty="0" smtClean="0">
                <a:solidFill>
                  <a:prstClr val="black"/>
                </a:solidFill>
              </a:rPr>
              <a:t>ANOTACE</a:t>
            </a:r>
            <a:endParaRPr lang="cs-CZ" sz="2300" b="1" u="sng" dirty="0">
              <a:solidFill>
                <a:prstClr val="black"/>
              </a:solidFill>
            </a:endParaRPr>
          </a:p>
          <a:p>
            <a:pPr marL="0" lvl="0" indent="0">
              <a:buNone/>
            </a:pPr>
            <a:endParaRPr lang="cs-CZ" sz="2300" dirty="0">
              <a:solidFill>
                <a:prstClr val="black"/>
              </a:solidFill>
            </a:endParaRPr>
          </a:p>
          <a:p>
            <a:pPr marL="0" lvl="0" indent="0">
              <a:buNone/>
            </a:pPr>
            <a:r>
              <a:rPr lang="cs-CZ" sz="2300" b="1" u="sng" dirty="0">
                <a:solidFill>
                  <a:prstClr val="black"/>
                </a:solidFill>
              </a:rPr>
              <a:t>Výklad</a:t>
            </a:r>
          </a:p>
          <a:p>
            <a:pPr lvl="0">
              <a:buFontTx/>
              <a:buChar char="-"/>
            </a:pPr>
            <a:r>
              <a:rPr lang="cs-CZ" sz="2300" dirty="0" smtClean="0">
                <a:solidFill>
                  <a:prstClr val="black"/>
                </a:solidFill>
              </a:rPr>
              <a:t>Popis člověkem vytvořených míst (umělá společenstva)</a:t>
            </a:r>
          </a:p>
          <a:p>
            <a:pPr lvl="0">
              <a:buFontTx/>
              <a:buChar char="-"/>
            </a:pPr>
            <a:r>
              <a:rPr lang="cs-CZ" sz="2300" dirty="0" smtClean="0">
                <a:solidFill>
                  <a:prstClr val="black"/>
                </a:solidFill>
              </a:rPr>
              <a:t>Seznámení s průvodci člověka žijících v těchto místech</a:t>
            </a:r>
          </a:p>
          <a:p>
            <a:pPr marL="0" lvl="0" indent="0">
              <a:buNone/>
            </a:pPr>
            <a:r>
              <a:rPr lang="cs-CZ" sz="2300" dirty="0">
                <a:solidFill>
                  <a:prstClr val="black"/>
                </a:solidFill>
              </a:rPr>
              <a:t> </a:t>
            </a:r>
            <a:r>
              <a:rPr lang="cs-CZ" sz="2300" dirty="0" smtClean="0">
                <a:solidFill>
                  <a:prstClr val="black"/>
                </a:solidFill>
              </a:rPr>
              <a:t>    (včetně obrázků z wikipedie)</a:t>
            </a:r>
          </a:p>
          <a:p>
            <a:pPr lvl="0">
              <a:buFontTx/>
              <a:buChar char="-"/>
            </a:pPr>
            <a:r>
              <a:rPr lang="cs-CZ" sz="2300" dirty="0" smtClean="0">
                <a:solidFill>
                  <a:prstClr val="black"/>
                </a:solidFill>
              </a:rPr>
              <a:t>Vysvětlení významu tropických deštných lesů jako nejvýznamnějšího společenstva</a:t>
            </a:r>
          </a:p>
          <a:p>
            <a:pPr marL="0" lvl="0" indent="0">
              <a:buNone/>
            </a:pPr>
            <a:endParaRPr lang="cs-CZ" sz="2300" dirty="0" smtClean="0">
              <a:solidFill>
                <a:prstClr val="black"/>
              </a:solidFill>
            </a:endParaRPr>
          </a:p>
          <a:p>
            <a:pPr marL="0" lvl="0" indent="0">
              <a:buNone/>
            </a:pPr>
            <a:r>
              <a:rPr lang="cs-CZ" sz="2300" b="1" u="sng" dirty="0" smtClean="0">
                <a:solidFill>
                  <a:prstClr val="black"/>
                </a:solidFill>
              </a:rPr>
              <a:t>Praktické činnosti</a:t>
            </a:r>
            <a:r>
              <a:rPr lang="cs-CZ" sz="2300" dirty="0">
                <a:solidFill>
                  <a:prstClr val="black"/>
                </a:solidFill>
              </a:rPr>
              <a:t> </a:t>
            </a:r>
            <a:r>
              <a:rPr lang="cs-CZ" sz="2300" dirty="0" smtClean="0">
                <a:solidFill>
                  <a:prstClr val="black"/>
                </a:solidFill>
              </a:rPr>
              <a:t>– odpovědi na otázky jako kontrola zapamatování</a:t>
            </a:r>
          </a:p>
          <a:p>
            <a:pPr marL="0" lvl="0" indent="0">
              <a:buNone/>
            </a:pPr>
            <a:r>
              <a:rPr lang="cs-CZ" sz="2300" dirty="0">
                <a:solidFill>
                  <a:prstClr val="black"/>
                </a:solidFill>
              </a:rPr>
              <a:t> </a:t>
            </a:r>
            <a:r>
              <a:rPr lang="cs-CZ" sz="2300" dirty="0" smtClean="0">
                <a:solidFill>
                  <a:prstClr val="black"/>
                </a:solidFill>
              </a:rPr>
              <a:t>                                   si učiva</a:t>
            </a:r>
            <a:endParaRPr lang="cs-CZ" sz="2300" dirty="0">
              <a:solidFill>
                <a:prstClr val="black"/>
              </a:solidFill>
            </a:endParaRPr>
          </a:p>
          <a:p>
            <a:pPr marL="0" indent="0">
              <a:buNone/>
            </a:pPr>
            <a:endParaRPr lang="cs-CZ" dirty="0"/>
          </a:p>
        </p:txBody>
      </p:sp>
    </p:spTree>
    <p:extLst>
      <p:ext uri="{BB962C8B-B14F-4D97-AF65-F5344CB8AC3E}">
        <p14:creationId xmlns:p14="http://schemas.microsoft.com/office/powerpoint/2010/main" val="27594341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22114"/>
          </a:xfrm>
        </p:spPr>
        <p:txBody>
          <a:bodyPr/>
          <a:lstStyle/>
          <a:p>
            <a:r>
              <a:rPr lang="cs-CZ" dirty="0" smtClean="0"/>
              <a:t>Použité zdroje</a:t>
            </a:r>
            <a:endParaRPr lang="cs-CZ" dirty="0"/>
          </a:p>
        </p:txBody>
      </p:sp>
      <p:sp>
        <p:nvSpPr>
          <p:cNvPr id="3" name="Zástupný symbol pro obsah 2"/>
          <p:cNvSpPr>
            <a:spLocks noGrp="1"/>
          </p:cNvSpPr>
          <p:nvPr>
            <p:ph idx="1"/>
          </p:nvPr>
        </p:nvSpPr>
        <p:spPr>
          <a:xfrm>
            <a:off x="457200" y="1124744"/>
            <a:ext cx="8229600" cy="5544616"/>
          </a:xfrm>
        </p:spPr>
        <p:txBody>
          <a:bodyPr>
            <a:normAutofit fontScale="62500" lnSpcReduction="20000"/>
          </a:bodyPr>
          <a:lstStyle/>
          <a:p>
            <a:pPr marL="0" indent="0">
              <a:buNone/>
            </a:pPr>
            <a:r>
              <a:rPr lang="cs-CZ" sz="2300" dirty="0" smtClean="0"/>
              <a:t>Obrázky a webové stránky z internetu na hypertextových odkazech.</a:t>
            </a:r>
          </a:p>
          <a:p>
            <a:pPr marL="0" indent="0">
              <a:buNone/>
            </a:pPr>
            <a:r>
              <a:rPr lang="cs-CZ" sz="2300" dirty="0" smtClean="0"/>
              <a:t>Prezentace obsahuje animace.</a:t>
            </a:r>
          </a:p>
          <a:p>
            <a:pPr marL="0" indent="0">
              <a:buNone/>
            </a:pPr>
            <a:r>
              <a:rPr lang="cs-CZ" sz="2300" dirty="0" smtClean="0"/>
              <a:t>Výukový materiál doplňující učebnici:</a:t>
            </a:r>
          </a:p>
          <a:p>
            <a:pPr marL="0" indent="0">
              <a:buNone/>
            </a:pPr>
            <a:r>
              <a:rPr lang="cs-CZ" sz="2300" dirty="0"/>
              <a:t>Dančák, Martin, Mgr., PhD.: Rozmanitost přírody: Člověk a jeho svět. Učebnice pro 4.a 5. ročník základní školy. </a:t>
            </a:r>
            <a:r>
              <a:rPr lang="cs-CZ" sz="2300" dirty="0" err="1"/>
              <a:t>Prodos</a:t>
            </a:r>
            <a:r>
              <a:rPr lang="cs-CZ" sz="2300" dirty="0"/>
              <a:t> spol. s. r. o., pedagogické nakladatelství. Kollárovo nám. 7, 722 00 Olomouc, 2010. Modrá řada učebnic. ISBN </a:t>
            </a:r>
            <a:r>
              <a:rPr lang="cs-CZ" sz="2300" dirty="0" smtClean="0"/>
              <a:t>978-80-7230-227-7</a:t>
            </a:r>
          </a:p>
          <a:p>
            <a:r>
              <a:rPr lang="cs-CZ" sz="2300" dirty="0">
                <a:hlinkClick r:id="rId2"/>
              </a:rPr>
              <a:t>http://</a:t>
            </a:r>
            <a:r>
              <a:rPr lang="cs-CZ" sz="2300" dirty="0" smtClean="0">
                <a:hlinkClick r:id="rId2"/>
              </a:rPr>
              <a:t>upload.wikimedia.org/wikipedia/commons/thumb/a/a6/Urtica_dioica06_ies.jpg/258px-Urtica_dioica06_ies.jpg</a:t>
            </a:r>
            <a:endParaRPr lang="cs-CZ" sz="2300" dirty="0" smtClean="0"/>
          </a:p>
          <a:p>
            <a:r>
              <a:rPr lang="cs-CZ" sz="2300" dirty="0">
                <a:hlinkClick r:id="rId3"/>
              </a:rPr>
              <a:t>http://</a:t>
            </a:r>
            <a:r>
              <a:rPr lang="cs-CZ" sz="2300" dirty="0" smtClean="0">
                <a:hlinkClick r:id="rId3"/>
              </a:rPr>
              <a:t>upload.wikimedia.org/wikipedia/commons/thumb/4/42/Plantago_lanceolata3.jpg/258px-Plantago_lanceolata3.jpg</a:t>
            </a:r>
            <a:endParaRPr lang="cs-CZ" sz="2300" dirty="0" smtClean="0"/>
          </a:p>
          <a:p>
            <a:r>
              <a:rPr lang="cs-CZ" sz="2300" dirty="0">
                <a:hlinkClick r:id="rId4"/>
              </a:rPr>
              <a:t>http://</a:t>
            </a:r>
            <a:r>
              <a:rPr lang="cs-CZ" sz="2300" dirty="0" smtClean="0">
                <a:hlinkClick r:id="rId4"/>
              </a:rPr>
              <a:t>upload.wikimedia.org/wikipedia/commons/thumb/f/fc/Polygonum_bistorta_a1.jpg/260px-Polygonum_bistorta_a1.jpg</a:t>
            </a:r>
            <a:endParaRPr lang="cs-CZ" sz="2300" dirty="0" smtClean="0"/>
          </a:p>
          <a:p>
            <a:r>
              <a:rPr lang="cs-CZ" sz="2300" dirty="0">
                <a:hlinkClick r:id="rId5"/>
              </a:rPr>
              <a:t>http://</a:t>
            </a:r>
            <a:r>
              <a:rPr lang="cs-CZ" sz="2300" dirty="0" smtClean="0">
                <a:hlinkClick r:id="rId5"/>
              </a:rPr>
              <a:t>upload.wikimedia.org/wikipedia/commons/thumb/0/08/Fallopia_japonica_MdE_1.jpg/260px-Fallopia_japonica_MdE_1.jpg</a:t>
            </a:r>
            <a:endParaRPr lang="cs-CZ" sz="2300" dirty="0" smtClean="0"/>
          </a:p>
          <a:p>
            <a:r>
              <a:rPr lang="cs-CZ" sz="2300" dirty="0">
                <a:hlinkClick r:id="rId6"/>
              </a:rPr>
              <a:t>http://</a:t>
            </a:r>
            <a:r>
              <a:rPr lang="cs-CZ" sz="2300" dirty="0" smtClean="0">
                <a:hlinkClick r:id="rId6"/>
              </a:rPr>
              <a:t>upload.wikimedia.org/wikipedia/commons/thumb/8/8f/Musca_domestica_September_2007-1.jpg/250px-Musca_domestica_September_2007-1.jpg</a:t>
            </a:r>
            <a:endParaRPr lang="cs-CZ" sz="2300" dirty="0" smtClean="0"/>
          </a:p>
          <a:p>
            <a:r>
              <a:rPr lang="cs-CZ" sz="2300" dirty="0">
                <a:hlinkClick r:id="rId7"/>
              </a:rPr>
              <a:t>http://</a:t>
            </a:r>
            <a:r>
              <a:rPr lang="cs-CZ" sz="2300" dirty="0" smtClean="0">
                <a:hlinkClick r:id="rId7"/>
              </a:rPr>
              <a:t>upload.wikimedia.org/wikipedia/commons/thumb/a/ab/House_mouse.jpg/258px-House_mouse.jpg</a:t>
            </a:r>
            <a:endParaRPr lang="cs-CZ" sz="2300" dirty="0" smtClean="0"/>
          </a:p>
          <a:p>
            <a:r>
              <a:rPr lang="cs-CZ" sz="2300" dirty="0">
                <a:hlinkClick r:id="rId8"/>
              </a:rPr>
              <a:t>http://</a:t>
            </a:r>
            <a:r>
              <a:rPr lang="cs-CZ" sz="2300" dirty="0" smtClean="0">
                <a:hlinkClick r:id="rId8"/>
              </a:rPr>
              <a:t>upload.wikimedia.org/wikipedia/commons/thumb/1/15/WildRat.jpg/258px-WildRat.jpg</a:t>
            </a:r>
            <a:endParaRPr lang="cs-CZ" sz="2300" dirty="0" smtClean="0"/>
          </a:p>
          <a:p>
            <a:r>
              <a:rPr lang="cs-CZ" sz="2300" dirty="0">
                <a:hlinkClick r:id="rId9"/>
              </a:rPr>
              <a:t>http://</a:t>
            </a:r>
            <a:r>
              <a:rPr lang="cs-CZ" sz="2300" dirty="0" smtClean="0">
                <a:hlinkClick r:id="rId9"/>
              </a:rPr>
              <a:t>upload.wikimedia.org/wikipedia/commons/1/15/Pediculus_humanus_capitis.png</a:t>
            </a:r>
            <a:endParaRPr lang="cs-CZ" sz="2300" dirty="0" smtClean="0"/>
          </a:p>
          <a:p>
            <a:r>
              <a:rPr lang="cs-CZ" sz="2300" dirty="0">
                <a:hlinkClick r:id="rId10"/>
              </a:rPr>
              <a:t>http://</a:t>
            </a:r>
            <a:r>
              <a:rPr lang="cs-CZ" sz="2300" dirty="0" smtClean="0">
                <a:hlinkClick r:id="rId10"/>
              </a:rPr>
              <a:t>upload.wikimedia.org/wikipedia/commons/thumb/0/0a/Catflea_small.jpg/220px-Catflea_small.jpg</a:t>
            </a:r>
            <a:endParaRPr lang="cs-CZ" sz="2300" dirty="0" smtClean="0"/>
          </a:p>
          <a:p>
            <a:r>
              <a:rPr lang="cs-CZ" sz="2300" dirty="0">
                <a:hlinkClick r:id="rId11"/>
              </a:rPr>
              <a:t>http://</a:t>
            </a:r>
            <a:r>
              <a:rPr lang="cs-CZ" sz="2300" dirty="0" smtClean="0">
                <a:hlinkClick r:id="rId11"/>
              </a:rPr>
              <a:t>upload.wikimedia.org/wikipedia/commons/thumb/b/b1/Cimex_lectularius.jpg/258px-Cimex_lectularius.jpg</a:t>
            </a:r>
            <a:endParaRPr lang="cs-CZ" sz="2300" dirty="0" smtClean="0"/>
          </a:p>
          <a:p>
            <a:r>
              <a:rPr lang="cs-CZ" sz="2300" dirty="0">
                <a:hlinkClick r:id="rId12"/>
              </a:rPr>
              <a:t>http://</a:t>
            </a:r>
            <a:r>
              <a:rPr lang="cs-CZ" sz="2300" dirty="0" smtClean="0">
                <a:hlinkClick r:id="rId12"/>
              </a:rPr>
              <a:t>upload.wikimedia.org/wikipedia/commons/thumb/2/21/Colorado_potato_beetle.jpg/258px-Colorado_potato_beetle.jpg</a:t>
            </a:r>
            <a:endParaRPr lang="cs-CZ" sz="2300" dirty="0" smtClean="0"/>
          </a:p>
          <a:p>
            <a:r>
              <a:rPr lang="cs-CZ" sz="2300" dirty="0">
                <a:hlinkClick r:id="rId13"/>
              </a:rPr>
              <a:t>http://</a:t>
            </a:r>
            <a:r>
              <a:rPr lang="cs-CZ" sz="2300" dirty="0" smtClean="0">
                <a:hlinkClick r:id="rId13"/>
              </a:rPr>
              <a:t>upload.wikimedia.org/wikipedia/commons/thumb/9/99/Tropicke_lesy_sveta.png/250px-Tropicke_lesy_sveta.png</a:t>
            </a:r>
            <a:endParaRPr lang="cs-CZ" sz="2300" dirty="0" smtClean="0"/>
          </a:p>
          <a:p>
            <a:pPr marL="0" indent="0">
              <a:buNone/>
            </a:pPr>
            <a:endParaRPr lang="cs-CZ" sz="2300" dirty="0" smtClean="0"/>
          </a:p>
          <a:p>
            <a:pPr marL="0" indent="0">
              <a:buNone/>
            </a:pPr>
            <a:endParaRPr lang="cs-CZ" sz="2300" dirty="0" smtClean="0"/>
          </a:p>
          <a:p>
            <a:pPr marL="0" indent="0">
              <a:buNone/>
            </a:pPr>
            <a:endParaRPr lang="cs-CZ" sz="2300" dirty="0"/>
          </a:p>
        </p:txBody>
      </p:sp>
    </p:spTree>
    <p:extLst>
      <p:ext uri="{BB962C8B-B14F-4D97-AF65-F5344CB8AC3E}">
        <p14:creationId xmlns:p14="http://schemas.microsoft.com/office/powerpoint/2010/main" val="2547728498"/>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106</TotalTime>
  <Words>498</Words>
  <Application>Microsoft Office PowerPoint</Application>
  <PresentationFormat>Předvádění na obrazovce (4:3)</PresentationFormat>
  <Paragraphs>101</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systému Office</vt:lpstr>
      <vt:lpstr> Základní společenstva – člověkem vytvořená místa </vt:lpstr>
      <vt:lpstr>Prezentace aplikace PowerPoint</vt:lpstr>
      <vt:lpstr>Člověkem vytvořená místa</vt:lpstr>
      <vt:lpstr>Člověkem vytvořená místa</vt:lpstr>
      <vt:lpstr>Člověkem vytvořená místa</vt:lpstr>
      <vt:lpstr>Člověkem vytvořená místa</vt:lpstr>
      <vt:lpstr>Mgr. Renáta Jehličková 20. dubna 2012 Určeno pro 4.ročník</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Základní společenstva – člověkem vytvořená místa </dc:title>
  <dc:creator>Renata Jehličková</dc:creator>
  <cp:lastModifiedBy>Renata Jehličková</cp:lastModifiedBy>
  <cp:revision>55</cp:revision>
  <dcterms:created xsi:type="dcterms:W3CDTF">2012-04-07T00:32:06Z</dcterms:created>
  <dcterms:modified xsi:type="dcterms:W3CDTF">2012-06-28T20:20:18Z</dcterms:modified>
</cp:coreProperties>
</file>