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71B1BF17-400A-4CD3-A2BB-19A4DCD9BE28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8F445ED-9DF6-4697-AEA3-72C50605F4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1BF17-400A-4CD3-A2BB-19A4DCD9BE28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445ED-9DF6-4697-AEA3-72C50605F4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1BF17-400A-4CD3-A2BB-19A4DCD9BE28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445ED-9DF6-4697-AEA3-72C50605F4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1BF17-400A-4CD3-A2BB-19A4DCD9BE28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445ED-9DF6-4697-AEA3-72C50605F4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1B1BF17-400A-4CD3-A2BB-19A4DCD9BE28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8F445ED-9DF6-4697-AEA3-72C50605F470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71B1BF17-400A-4CD3-A2BB-19A4DCD9BE28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8F445ED-9DF6-4697-AEA3-72C50605F4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1BF17-400A-4CD3-A2BB-19A4DCD9BE28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445ED-9DF6-4697-AEA3-72C50605F4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1BF17-400A-4CD3-A2BB-19A4DCD9BE28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445ED-9DF6-4697-AEA3-72C50605F4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1BF17-400A-4CD3-A2BB-19A4DCD9BE28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445ED-9DF6-4697-AEA3-72C50605F4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1BF17-400A-4CD3-A2BB-19A4DCD9BE28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445ED-9DF6-4697-AEA3-72C50605F4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1BF17-400A-4CD3-A2BB-19A4DCD9BE28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445ED-9DF6-4697-AEA3-72C50605F4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71B1BF17-400A-4CD3-A2BB-19A4DCD9BE28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8F445ED-9DF6-4697-AEA3-72C50605F47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VY_32_Inovace_26_skladba – přívlastek 3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8346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9155360" cy="1470025"/>
          </a:xfrm>
        </p:spPr>
        <p:txBody>
          <a:bodyPr/>
          <a:lstStyle/>
          <a:p>
            <a:r>
              <a:rPr lang="cs-CZ" dirty="0">
                <a:solidFill>
                  <a:prstClr val="white"/>
                </a:solidFill>
              </a:rPr>
              <a:t>SKLADBA – rozvíjející větné </a:t>
            </a:r>
            <a:r>
              <a:rPr lang="cs-CZ" dirty="0" smtClean="0">
                <a:solidFill>
                  <a:prstClr val="white"/>
                </a:solidFill>
              </a:rPr>
              <a:t>členy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4221088"/>
            <a:ext cx="4953000" cy="1431450"/>
          </a:xfrm>
        </p:spPr>
        <p:txBody>
          <a:bodyPr>
            <a:normAutofit fontScale="92500" lnSpcReduction="20000"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Přívlastek  3</a:t>
            </a:r>
          </a:p>
          <a:p>
            <a:endParaRPr lang="cs-CZ" sz="4000" b="1" dirty="0" smtClean="0">
              <a:solidFill>
                <a:srgbClr val="00B050"/>
              </a:solidFill>
            </a:endParaRPr>
          </a:p>
          <a:p>
            <a:r>
              <a:rPr lang="cs-CZ" sz="3000" b="1" dirty="0" smtClean="0">
                <a:solidFill>
                  <a:srgbClr val="00B050"/>
                </a:solidFill>
              </a:rPr>
              <a:t>Přívlastkové vazby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3933145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424936" cy="1728192"/>
          </a:xfrm>
        </p:spPr>
        <p:txBody>
          <a:bodyPr/>
          <a:lstStyle/>
          <a:p>
            <a:r>
              <a:rPr lang="cs-CZ" sz="2400" b="1" dirty="0" smtClean="0">
                <a:solidFill>
                  <a:prstClr val="black"/>
                </a:solidFill>
                <a:latin typeface="Times New Roman"/>
                <a:ea typeface="Times New Roman"/>
              </a:rPr>
              <a:t>     K</a:t>
            </a:r>
            <a:r>
              <a:rPr lang="cs-CZ" sz="2400" b="1" dirty="0">
                <a:solidFill>
                  <a:prstClr val="black"/>
                </a:solidFill>
                <a:latin typeface="Times New Roman"/>
                <a:ea typeface="Times New Roman"/>
              </a:rPr>
              <a:t> podstatnému jménu je možno připojit mnoho přívlastků, ty mohou být ještě rozvity dalšími větnými členy. Vznikají tak celé </a:t>
            </a:r>
            <a:r>
              <a:rPr lang="cs-CZ" sz="2400" b="1" dirty="0">
                <a:solidFill>
                  <a:srgbClr val="C00000"/>
                </a:solidFill>
                <a:latin typeface="Times New Roman"/>
                <a:ea typeface="Times New Roman"/>
              </a:rPr>
              <a:t>přívlastkové vazby.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4081640"/>
          </a:xfrm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Grafické značení </a:t>
            </a:r>
            <a:r>
              <a:rPr lang="cs-CZ" dirty="0" smtClean="0"/>
              <a:t>rozboru přívlastkové vazby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poslední známé naleziště zlata i diamantů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2246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008112"/>
          </a:xfrm>
        </p:spPr>
        <p:txBody>
          <a:bodyPr>
            <a:normAutofit/>
          </a:bodyPr>
          <a:lstStyle/>
          <a:p>
            <a:pPr marL="365760" lvl="0" indent="-256032">
              <a:spcBef>
                <a:spcPts val="300"/>
              </a:spcBef>
            </a:pPr>
            <a:r>
              <a:rPr lang="cs-CZ" sz="2800" b="1" u="sng" dirty="0">
                <a:solidFill>
                  <a:prstClr val="black"/>
                </a:solidFill>
                <a:latin typeface="Times New Roman"/>
                <a:ea typeface="Times New Roman"/>
                <a:cs typeface="+mn-cs"/>
              </a:rPr>
              <a:t>Znázorni stavbu těchto přívlastkových vazeb:</a:t>
            </a:r>
            <a:endParaRPr lang="cs-CZ" sz="2800" dirty="0">
              <a:solidFill>
                <a:prstClr val="black"/>
              </a:solidFill>
              <a:latin typeface="Times New Roman"/>
              <a:ea typeface="Times New Roman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686800" cy="4945736"/>
          </a:xfrm>
        </p:spPr>
        <p:txBody>
          <a:bodyPr>
            <a:normAutofit/>
          </a:bodyPr>
          <a:lstStyle/>
          <a:p>
            <a:pPr lvl="0">
              <a:buClr>
                <a:srgbClr val="A04DA3"/>
              </a:buClr>
            </a:pPr>
            <a:endParaRPr lang="cs-CZ" sz="2400" dirty="0" smtClean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vzdálený </a:t>
            </a: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dusot divokých </a:t>
            </a:r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koní</a:t>
            </a:r>
          </a:p>
          <a:p>
            <a:pPr marL="109728" lvl="0" indent="0">
              <a:buClr>
                <a:srgbClr val="A04DA3"/>
              </a:buClr>
              <a:buNone/>
            </a:pPr>
            <a:endParaRPr lang="cs-CZ" sz="2400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obdivuhodné výkony našich vodních </a:t>
            </a:r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slalomářek</a:t>
            </a:r>
          </a:p>
          <a:p>
            <a:pPr marL="109728" lvl="0" indent="0">
              <a:buClr>
                <a:srgbClr val="A04DA3"/>
              </a:buClr>
              <a:buNone/>
            </a:pPr>
            <a:endParaRPr lang="cs-CZ" sz="2400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rozsáhlé archeologické vykopávky z povodí řek Moravy a </a:t>
            </a:r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Dyje</a:t>
            </a:r>
          </a:p>
          <a:p>
            <a:pPr marL="109728" lvl="0" indent="0">
              <a:buClr>
                <a:srgbClr val="A04DA3"/>
              </a:buClr>
              <a:buNone/>
            </a:pPr>
            <a:endParaRPr lang="cs-CZ" sz="2400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veselé i smutné pohádkové příběhy z knih dánského </a:t>
            </a:r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spisovatele</a:t>
            </a:r>
          </a:p>
          <a:p>
            <a:pPr marL="109728" lvl="0" indent="0">
              <a:buClr>
                <a:srgbClr val="A04DA3"/>
              </a:buClr>
              <a:buNone/>
            </a:pPr>
            <a:endParaRPr lang="cs-CZ" sz="2400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náš nejvýznamnější autor dobrodružných románů a </a:t>
            </a:r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povídek</a:t>
            </a:r>
            <a:endParaRPr lang="cs-CZ" sz="2400" dirty="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806145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080120"/>
          </a:xfrm>
        </p:spPr>
        <p:txBody>
          <a:bodyPr/>
          <a:lstStyle/>
          <a:p>
            <a:r>
              <a:rPr lang="cs-CZ" sz="2800" b="1" u="sng" dirty="0">
                <a:solidFill>
                  <a:prstClr val="black"/>
                </a:solidFill>
                <a:latin typeface="Times New Roman"/>
                <a:ea typeface="Times New Roman"/>
              </a:rPr>
              <a:t>Znázorni stavbu těchto přívlastkových vazeb: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579296" cy="4945736"/>
          </a:xfrm>
        </p:spPr>
        <p:txBody>
          <a:bodyPr>
            <a:normAutofit/>
          </a:bodyPr>
          <a:lstStyle/>
          <a:p>
            <a:pPr lvl="0">
              <a:buClr>
                <a:srgbClr val="A04DA3"/>
              </a:buClr>
            </a:pPr>
            <a:endParaRPr lang="cs-CZ" sz="2400" dirty="0" smtClean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překvapivé </a:t>
            </a: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výsledky přijímacích zkoušek na střední </a:t>
            </a:r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školy</a:t>
            </a:r>
          </a:p>
          <a:p>
            <a:pPr marL="109728" lvl="0" indent="0">
              <a:buClr>
                <a:srgbClr val="A04DA3"/>
              </a:buClr>
              <a:buNone/>
            </a:pPr>
            <a:endParaRPr lang="cs-CZ" sz="2400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nevyhovující jízdní řád osobních i spěšných </a:t>
            </a:r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vlaků</a:t>
            </a:r>
          </a:p>
          <a:p>
            <a:pPr marL="109728" lvl="0" indent="0">
              <a:buClr>
                <a:srgbClr val="A04DA3"/>
              </a:buClr>
              <a:buNone/>
            </a:pPr>
            <a:endParaRPr lang="cs-CZ" sz="2400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buClr>
                <a:srgbClr val="A04DA3"/>
              </a:buClr>
            </a:pP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nejkrásnější výtvor renesančního stavitelství v jižních Čechách</a:t>
            </a:r>
          </a:p>
          <a:p>
            <a:endParaRPr lang="cs-CZ" sz="2400" dirty="0" smtClean="0"/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uxusní autobus jedoucí z Prahy do Londýna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vynikající babiččiny kynuté knedlíky s borůvkami, jahodami nebo meruňkami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39479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185</TotalTime>
  <Words>98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Urbanistický</vt:lpstr>
      <vt:lpstr>Základní škola a Mateřská škola Choustník, okres Tábor</vt:lpstr>
      <vt:lpstr>SKLADBA – rozvíjející větné členy</vt:lpstr>
      <vt:lpstr>     K podstatnému jménu je možno připojit mnoho přívlastků, ty mohou být ještě rozvity dalšími větnými členy. Vznikají tak celé přívlastkové vazby. </vt:lpstr>
      <vt:lpstr>Znázorni stavbu těchto přívlastkových vazeb:</vt:lpstr>
      <vt:lpstr>Znázorni stavbu těchto přívlastkových vazeb: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– rozvíjející větné členy</dc:title>
  <dc:creator>Krejzova</dc:creator>
  <cp:lastModifiedBy>krejza</cp:lastModifiedBy>
  <cp:revision>7</cp:revision>
  <dcterms:created xsi:type="dcterms:W3CDTF">2011-01-23T08:23:59Z</dcterms:created>
  <dcterms:modified xsi:type="dcterms:W3CDTF">2011-05-04T08:53:07Z</dcterms:modified>
</cp:coreProperties>
</file>