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4" r:id="rId3"/>
    <p:sldId id="265" r:id="rId4"/>
    <p:sldId id="256" r:id="rId5"/>
    <p:sldId id="257" r:id="rId6"/>
    <p:sldId id="262" r:id="rId7"/>
    <p:sldId id="259" r:id="rId8"/>
    <p:sldId id="263" r:id="rId9"/>
    <p:sldId id="266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5C1-6C65-417C-965C-5431C515F7CE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B437-D893-4B4D-9C23-B5F2281E1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5C1-6C65-417C-965C-5431C515F7CE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B437-D893-4B4D-9C23-B5F2281E1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5C1-6C65-417C-965C-5431C515F7CE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B437-D893-4B4D-9C23-B5F2281E1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5C1-6C65-417C-965C-5431C515F7CE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B437-D893-4B4D-9C23-B5F2281E1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5C1-6C65-417C-965C-5431C515F7CE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B437-D893-4B4D-9C23-B5F2281E1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5C1-6C65-417C-965C-5431C515F7CE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B437-D893-4B4D-9C23-B5F2281E1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5C1-6C65-417C-965C-5431C515F7CE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B437-D893-4B4D-9C23-B5F2281E1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5C1-6C65-417C-965C-5431C515F7CE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B437-D893-4B4D-9C23-B5F2281E1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5C1-6C65-417C-965C-5431C515F7CE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18BB437-D893-4B4D-9C23-B5F2281E1A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5C1-6C65-417C-965C-5431C515F7CE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B437-D893-4B4D-9C23-B5F2281E1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5C1-6C65-417C-965C-5431C515F7CE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B437-D893-4B4D-9C23-B5F2281E1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5C1-6C65-417C-965C-5431C515F7CE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B437-D893-4B4D-9C23-B5F2281E1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5C1-6C65-417C-965C-5431C515F7CE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B437-D893-4B4D-9C23-B5F2281E1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5C1-6C65-417C-965C-5431C515F7CE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B437-D893-4B4D-9C23-B5F2281E1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5C1-6C65-417C-965C-5431C515F7CE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B437-D893-4B4D-9C23-B5F2281E1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5C1-6C65-417C-965C-5431C515F7CE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B437-D893-4B4D-9C23-B5F2281E1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5C1-6C65-417C-965C-5431C515F7CE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B437-D893-4B4D-9C23-B5F2281E1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5C1-6C65-417C-965C-5431C515F7CE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B437-D893-4B4D-9C23-B5F2281E1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5C1-6C65-417C-965C-5431C515F7CE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B437-D893-4B4D-9C23-B5F2281E1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5C1-6C65-417C-965C-5431C515F7CE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B437-D893-4B4D-9C23-B5F2281E1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5C1-6C65-417C-965C-5431C515F7CE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B437-D893-4B4D-9C23-B5F2281E1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5C1-6C65-417C-965C-5431C515F7CE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B437-D893-4B4D-9C23-B5F2281E1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4C845C1-6C65-417C-965C-5431C515F7CE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18BB437-D893-4B4D-9C23-B5F2281E1AA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C845C1-6C65-417C-965C-5431C515F7CE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8BB437-D893-4B4D-9C23-B5F2281E1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smtClean="0">
                <a:latin typeface="Verdana" pitchFamily="34" charset="0"/>
              </a:rPr>
              <a:t>VY_32_INOVACE_29_Lidské </a:t>
            </a:r>
            <a:r>
              <a:rPr lang="cs-CZ" sz="3600" dirty="0" smtClean="0">
                <a:latin typeface="Verdana" pitchFamily="34" charset="0"/>
              </a:rPr>
              <a:t>smysly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609600" y="2027744"/>
            <a:ext cx="8077200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ctr"/>
            <a:endParaRPr lang="cs-CZ" sz="2400" dirty="0">
              <a:latin typeface="Verdana" pitchFamily="34" charset="0"/>
            </a:endParaRPr>
          </a:p>
          <a:p>
            <a:pPr algn="ctr"/>
            <a:r>
              <a:rPr lang="cs-CZ" sz="2400" dirty="0" smtClean="0">
                <a:latin typeface="Verdana" pitchFamily="34" charset="0"/>
              </a:rPr>
              <a:t>Pracovní materiál je věnován výuce o lidských smyslech (určen pro 1. - 3.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r>
              <a:rPr lang="cs-CZ" sz="2400" dirty="0" smtClean="0">
                <a:latin typeface="Verdana" pitchFamily="34" charset="0"/>
              </a:rPr>
              <a:t>- lidské smysly a orgány vnímání</a:t>
            </a:r>
          </a:p>
          <a:p>
            <a:r>
              <a:rPr lang="cs-CZ" sz="2400" dirty="0" smtClean="0">
                <a:latin typeface="Verdana" pitchFamily="34" charset="0"/>
              </a:rPr>
              <a:t>- přiřazování orgánů k příslušným smyslům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přiřazování vjemů k daným smyslům</a:t>
            </a:r>
          </a:p>
          <a:p>
            <a:r>
              <a:rPr lang="cs-CZ" sz="2400" dirty="0" smtClean="0">
                <a:latin typeface="Verdana" pitchFamily="34" charset="0"/>
              </a:rPr>
              <a:t>- vyhledávání názvů smyslů ve větách</a:t>
            </a:r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88840"/>
            <a:ext cx="9144000" cy="3096344"/>
          </a:xfrm>
        </p:spPr>
        <p:txBody>
          <a:bodyPr>
            <a:noAutofit/>
          </a:bodyPr>
          <a:lstStyle/>
          <a:p>
            <a:pPr algn="ctr"/>
            <a:r>
              <a:rPr lang="cs-CZ" sz="10000" dirty="0" smtClean="0">
                <a:latin typeface="Times New Roman" pitchFamily="18" charset="0"/>
                <a:cs typeface="Times New Roman" pitchFamily="18" charset="0"/>
              </a:rPr>
              <a:t>LIDSKÉ SMYSLY</a:t>
            </a:r>
            <a:endParaRPr lang="cs-CZ" sz="10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628800"/>
            <a:ext cx="5374289" cy="44009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Obdélník 6"/>
          <p:cNvSpPr/>
          <p:nvPr/>
        </p:nvSpPr>
        <p:spPr>
          <a:xfrm>
            <a:off x="3851920" y="476672"/>
            <a:ext cx="1951175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SLUCH</a:t>
            </a:r>
          </a:p>
          <a:p>
            <a:pPr lvl="0" algn="ctr"/>
            <a:r>
              <a:rPr lang="cs-CZ" sz="4000" b="1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ucho</a:t>
            </a:r>
            <a:endParaRPr lang="cs-CZ" sz="4000" b="1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rgbClr val="0070C0"/>
              </a:solidFill>
              <a:effectLst>
                <a:outerShdw blurRad="50800" algn="tl" rotWithShape="0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92280" y="2780928"/>
            <a:ext cx="1524776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ČICH</a:t>
            </a:r>
          </a:p>
          <a:p>
            <a:pPr lvl="0" algn="ctr"/>
            <a:r>
              <a:rPr lang="cs-CZ" sz="4000" b="1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nos</a:t>
            </a:r>
            <a:endParaRPr lang="cs-CZ" sz="4000" b="1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rgbClr val="0070C0"/>
              </a:solidFill>
              <a:effectLst>
                <a:outerShdw blurRad="50800" algn="tl" rotWithShape="0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99592" y="5157192"/>
            <a:ext cx="1665841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CHUŤ</a:t>
            </a:r>
          </a:p>
          <a:p>
            <a:pPr lvl="0" algn="ctr"/>
            <a:r>
              <a:rPr lang="cs-CZ" sz="4000" b="1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jazyk</a:t>
            </a:r>
            <a:endParaRPr lang="cs-CZ" sz="4000" b="1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rgbClr val="0070C0"/>
              </a:solidFill>
              <a:effectLst>
                <a:outerShdw blurRad="50800" algn="tl" rotWithShape="0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9552" y="2204864"/>
            <a:ext cx="1665841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ZRAK</a:t>
            </a:r>
          </a:p>
          <a:p>
            <a:pPr lvl="0" algn="ctr"/>
            <a:r>
              <a:rPr lang="cs-CZ" sz="4000" b="1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oko</a:t>
            </a:r>
            <a:endParaRPr lang="cs-CZ" sz="4000" b="1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rgbClr val="0070C0"/>
              </a:solidFill>
              <a:effectLst>
                <a:outerShdw blurRad="50800" algn="tl" rotWithShape="0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732240" y="5013176"/>
            <a:ext cx="1741567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HMAT</a:t>
            </a:r>
          </a:p>
          <a:p>
            <a:pPr lvl="0" algn="ctr"/>
            <a:r>
              <a:rPr lang="cs-CZ" sz="4000" b="1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ruka</a:t>
            </a:r>
            <a:endParaRPr lang="cs-CZ" sz="4000" b="1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rgbClr val="0070C0"/>
              </a:solidFill>
              <a:effectLst>
                <a:outerShdw blurRad="50800" algn="tl" rotWithShape="0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Žaneta\Desktop\smysly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5805264"/>
            <a:ext cx="800100" cy="809625"/>
          </a:xfrm>
          <a:prstGeom prst="rect">
            <a:avLst/>
          </a:prstGeom>
          <a:noFill/>
        </p:spPr>
      </p:pic>
      <p:pic>
        <p:nvPicPr>
          <p:cNvPr id="3" name="Picture 3" descr="C:\Users\Žaneta\Desktop\smysly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62126" y="5112271"/>
            <a:ext cx="790575" cy="781050"/>
          </a:xfrm>
          <a:prstGeom prst="rect">
            <a:avLst/>
          </a:prstGeom>
          <a:noFill/>
        </p:spPr>
      </p:pic>
      <p:pic>
        <p:nvPicPr>
          <p:cNvPr id="4" name="Picture 4" descr="C:\Users\Žaneta\Desktop\smysly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33534" y="5904359"/>
            <a:ext cx="790575" cy="790575"/>
          </a:xfrm>
          <a:prstGeom prst="rect">
            <a:avLst/>
          </a:prstGeom>
          <a:noFill/>
        </p:spPr>
      </p:pic>
      <p:pic>
        <p:nvPicPr>
          <p:cNvPr id="5" name="Picture 5" descr="C:\Users\Žaneta\Desktop\smysly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33734" y="5184279"/>
            <a:ext cx="771525" cy="771525"/>
          </a:xfrm>
          <a:prstGeom prst="rect">
            <a:avLst/>
          </a:prstGeom>
          <a:noFill/>
        </p:spPr>
      </p:pic>
      <p:pic>
        <p:nvPicPr>
          <p:cNvPr id="6" name="Picture 6" descr="C:\Users\Žaneta\Desktop\smysly5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93374" y="5184279"/>
            <a:ext cx="771525" cy="771525"/>
          </a:xfrm>
          <a:prstGeom prst="rect">
            <a:avLst/>
          </a:prstGeom>
          <a:noFill/>
        </p:spPr>
      </p:pic>
      <p:grpSp>
        <p:nvGrpSpPr>
          <p:cNvPr id="20" name="Skupina 19"/>
          <p:cNvGrpSpPr/>
          <p:nvPr/>
        </p:nvGrpSpPr>
        <p:grpSpPr>
          <a:xfrm>
            <a:off x="3745702" y="1871911"/>
            <a:ext cx="1512168" cy="1296144"/>
            <a:chOff x="3851920" y="1340768"/>
            <a:chExt cx="1512168" cy="1296144"/>
          </a:xfrm>
        </p:grpSpPr>
        <p:sp>
          <p:nvSpPr>
            <p:cNvPr id="15" name="Mrak 14"/>
            <p:cNvSpPr/>
            <p:nvPr/>
          </p:nvSpPr>
          <p:spPr>
            <a:xfrm>
              <a:off x="3851920" y="1340768"/>
              <a:ext cx="1512168" cy="1296144"/>
            </a:xfrm>
            <a:prstGeom prst="cloud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3923928" y="1484784"/>
              <a:ext cx="1422184" cy="95410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800" b="1" dirty="0" smtClean="0">
                  <a:ln w="1905"/>
                  <a:solidFill>
                    <a:srgbClr val="0070C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Times New Roman" pitchFamily="18" charset="0"/>
                  <a:cs typeface="Times New Roman" pitchFamily="18" charset="0"/>
                </a:rPr>
                <a:t>SLUCH</a:t>
              </a:r>
            </a:p>
            <a:p>
              <a:pPr lvl="0" algn="ctr"/>
              <a:r>
                <a:rPr lang="cs-CZ" sz="2800" b="1" dirty="0" smtClean="0">
                  <a:ln w="1905"/>
                  <a:solidFill>
                    <a:srgbClr val="0070C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Times New Roman" pitchFamily="18" charset="0"/>
                  <a:cs typeface="Times New Roman" pitchFamily="18" charset="0"/>
                </a:rPr>
                <a:t>ucho</a:t>
              </a:r>
              <a:endPara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5617910" y="1799903"/>
            <a:ext cx="1512168" cy="1296144"/>
            <a:chOff x="7308304" y="1196752"/>
            <a:chExt cx="1512168" cy="1296144"/>
          </a:xfrm>
        </p:grpSpPr>
        <p:sp>
          <p:nvSpPr>
            <p:cNvPr id="16" name="Mrak 15"/>
            <p:cNvSpPr/>
            <p:nvPr/>
          </p:nvSpPr>
          <p:spPr>
            <a:xfrm>
              <a:off x="7308304" y="1196752"/>
              <a:ext cx="1512168" cy="1296144"/>
            </a:xfrm>
            <a:prstGeom prst="cloud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7524328" y="1340768"/>
              <a:ext cx="1122423" cy="95410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800" b="1" dirty="0" smtClean="0">
                  <a:ln w="1905"/>
                  <a:solidFill>
                    <a:srgbClr val="0070C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Times New Roman" pitchFamily="18" charset="0"/>
                  <a:cs typeface="Times New Roman" pitchFamily="18" charset="0"/>
                </a:rPr>
                <a:t>ČICH</a:t>
              </a:r>
            </a:p>
            <a:p>
              <a:pPr lvl="0" algn="ctr"/>
              <a:r>
                <a:rPr lang="cs-CZ" sz="2800" b="1" dirty="0" smtClean="0">
                  <a:ln w="1905"/>
                  <a:solidFill>
                    <a:srgbClr val="0070C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Times New Roman" pitchFamily="18" charset="0"/>
                  <a:cs typeface="Times New Roman" pitchFamily="18" charset="0"/>
                </a:rPr>
                <a:t>nos</a:t>
              </a:r>
              <a:endPara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1945502" y="2087935"/>
            <a:ext cx="1512168" cy="1296144"/>
            <a:chOff x="2051720" y="1700808"/>
            <a:chExt cx="1512168" cy="1296144"/>
          </a:xfrm>
        </p:grpSpPr>
        <p:sp>
          <p:nvSpPr>
            <p:cNvPr id="14" name="Mrak 13"/>
            <p:cNvSpPr/>
            <p:nvPr/>
          </p:nvSpPr>
          <p:spPr>
            <a:xfrm>
              <a:off x="2051720" y="1700808"/>
              <a:ext cx="1512168" cy="1296144"/>
            </a:xfrm>
            <a:prstGeom prst="cloud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2195736" y="1844824"/>
              <a:ext cx="1224181" cy="95410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800" b="1" dirty="0" smtClean="0">
                  <a:ln w="1905"/>
                  <a:solidFill>
                    <a:srgbClr val="0070C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Times New Roman" pitchFamily="18" charset="0"/>
                  <a:cs typeface="Times New Roman" pitchFamily="18" charset="0"/>
                </a:rPr>
                <a:t>CHUŤ</a:t>
              </a:r>
            </a:p>
            <a:p>
              <a:pPr lvl="0" algn="ctr"/>
              <a:r>
                <a:rPr lang="cs-CZ" sz="2800" b="1" dirty="0" smtClean="0">
                  <a:ln w="1905"/>
                  <a:solidFill>
                    <a:srgbClr val="0070C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Times New Roman" pitchFamily="18" charset="0"/>
                  <a:cs typeface="Times New Roman" pitchFamily="18" charset="0"/>
                </a:rPr>
                <a:t>jazyk</a:t>
              </a:r>
              <a:endPara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145302" y="1799903"/>
            <a:ext cx="1512168" cy="1296144"/>
            <a:chOff x="323528" y="1340768"/>
            <a:chExt cx="1512168" cy="1296144"/>
          </a:xfrm>
        </p:grpSpPr>
        <p:sp>
          <p:nvSpPr>
            <p:cNvPr id="13" name="Mrak 12"/>
            <p:cNvSpPr/>
            <p:nvPr/>
          </p:nvSpPr>
          <p:spPr>
            <a:xfrm>
              <a:off x="323528" y="1340768"/>
              <a:ext cx="1512168" cy="1296144"/>
            </a:xfrm>
            <a:prstGeom prst="cloud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467544" y="1484784"/>
              <a:ext cx="1221809" cy="95410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800" b="1" dirty="0" smtClean="0">
                  <a:ln w="1905"/>
                  <a:solidFill>
                    <a:srgbClr val="0070C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Times New Roman" pitchFamily="18" charset="0"/>
                  <a:cs typeface="Times New Roman" pitchFamily="18" charset="0"/>
                </a:rPr>
                <a:t>ZRAK</a:t>
              </a:r>
            </a:p>
            <a:p>
              <a:pPr lvl="0" algn="ctr"/>
              <a:r>
                <a:rPr lang="cs-CZ" sz="2800" b="1" dirty="0" smtClean="0">
                  <a:ln w="1905"/>
                  <a:solidFill>
                    <a:srgbClr val="0070C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Times New Roman" pitchFamily="18" charset="0"/>
                  <a:cs typeface="Times New Roman" pitchFamily="18" charset="0"/>
                </a:rPr>
                <a:t>oko</a:t>
              </a:r>
              <a:endPara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7346102" y="1871911"/>
            <a:ext cx="1512168" cy="1296144"/>
            <a:chOff x="5724128" y="1700808"/>
            <a:chExt cx="1512168" cy="1296144"/>
          </a:xfrm>
        </p:grpSpPr>
        <p:sp>
          <p:nvSpPr>
            <p:cNvPr id="17" name="Mrak 16"/>
            <p:cNvSpPr/>
            <p:nvPr/>
          </p:nvSpPr>
          <p:spPr>
            <a:xfrm>
              <a:off x="5724128" y="1700808"/>
              <a:ext cx="1512168" cy="1296144"/>
            </a:xfrm>
            <a:prstGeom prst="cloud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5868144" y="1844824"/>
              <a:ext cx="1273682" cy="95410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800" b="1" dirty="0" smtClean="0">
                  <a:ln w="1905"/>
                  <a:solidFill>
                    <a:srgbClr val="0070C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Times New Roman" pitchFamily="18" charset="0"/>
                  <a:cs typeface="Times New Roman" pitchFamily="18" charset="0"/>
                </a:rPr>
                <a:t>HMAT</a:t>
              </a:r>
            </a:p>
            <a:p>
              <a:pPr lvl="0" algn="ctr"/>
              <a:r>
                <a:rPr lang="cs-CZ" sz="2800" b="1" dirty="0" smtClean="0">
                  <a:ln w="1905"/>
                  <a:solidFill>
                    <a:srgbClr val="0070C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Times New Roman" pitchFamily="18" charset="0"/>
                  <a:cs typeface="Times New Roman" pitchFamily="18" charset="0"/>
                </a:rPr>
                <a:t>ruka</a:t>
              </a:r>
              <a:endPara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3" name="Volný tvar 22"/>
          <p:cNvSpPr/>
          <p:nvPr/>
        </p:nvSpPr>
        <p:spPr>
          <a:xfrm>
            <a:off x="332509" y="2944569"/>
            <a:ext cx="8566728" cy="3048000"/>
          </a:xfrm>
          <a:custGeom>
            <a:avLst/>
            <a:gdLst>
              <a:gd name="connsiteX0" fmla="*/ 586509 w 8566728"/>
              <a:gd name="connsiteY0" fmla="*/ 0 h 3048000"/>
              <a:gd name="connsiteX1" fmla="*/ 1376218 w 8566728"/>
              <a:gd name="connsiteY1" fmla="*/ 1011382 h 3048000"/>
              <a:gd name="connsiteX2" fmla="*/ 378691 w 8566728"/>
              <a:gd name="connsiteY2" fmla="*/ 748146 h 3048000"/>
              <a:gd name="connsiteX3" fmla="*/ 3648364 w 8566728"/>
              <a:gd name="connsiteY3" fmla="*/ 1025237 h 3048000"/>
              <a:gd name="connsiteX4" fmla="*/ 3565237 w 8566728"/>
              <a:gd name="connsiteY4" fmla="*/ 277091 h 3048000"/>
              <a:gd name="connsiteX5" fmla="*/ 3024909 w 8566728"/>
              <a:gd name="connsiteY5" fmla="*/ 595746 h 3048000"/>
              <a:gd name="connsiteX6" fmla="*/ 4521200 w 8566728"/>
              <a:gd name="connsiteY6" fmla="*/ 1177637 h 3048000"/>
              <a:gd name="connsiteX7" fmla="*/ 5643418 w 8566728"/>
              <a:gd name="connsiteY7" fmla="*/ 1136073 h 3048000"/>
              <a:gd name="connsiteX8" fmla="*/ 4562764 w 8566728"/>
              <a:gd name="connsiteY8" fmla="*/ 872837 h 3048000"/>
              <a:gd name="connsiteX9" fmla="*/ 5574146 w 8566728"/>
              <a:gd name="connsiteY9" fmla="*/ 1870364 h 3048000"/>
              <a:gd name="connsiteX10" fmla="*/ 7915564 w 8566728"/>
              <a:gd name="connsiteY10" fmla="*/ 415637 h 3048000"/>
              <a:gd name="connsiteX11" fmla="*/ 8345055 w 8566728"/>
              <a:gd name="connsiteY11" fmla="*/ 1537855 h 3048000"/>
              <a:gd name="connsiteX12" fmla="*/ 6585528 w 8566728"/>
              <a:gd name="connsiteY12" fmla="*/ 928255 h 3048000"/>
              <a:gd name="connsiteX13" fmla="*/ 6377709 w 8566728"/>
              <a:gd name="connsiteY13" fmla="*/ 2355273 h 3048000"/>
              <a:gd name="connsiteX14" fmla="*/ 4008582 w 8566728"/>
              <a:gd name="connsiteY14" fmla="*/ 1482437 h 3048000"/>
              <a:gd name="connsiteX15" fmla="*/ 1791855 w 8566728"/>
              <a:gd name="connsiteY15" fmla="*/ 1454727 h 3048000"/>
              <a:gd name="connsiteX16" fmla="*/ 3232728 w 8566728"/>
              <a:gd name="connsiteY16" fmla="*/ 2064327 h 3048000"/>
              <a:gd name="connsiteX17" fmla="*/ 2720109 w 8566728"/>
              <a:gd name="connsiteY17" fmla="*/ 1593273 h 3048000"/>
              <a:gd name="connsiteX18" fmla="*/ 2332182 w 8566728"/>
              <a:gd name="connsiteY18" fmla="*/ 3048000 h 304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566728" h="3048000">
                <a:moveTo>
                  <a:pt x="586509" y="0"/>
                </a:moveTo>
                <a:cubicBezTo>
                  <a:pt x="998681" y="443345"/>
                  <a:pt x="1410854" y="886691"/>
                  <a:pt x="1376218" y="1011382"/>
                </a:cubicBezTo>
                <a:cubicBezTo>
                  <a:pt x="1341582" y="1136073"/>
                  <a:pt x="0" y="745837"/>
                  <a:pt x="378691" y="748146"/>
                </a:cubicBezTo>
                <a:cubicBezTo>
                  <a:pt x="757382" y="750455"/>
                  <a:pt x="3117273" y="1103746"/>
                  <a:pt x="3648364" y="1025237"/>
                </a:cubicBezTo>
                <a:cubicBezTo>
                  <a:pt x="4179455" y="946728"/>
                  <a:pt x="3669146" y="348673"/>
                  <a:pt x="3565237" y="277091"/>
                </a:cubicBezTo>
                <a:cubicBezTo>
                  <a:pt x="3461328" y="205509"/>
                  <a:pt x="2865582" y="445655"/>
                  <a:pt x="3024909" y="595746"/>
                </a:cubicBezTo>
                <a:cubicBezTo>
                  <a:pt x="3184236" y="745837"/>
                  <a:pt x="4084782" y="1087582"/>
                  <a:pt x="4521200" y="1177637"/>
                </a:cubicBezTo>
                <a:cubicBezTo>
                  <a:pt x="4957618" y="1267692"/>
                  <a:pt x="5636491" y="1186873"/>
                  <a:pt x="5643418" y="1136073"/>
                </a:cubicBezTo>
                <a:cubicBezTo>
                  <a:pt x="5650345" y="1085273"/>
                  <a:pt x="4574309" y="750455"/>
                  <a:pt x="4562764" y="872837"/>
                </a:cubicBezTo>
                <a:cubicBezTo>
                  <a:pt x="4551219" y="995219"/>
                  <a:pt x="5015346" y="1946564"/>
                  <a:pt x="5574146" y="1870364"/>
                </a:cubicBezTo>
                <a:cubicBezTo>
                  <a:pt x="6132946" y="1794164"/>
                  <a:pt x="7453746" y="471055"/>
                  <a:pt x="7915564" y="415637"/>
                </a:cubicBezTo>
                <a:cubicBezTo>
                  <a:pt x="8377382" y="360219"/>
                  <a:pt x="8566728" y="1452419"/>
                  <a:pt x="8345055" y="1537855"/>
                </a:cubicBezTo>
                <a:cubicBezTo>
                  <a:pt x="8123382" y="1623291"/>
                  <a:pt x="6913419" y="792019"/>
                  <a:pt x="6585528" y="928255"/>
                </a:cubicBezTo>
                <a:cubicBezTo>
                  <a:pt x="6257637" y="1064491"/>
                  <a:pt x="6807200" y="2262909"/>
                  <a:pt x="6377709" y="2355273"/>
                </a:cubicBezTo>
                <a:cubicBezTo>
                  <a:pt x="5948218" y="2447637"/>
                  <a:pt x="4772891" y="1632528"/>
                  <a:pt x="4008582" y="1482437"/>
                </a:cubicBezTo>
                <a:cubicBezTo>
                  <a:pt x="3244273" y="1332346"/>
                  <a:pt x="1921164" y="1357745"/>
                  <a:pt x="1791855" y="1454727"/>
                </a:cubicBezTo>
                <a:cubicBezTo>
                  <a:pt x="1662546" y="1551709"/>
                  <a:pt x="3078019" y="2041236"/>
                  <a:pt x="3232728" y="2064327"/>
                </a:cubicBezTo>
                <a:cubicBezTo>
                  <a:pt x="3387437" y="2087418"/>
                  <a:pt x="2870200" y="1429328"/>
                  <a:pt x="2720109" y="1593273"/>
                </a:cubicBezTo>
                <a:cubicBezTo>
                  <a:pt x="2570018" y="1757219"/>
                  <a:pt x="2451100" y="2402609"/>
                  <a:pt x="2332182" y="3048000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2225964" y="3221660"/>
            <a:ext cx="6089072" cy="2867891"/>
          </a:xfrm>
          <a:custGeom>
            <a:avLst/>
            <a:gdLst>
              <a:gd name="connsiteX0" fmla="*/ 438727 w 6089072"/>
              <a:gd name="connsiteY0" fmla="*/ 0 h 2867891"/>
              <a:gd name="connsiteX1" fmla="*/ 286327 w 6089072"/>
              <a:gd name="connsiteY1" fmla="*/ 1967346 h 2867891"/>
              <a:gd name="connsiteX2" fmla="*/ 2156691 w 6089072"/>
              <a:gd name="connsiteY2" fmla="*/ 1676400 h 2867891"/>
              <a:gd name="connsiteX3" fmla="*/ 1062182 w 6089072"/>
              <a:gd name="connsiteY3" fmla="*/ 512618 h 2867891"/>
              <a:gd name="connsiteX4" fmla="*/ 2239818 w 6089072"/>
              <a:gd name="connsiteY4" fmla="*/ 235527 h 2867891"/>
              <a:gd name="connsiteX5" fmla="*/ 2586182 w 6089072"/>
              <a:gd name="connsiteY5" fmla="*/ 1662546 h 2867891"/>
              <a:gd name="connsiteX6" fmla="*/ 4179454 w 6089072"/>
              <a:gd name="connsiteY6" fmla="*/ 997527 h 2867891"/>
              <a:gd name="connsiteX7" fmla="*/ 5315527 w 6089072"/>
              <a:gd name="connsiteY7" fmla="*/ 1482436 h 2867891"/>
              <a:gd name="connsiteX8" fmla="*/ 5925127 w 6089072"/>
              <a:gd name="connsiteY8" fmla="*/ 762000 h 2867891"/>
              <a:gd name="connsiteX9" fmla="*/ 4331854 w 6089072"/>
              <a:gd name="connsiteY9" fmla="*/ 457200 h 2867891"/>
              <a:gd name="connsiteX10" fmla="*/ 4290291 w 6089072"/>
              <a:gd name="connsiteY10" fmla="*/ 1884218 h 2867891"/>
              <a:gd name="connsiteX11" fmla="*/ 3805382 w 6089072"/>
              <a:gd name="connsiteY11" fmla="*/ 2867891 h 2867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089072" h="2867891">
                <a:moveTo>
                  <a:pt x="438727" y="0"/>
                </a:moveTo>
                <a:cubicBezTo>
                  <a:pt x="219363" y="843973"/>
                  <a:pt x="0" y="1687946"/>
                  <a:pt x="286327" y="1967346"/>
                </a:cubicBezTo>
                <a:cubicBezTo>
                  <a:pt x="572654" y="2246746"/>
                  <a:pt x="2027382" y="1918855"/>
                  <a:pt x="2156691" y="1676400"/>
                </a:cubicBezTo>
                <a:cubicBezTo>
                  <a:pt x="2286000" y="1433945"/>
                  <a:pt x="1048328" y="752764"/>
                  <a:pt x="1062182" y="512618"/>
                </a:cubicBezTo>
                <a:cubicBezTo>
                  <a:pt x="1076037" y="272473"/>
                  <a:pt x="1985818" y="43872"/>
                  <a:pt x="2239818" y="235527"/>
                </a:cubicBezTo>
                <a:cubicBezTo>
                  <a:pt x="2493818" y="427182"/>
                  <a:pt x="2262909" y="1535546"/>
                  <a:pt x="2586182" y="1662546"/>
                </a:cubicBezTo>
                <a:cubicBezTo>
                  <a:pt x="2909455" y="1789546"/>
                  <a:pt x="3724563" y="1027545"/>
                  <a:pt x="4179454" y="997527"/>
                </a:cubicBezTo>
                <a:cubicBezTo>
                  <a:pt x="4634345" y="967509"/>
                  <a:pt x="5024582" y="1521690"/>
                  <a:pt x="5315527" y="1482436"/>
                </a:cubicBezTo>
                <a:cubicBezTo>
                  <a:pt x="5606472" y="1443182"/>
                  <a:pt x="6089072" y="932873"/>
                  <a:pt x="5925127" y="762000"/>
                </a:cubicBezTo>
                <a:cubicBezTo>
                  <a:pt x="5761182" y="591127"/>
                  <a:pt x="4604327" y="270164"/>
                  <a:pt x="4331854" y="457200"/>
                </a:cubicBezTo>
                <a:cubicBezTo>
                  <a:pt x="4059381" y="644236"/>
                  <a:pt x="4378036" y="1482436"/>
                  <a:pt x="4290291" y="1884218"/>
                </a:cubicBezTo>
                <a:cubicBezTo>
                  <a:pt x="4202546" y="2286000"/>
                  <a:pt x="4003964" y="2576945"/>
                  <a:pt x="3805382" y="2867891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>
            <a:off x="3823855" y="3023079"/>
            <a:ext cx="5320145" cy="3105727"/>
          </a:xfrm>
          <a:custGeom>
            <a:avLst/>
            <a:gdLst>
              <a:gd name="connsiteX0" fmla="*/ 614218 w 5320145"/>
              <a:gd name="connsiteY0" fmla="*/ 73890 h 3105727"/>
              <a:gd name="connsiteX1" fmla="*/ 1833418 w 5320145"/>
              <a:gd name="connsiteY1" fmla="*/ 600363 h 3105727"/>
              <a:gd name="connsiteX2" fmla="*/ 3329709 w 5320145"/>
              <a:gd name="connsiteY2" fmla="*/ 3066472 h 3105727"/>
              <a:gd name="connsiteX3" fmla="*/ 3676072 w 5320145"/>
              <a:gd name="connsiteY3" fmla="*/ 364836 h 3105727"/>
              <a:gd name="connsiteX4" fmla="*/ 4632036 w 5320145"/>
              <a:gd name="connsiteY4" fmla="*/ 877454 h 3105727"/>
              <a:gd name="connsiteX5" fmla="*/ 4950691 w 5320145"/>
              <a:gd name="connsiteY5" fmla="*/ 2110508 h 3105727"/>
              <a:gd name="connsiteX6" fmla="*/ 2415309 w 5320145"/>
              <a:gd name="connsiteY6" fmla="*/ 919017 h 3105727"/>
              <a:gd name="connsiteX7" fmla="*/ 1196109 w 5320145"/>
              <a:gd name="connsiteY7" fmla="*/ 434108 h 3105727"/>
              <a:gd name="connsiteX8" fmla="*/ 87745 w 5320145"/>
              <a:gd name="connsiteY8" fmla="*/ 1805708 h 3105727"/>
              <a:gd name="connsiteX9" fmla="*/ 669636 w 5320145"/>
              <a:gd name="connsiteY9" fmla="*/ 2193636 h 31057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320145" h="3105727">
                <a:moveTo>
                  <a:pt x="614218" y="73890"/>
                </a:moveTo>
                <a:cubicBezTo>
                  <a:pt x="997527" y="87744"/>
                  <a:pt x="1380836" y="101599"/>
                  <a:pt x="1833418" y="600363"/>
                </a:cubicBezTo>
                <a:cubicBezTo>
                  <a:pt x="2286000" y="1099127"/>
                  <a:pt x="3022600" y="3105727"/>
                  <a:pt x="3329709" y="3066472"/>
                </a:cubicBezTo>
                <a:cubicBezTo>
                  <a:pt x="3636818" y="3027218"/>
                  <a:pt x="3459018" y="729672"/>
                  <a:pt x="3676072" y="364836"/>
                </a:cubicBezTo>
                <a:cubicBezTo>
                  <a:pt x="3893127" y="0"/>
                  <a:pt x="4419599" y="586509"/>
                  <a:pt x="4632036" y="877454"/>
                </a:cubicBezTo>
                <a:cubicBezTo>
                  <a:pt x="4844473" y="1168399"/>
                  <a:pt x="5320145" y="2103581"/>
                  <a:pt x="4950691" y="2110508"/>
                </a:cubicBezTo>
                <a:cubicBezTo>
                  <a:pt x="4581237" y="2117435"/>
                  <a:pt x="3041073" y="1198417"/>
                  <a:pt x="2415309" y="919017"/>
                </a:cubicBezTo>
                <a:cubicBezTo>
                  <a:pt x="1789545" y="639617"/>
                  <a:pt x="1584036" y="286326"/>
                  <a:pt x="1196109" y="434108"/>
                </a:cubicBezTo>
                <a:cubicBezTo>
                  <a:pt x="808182" y="581890"/>
                  <a:pt x="175491" y="1512453"/>
                  <a:pt x="87745" y="1805708"/>
                </a:cubicBezTo>
                <a:cubicBezTo>
                  <a:pt x="0" y="2098963"/>
                  <a:pt x="334818" y="2146299"/>
                  <a:pt x="669636" y="2193636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-32327" y="2972278"/>
            <a:ext cx="6460836" cy="2355273"/>
          </a:xfrm>
          <a:custGeom>
            <a:avLst/>
            <a:gdLst>
              <a:gd name="connsiteX0" fmla="*/ 6423891 w 6460836"/>
              <a:gd name="connsiteY0" fmla="*/ 0 h 2355273"/>
              <a:gd name="connsiteX1" fmla="*/ 5897418 w 6460836"/>
              <a:gd name="connsiteY1" fmla="*/ 387928 h 2355273"/>
              <a:gd name="connsiteX2" fmla="*/ 6437745 w 6460836"/>
              <a:gd name="connsiteY2" fmla="*/ 609600 h 2355273"/>
              <a:gd name="connsiteX3" fmla="*/ 5758873 w 6460836"/>
              <a:gd name="connsiteY3" fmla="*/ 69273 h 2355273"/>
              <a:gd name="connsiteX4" fmla="*/ 2877127 w 6460836"/>
              <a:gd name="connsiteY4" fmla="*/ 595746 h 2355273"/>
              <a:gd name="connsiteX5" fmla="*/ 3736109 w 6460836"/>
              <a:gd name="connsiteY5" fmla="*/ 1607128 h 2355273"/>
              <a:gd name="connsiteX6" fmla="*/ 2087418 w 6460836"/>
              <a:gd name="connsiteY6" fmla="*/ 2119746 h 2355273"/>
              <a:gd name="connsiteX7" fmla="*/ 272473 w 6460836"/>
              <a:gd name="connsiteY7" fmla="*/ 651164 h 2355273"/>
              <a:gd name="connsiteX8" fmla="*/ 452582 w 6460836"/>
              <a:gd name="connsiteY8" fmla="*/ 263237 h 2355273"/>
              <a:gd name="connsiteX9" fmla="*/ 314036 w 6460836"/>
              <a:gd name="connsiteY9" fmla="*/ 1066800 h 2355273"/>
              <a:gd name="connsiteX10" fmla="*/ 1782618 w 6460836"/>
              <a:gd name="connsiteY10" fmla="*/ 1454728 h 2355273"/>
              <a:gd name="connsiteX11" fmla="*/ 1976582 w 6460836"/>
              <a:gd name="connsiteY11" fmla="*/ 609600 h 2355273"/>
              <a:gd name="connsiteX12" fmla="*/ 1034473 w 6460836"/>
              <a:gd name="connsiteY12" fmla="*/ 401782 h 2355273"/>
              <a:gd name="connsiteX13" fmla="*/ 1186873 w 6460836"/>
              <a:gd name="connsiteY13" fmla="*/ 2355273 h 2355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460836" h="2355273">
                <a:moveTo>
                  <a:pt x="6423891" y="0"/>
                </a:moveTo>
                <a:cubicBezTo>
                  <a:pt x="6159500" y="143164"/>
                  <a:pt x="5895109" y="286328"/>
                  <a:pt x="5897418" y="387928"/>
                </a:cubicBezTo>
                <a:cubicBezTo>
                  <a:pt x="5899727" y="489528"/>
                  <a:pt x="6460836" y="662709"/>
                  <a:pt x="6437745" y="609600"/>
                </a:cubicBezTo>
                <a:cubicBezTo>
                  <a:pt x="6414654" y="556491"/>
                  <a:pt x="6352309" y="71582"/>
                  <a:pt x="5758873" y="69273"/>
                </a:cubicBezTo>
                <a:cubicBezTo>
                  <a:pt x="5165437" y="66964"/>
                  <a:pt x="3214254" y="339437"/>
                  <a:pt x="2877127" y="595746"/>
                </a:cubicBezTo>
                <a:cubicBezTo>
                  <a:pt x="2540000" y="852055"/>
                  <a:pt x="3867727" y="1353128"/>
                  <a:pt x="3736109" y="1607128"/>
                </a:cubicBezTo>
                <a:cubicBezTo>
                  <a:pt x="3604491" y="1861128"/>
                  <a:pt x="2664691" y="2279073"/>
                  <a:pt x="2087418" y="2119746"/>
                </a:cubicBezTo>
                <a:cubicBezTo>
                  <a:pt x="1510145" y="1960419"/>
                  <a:pt x="544946" y="960582"/>
                  <a:pt x="272473" y="651164"/>
                </a:cubicBezTo>
                <a:cubicBezTo>
                  <a:pt x="0" y="341746"/>
                  <a:pt x="445655" y="193964"/>
                  <a:pt x="452582" y="263237"/>
                </a:cubicBezTo>
                <a:cubicBezTo>
                  <a:pt x="459509" y="332510"/>
                  <a:pt x="92363" y="868218"/>
                  <a:pt x="314036" y="1066800"/>
                </a:cubicBezTo>
                <a:cubicBezTo>
                  <a:pt x="535709" y="1265382"/>
                  <a:pt x="1505527" y="1530928"/>
                  <a:pt x="1782618" y="1454728"/>
                </a:cubicBezTo>
                <a:cubicBezTo>
                  <a:pt x="2059709" y="1378528"/>
                  <a:pt x="2101273" y="785091"/>
                  <a:pt x="1976582" y="609600"/>
                </a:cubicBezTo>
                <a:cubicBezTo>
                  <a:pt x="1851891" y="434109"/>
                  <a:pt x="1166091" y="110836"/>
                  <a:pt x="1034473" y="401782"/>
                </a:cubicBezTo>
                <a:cubicBezTo>
                  <a:pt x="902855" y="692728"/>
                  <a:pt x="1044864" y="1524000"/>
                  <a:pt x="1186873" y="2355273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>
            <a:off x="5036127" y="2764460"/>
            <a:ext cx="3784600" cy="2736273"/>
          </a:xfrm>
          <a:custGeom>
            <a:avLst/>
            <a:gdLst>
              <a:gd name="connsiteX0" fmla="*/ 2505364 w 3784600"/>
              <a:gd name="connsiteY0" fmla="*/ 0 h 2736273"/>
              <a:gd name="connsiteX1" fmla="*/ 1854200 w 3784600"/>
              <a:gd name="connsiteY1" fmla="*/ 540327 h 2736273"/>
              <a:gd name="connsiteX2" fmla="*/ 454891 w 3784600"/>
              <a:gd name="connsiteY2" fmla="*/ 2632364 h 2736273"/>
              <a:gd name="connsiteX3" fmla="*/ 524164 w 3784600"/>
              <a:gd name="connsiteY3" fmla="*/ 429491 h 2736273"/>
              <a:gd name="connsiteX4" fmla="*/ 3599873 w 3784600"/>
              <a:gd name="connsiteY4" fmla="*/ 2036618 h 2736273"/>
              <a:gd name="connsiteX5" fmla="*/ 1632528 w 3784600"/>
              <a:gd name="connsiteY5" fmla="*/ 540327 h 2736273"/>
              <a:gd name="connsiteX6" fmla="*/ 2339110 w 3784600"/>
              <a:gd name="connsiteY6" fmla="*/ 415636 h 2736273"/>
              <a:gd name="connsiteX7" fmla="*/ 2117437 w 3784600"/>
              <a:gd name="connsiteY7" fmla="*/ 2396836 h 2736273"/>
              <a:gd name="connsiteX8" fmla="*/ 2948710 w 3784600"/>
              <a:gd name="connsiteY8" fmla="*/ 2452255 h 2736273"/>
              <a:gd name="connsiteX9" fmla="*/ 2962564 w 3784600"/>
              <a:gd name="connsiteY9" fmla="*/ 2452255 h 2736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784600" h="2736273">
                <a:moveTo>
                  <a:pt x="2505364" y="0"/>
                </a:moveTo>
                <a:cubicBezTo>
                  <a:pt x="2350654" y="50800"/>
                  <a:pt x="2195945" y="101600"/>
                  <a:pt x="1854200" y="540327"/>
                </a:cubicBezTo>
                <a:cubicBezTo>
                  <a:pt x="1512455" y="979054"/>
                  <a:pt x="676564" y="2650837"/>
                  <a:pt x="454891" y="2632364"/>
                </a:cubicBezTo>
                <a:cubicBezTo>
                  <a:pt x="233218" y="2613891"/>
                  <a:pt x="0" y="528782"/>
                  <a:pt x="524164" y="429491"/>
                </a:cubicBezTo>
                <a:cubicBezTo>
                  <a:pt x="1048328" y="330200"/>
                  <a:pt x="3415146" y="2018145"/>
                  <a:pt x="3599873" y="2036618"/>
                </a:cubicBezTo>
                <a:cubicBezTo>
                  <a:pt x="3784600" y="2055091"/>
                  <a:pt x="1842655" y="810491"/>
                  <a:pt x="1632528" y="540327"/>
                </a:cubicBezTo>
                <a:cubicBezTo>
                  <a:pt x="1422401" y="270163"/>
                  <a:pt x="2258292" y="106218"/>
                  <a:pt x="2339110" y="415636"/>
                </a:cubicBezTo>
                <a:cubicBezTo>
                  <a:pt x="2419928" y="725054"/>
                  <a:pt x="2015837" y="2057399"/>
                  <a:pt x="2117437" y="2396836"/>
                </a:cubicBezTo>
                <a:cubicBezTo>
                  <a:pt x="2219037" y="2736273"/>
                  <a:pt x="2807856" y="2443019"/>
                  <a:pt x="2948710" y="2452255"/>
                </a:cubicBezTo>
                <a:cubicBezTo>
                  <a:pt x="3089564" y="2461491"/>
                  <a:pt x="3026064" y="2456873"/>
                  <a:pt x="2962564" y="2452255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0" y="692696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Najdi správnou cestu od názvu smyslu a orgánu k obrázku orgánu, kterým tento smysl vnímáme: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844824"/>
            <a:ext cx="3056265" cy="2502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0" y="764704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Spoj obrázky orgánů se slovy podle toho, 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kterou částí těla vnímáme to, co každé slovo popisuje: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6" name="Skupina 35"/>
          <p:cNvGrpSpPr/>
          <p:nvPr/>
        </p:nvGrpSpPr>
        <p:grpSpPr>
          <a:xfrm>
            <a:off x="395536" y="4869160"/>
            <a:ext cx="1584176" cy="648072"/>
            <a:chOff x="395536" y="4869160"/>
            <a:chExt cx="1584176" cy="648072"/>
          </a:xfrm>
        </p:grpSpPr>
        <p:sp>
          <p:nvSpPr>
            <p:cNvPr id="14" name="Zaoblený obdélník 13"/>
            <p:cNvSpPr/>
            <p:nvPr/>
          </p:nvSpPr>
          <p:spPr>
            <a:xfrm>
              <a:off x="395536" y="4869160"/>
              <a:ext cx="1584176" cy="648072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611560" y="4869160"/>
              <a:ext cx="1257075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latin typeface="Times New Roman" pitchFamily="18" charset="0"/>
                  <a:cs typeface="Times New Roman" pitchFamily="18" charset="0"/>
                </a:rPr>
                <a:t>kyselý</a:t>
              </a:r>
              <a:endParaRPr lang="cs-CZ" sz="32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1115616" y="3789040"/>
            <a:ext cx="1584176" cy="648072"/>
            <a:chOff x="1115616" y="3933056"/>
            <a:chExt cx="1584176" cy="648072"/>
          </a:xfrm>
        </p:grpSpPr>
        <p:sp>
          <p:nvSpPr>
            <p:cNvPr id="24" name="Zaoblený obdélník 23"/>
            <p:cNvSpPr/>
            <p:nvPr/>
          </p:nvSpPr>
          <p:spPr>
            <a:xfrm>
              <a:off x="1115616" y="3933056"/>
              <a:ext cx="1584176" cy="648072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1259632" y="3933056"/>
              <a:ext cx="1301959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latin typeface="Times New Roman" pitchFamily="18" charset="0"/>
                  <a:cs typeface="Times New Roman" pitchFamily="18" charset="0"/>
                </a:rPr>
                <a:t>hlučný</a:t>
              </a:r>
              <a:endParaRPr lang="cs-CZ" sz="32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2771800" y="4797152"/>
            <a:ext cx="1584176" cy="648072"/>
            <a:chOff x="2771800" y="4797152"/>
            <a:chExt cx="1584176" cy="648072"/>
          </a:xfrm>
        </p:grpSpPr>
        <p:sp>
          <p:nvSpPr>
            <p:cNvPr id="21" name="Zaoblený obdélník 20"/>
            <p:cNvSpPr/>
            <p:nvPr/>
          </p:nvSpPr>
          <p:spPr>
            <a:xfrm>
              <a:off x="2771800" y="4797152"/>
              <a:ext cx="1584176" cy="648072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2987824" y="4797152"/>
              <a:ext cx="122413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latin typeface="Times New Roman" pitchFamily="18" charset="0"/>
                  <a:cs typeface="Times New Roman" pitchFamily="18" charset="0"/>
                </a:rPr>
                <a:t>drsný</a:t>
              </a:r>
              <a:endParaRPr lang="cs-CZ" sz="32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4788024" y="5949280"/>
            <a:ext cx="1584176" cy="648072"/>
            <a:chOff x="4788024" y="5949280"/>
            <a:chExt cx="1584176" cy="648072"/>
          </a:xfrm>
        </p:grpSpPr>
        <p:sp>
          <p:nvSpPr>
            <p:cNvPr id="20" name="Zaoblený obdélník 19"/>
            <p:cNvSpPr/>
            <p:nvPr/>
          </p:nvSpPr>
          <p:spPr>
            <a:xfrm>
              <a:off x="4788024" y="5949280"/>
              <a:ext cx="1584176" cy="648072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err="1" smtClean="0"/>
                <a:t>vv</a:t>
              </a:r>
              <a:endParaRPr lang="cs-CZ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5004048" y="5949280"/>
              <a:ext cx="123463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latin typeface="Times New Roman" pitchFamily="18" charset="0"/>
                  <a:cs typeface="Times New Roman" pitchFamily="18" charset="0"/>
                </a:rPr>
                <a:t>sladká</a:t>
              </a:r>
              <a:endParaRPr lang="cs-CZ" sz="32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467544" y="5805264"/>
            <a:ext cx="1637866" cy="648072"/>
            <a:chOff x="467544" y="5805264"/>
            <a:chExt cx="1637866" cy="648072"/>
          </a:xfrm>
        </p:grpSpPr>
        <p:sp>
          <p:nvSpPr>
            <p:cNvPr id="22" name="Zaoblený obdélník 21"/>
            <p:cNvSpPr/>
            <p:nvPr/>
          </p:nvSpPr>
          <p:spPr>
            <a:xfrm>
              <a:off x="467544" y="5805264"/>
              <a:ext cx="1584176" cy="648072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548700" y="5836912"/>
              <a:ext cx="155671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latin typeface="Times New Roman" pitchFamily="18" charset="0"/>
                  <a:cs typeface="Times New Roman" pitchFamily="18" charset="0"/>
                </a:rPr>
                <a:t>červený</a:t>
              </a:r>
              <a:endParaRPr lang="cs-CZ" sz="32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4716016" y="4797152"/>
            <a:ext cx="1368152" cy="648072"/>
            <a:chOff x="4716016" y="4797152"/>
            <a:chExt cx="1368152" cy="648072"/>
          </a:xfrm>
        </p:grpSpPr>
        <p:sp>
          <p:nvSpPr>
            <p:cNvPr id="19" name="Zaoblený obdélník 18"/>
            <p:cNvSpPr/>
            <p:nvPr/>
          </p:nvSpPr>
          <p:spPr>
            <a:xfrm>
              <a:off x="4716016" y="4797152"/>
              <a:ext cx="1368152" cy="648072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4860032" y="4797152"/>
              <a:ext cx="98296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latin typeface="Times New Roman" pitchFamily="18" charset="0"/>
                  <a:cs typeface="Times New Roman" pitchFamily="18" charset="0"/>
                </a:rPr>
                <a:t>tichá</a:t>
              </a:r>
              <a:endParaRPr lang="cs-CZ" sz="32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6588224" y="3861048"/>
            <a:ext cx="1584176" cy="648072"/>
            <a:chOff x="6588224" y="3861048"/>
            <a:chExt cx="1584176" cy="648072"/>
          </a:xfrm>
        </p:grpSpPr>
        <p:sp>
          <p:nvSpPr>
            <p:cNvPr id="18" name="Zaoblený obdélník 17"/>
            <p:cNvSpPr/>
            <p:nvPr/>
          </p:nvSpPr>
          <p:spPr>
            <a:xfrm>
              <a:off x="6588224" y="3861048"/>
              <a:ext cx="1584176" cy="648072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6804248" y="3861048"/>
              <a:ext cx="118814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latin typeface="Times New Roman" pitchFamily="18" charset="0"/>
                  <a:cs typeface="Times New Roman" pitchFamily="18" charset="0"/>
                </a:rPr>
                <a:t>tmavé</a:t>
              </a:r>
              <a:endParaRPr lang="cs-CZ" sz="32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6444208" y="4797152"/>
            <a:ext cx="2520280" cy="648072"/>
            <a:chOff x="6444208" y="4797152"/>
            <a:chExt cx="2520280" cy="648072"/>
          </a:xfrm>
        </p:grpSpPr>
        <p:sp>
          <p:nvSpPr>
            <p:cNvPr id="35" name="Zaoblený obdélník 34"/>
            <p:cNvSpPr/>
            <p:nvPr/>
          </p:nvSpPr>
          <p:spPr>
            <a:xfrm>
              <a:off x="6444208" y="4797152"/>
              <a:ext cx="2520280" cy="648072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err="1" smtClean="0"/>
                <a:t>vv</a:t>
              </a:r>
              <a:endParaRPr lang="cs-CZ" dirty="0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6732240" y="4797152"/>
              <a:ext cx="1872629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latin typeface="Times New Roman" pitchFamily="18" charset="0"/>
                  <a:cs typeface="Times New Roman" pitchFamily="18" charset="0"/>
                </a:rPr>
                <a:t>páchnoucí</a:t>
              </a:r>
              <a:endParaRPr lang="cs-CZ" sz="32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2339752" y="5805264"/>
            <a:ext cx="1584176" cy="648072"/>
            <a:chOff x="2339752" y="5805264"/>
            <a:chExt cx="1584176" cy="648072"/>
          </a:xfrm>
        </p:grpSpPr>
        <p:sp>
          <p:nvSpPr>
            <p:cNvPr id="23" name="Zaoblený obdélník 22"/>
            <p:cNvSpPr/>
            <p:nvPr/>
          </p:nvSpPr>
          <p:spPr>
            <a:xfrm>
              <a:off x="2339752" y="5805264"/>
              <a:ext cx="1584176" cy="648072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555776" y="5805264"/>
              <a:ext cx="121058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latin typeface="Times New Roman" pitchFamily="18" charset="0"/>
                  <a:cs typeface="Times New Roman" pitchFamily="18" charset="0"/>
                </a:rPr>
                <a:t>vonící</a:t>
              </a:r>
              <a:endParaRPr lang="cs-CZ" sz="32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7092280" y="5949280"/>
            <a:ext cx="1584176" cy="648072"/>
            <a:chOff x="7092280" y="5949280"/>
            <a:chExt cx="1584176" cy="648072"/>
          </a:xfrm>
        </p:grpSpPr>
        <p:sp>
          <p:nvSpPr>
            <p:cNvPr id="17" name="Zaoblený obdélník 16"/>
            <p:cNvSpPr/>
            <p:nvPr/>
          </p:nvSpPr>
          <p:spPr>
            <a:xfrm>
              <a:off x="7092280" y="5949280"/>
              <a:ext cx="1584176" cy="648072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7308304" y="5949280"/>
              <a:ext cx="127951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latin typeface="Times New Roman" pitchFamily="18" charset="0"/>
                  <a:cs typeface="Times New Roman" pitchFamily="18" charset="0"/>
                </a:rPr>
                <a:t>hladká</a:t>
              </a:r>
              <a:endParaRPr lang="cs-CZ" sz="32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2348880"/>
            <a:ext cx="8676456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Přijela k nám teta z rakouského městečka.</a:t>
            </a:r>
          </a:p>
          <a:p>
            <a:endParaRPr lang="cs-CZ" sz="2800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Králík spásl u chaty všechnu trávu.</a:t>
            </a:r>
          </a:p>
          <a:p>
            <a:endParaRPr lang="cs-CZ" sz="2800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Dnes je venku teplo či chladno?</a:t>
            </a:r>
          </a:p>
          <a:p>
            <a:endParaRPr lang="cs-CZ" sz="2800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Na jazyku máme chuťové pohárky.</a:t>
            </a:r>
          </a:p>
          <a:p>
            <a:endParaRPr lang="cs-CZ" sz="2800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Karel Hloh matematiku nemá moc rád.</a:t>
            </a:r>
          </a:p>
          <a:p>
            <a:endParaRPr lang="cs-CZ" sz="2800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764704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Ve větách jsou ukryty názvy smyslů.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Označ je a přiřaď k větě obrázek správného orgánu: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:\Users\Žaneta\Desktop\smysly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12360" y="4725144"/>
            <a:ext cx="800100" cy="809625"/>
          </a:xfrm>
          <a:prstGeom prst="rect">
            <a:avLst/>
          </a:prstGeom>
          <a:noFill/>
        </p:spPr>
      </p:pic>
      <p:pic>
        <p:nvPicPr>
          <p:cNvPr id="7" name="Picture 3" descr="C:\Users\Žaneta\Desktop\smysly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3861048"/>
            <a:ext cx="790575" cy="781050"/>
          </a:xfrm>
          <a:prstGeom prst="rect">
            <a:avLst/>
          </a:prstGeom>
          <a:noFill/>
        </p:spPr>
      </p:pic>
      <p:pic>
        <p:nvPicPr>
          <p:cNvPr id="8" name="Picture 4" descr="C:\Users\Žaneta\Desktop\smysly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2360" y="5589240"/>
            <a:ext cx="790575" cy="790575"/>
          </a:xfrm>
          <a:prstGeom prst="rect">
            <a:avLst/>
          </a:prstGeom>
          <a:noFill/>
        </p:spPr>
      </p:pic>
      <p:pic>
        <p:nvPicPr>
          <p:cNvPr id="9" name="Picture 5" descr="C:\Users\Žaneta\Desktop\smysly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2996952"/>
            <a:ext cx="771525" cy="771525"/>
          </a:xfrm>
          <a:prstGeom prst="rect">
            <a:avLst/>
          </a:prstGeom>
          <a:noFill/>
        </p:spPr>
      </p:pic>
      <p:pic>
        <p:nvPicPr>
          <p:cNvPr id="10" name="Picture 6" descr="C:\Users\Žaneta\Desktop\smysly5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12360" y="2132856"/>
            <a:ext cx="771525" cy="771525"/>
          </a:xfrm>
          <a:prstGeom prst="rect">
            <a:avLst/>
          </a:prstGeom>
          <a:noFill/>
        </p:spPr>
      </p:pic>
      <p:sp>
        <p:nvSpPr>
          <p:cNvPr id="11" name="TextovéPole 5"/>
          <p:cNvSpPr txBox="1"/>
          <p:nvPr/>
        </p:nvSpPr>
        <p:spPr>
          <a:xfrm>
            <a:off x="1403648" y="0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980728"/>
            <a:ext cx="91440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A teď se všichni pochválíme, </a:t>
            </a:r>
          </a:p>
          <a:p>
            <a:pPr algn="ctr"/>
            <a:r>
              <a:rPr lang="cs-CZ" sz="3200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dnes se nám opravdu dařilo perfektně!!!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0" y="2132856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POCHVALA!</a:t>
            </a:r>
            <a:endParaRPr lang="cs-CZ" sz="8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6" name="Picture 2" descr="C:\Users\Správce\AppData\Local\Microsoft\Windows\Temporary Internet Files\Content.IE5\L448S2IH\MC9004404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78464" y="3429000"/>
            <a:ext cx="2341608" cy="31293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2204864"/>
            <a:ext cx="639893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Lidské smysly – [cit. 2012-01-18].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http://ideas4servants.blogspot.com/2011/07/blog-post_08.html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Ostatní obrázky byly použity z Klipartu.</a:t>
            </a:r>
          </a:p>
        </p:txBody>
      </p:sp>
      <p:sp>
        <p:nvSpPr>
          <p:cNvPr id="3" name="Obdélník 2"/>
          <p:cNvSpPr/>
          <p:nvPr/>
        </p:nvSpPr>
        <p:spPr>
          <a:xfrm>
            <a:off x="467544" y="1268760"/>
            <a:ext cx="567014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Použité citace a obrázky: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144</TotalTime>
  <Words>239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Tok</vt:lpstr>
      <vt:lpstr>Motiv sady Office</vt:lpstr>
      <vt:lpstr>VY_32_INOVACE_29_Lidské smysly</vt:lpstr>
      <vt:lpstr>Anotace</vt:lpstr>
      <vt:lpstr>LIDSKÉ SMYSLY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LIDSKÉ SMYSLY</dc:title>
  <dc:creator>Petr</dc:creator>
  <cp:lastModifiedBy>pcbazar</cp:lastModifiedBy>
  <cp:revision>29</cp:revision>
  <dcterms:created xsi:type="dcterms:W3CDTF">2012-03-14T08:13:38Z</dcterms:created>
  <dcterms:modified xsi:type="dcterms:W3CDTF">2012-09-12T21:31:59Z</dcterms:modified>
</cp:coreProperties>
</file>