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67" r:id="rId3"/>
    <p:sldId id="268" r:id="rId4"/>
    <p:sldId id="256" r:id="rId5"/>
    <p:sldId id="257" r:id="rId6"/>
    <p:sldId id="264" r:id="rId7"/>
    <p:sldId id="259" r:id="rId8"/>
    <p:sldId id="261" r:id="rId9"/>
    <p:sldId id="262" r:id="rId10"/>
    <p:sldId id="263" r:id="rId11"/>
    <p:sldId id="269" r:id="rId12"/>
    <p:sldId id="265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-29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47C9B81F-C347-4BEF-BFDF-29C42F48304A}" type="datetimeFigureOut">
              <a:rPr lang="en-US" smtClean="0"/>
              <a:pPr/>
              <a:t>9/12/2012</a:t>
            </a:fld>
            <a:endParaRPr lang="en-US" dirty="0">
              <a:solidFill>
                <a:schemeClr val="tx2">
                  <a:shade val="90000"/>
                </a:schemeClr>
              </a:solidFill>
            </a:endParaRPr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 algn="l" eaLnBrk="1" latinLnBrk="0" hangingPunct="1"/>
            <a:endParaRPr kumimoji="0" lang="en-US" dirty="0">
              <a:solidFill>
                <a:schemeClr val="tx2">
                  <a:shade val="90000"/>
                </a:schemeClr>
              </a:solidFill>
            </a:endParaRPr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 dirty="0">
              <a:solidFill>
                <a:schemeClr val="tx2">
                  <a:shade val="90000"/>
                </a:schemeClr>
              </a:solidFill>
            </a:endParaRPr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C9B81F-C347-4BEF-BFDF-29C42F48304A}" type="datetimeFigureOut">
              <a:rPr lang="en-US" smtClean="0"/>
              <a:pPr/>
              <a:t>9/12/2012</a:t>
            </a:fld>
            <a:endParaRPr lang="en-US" dirty="0">
              <a:solidFill>
                <a:schemeClr val="tx2">
                  <a:shade val="90000"/>
                </a:scheme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algn="l" eaLnBrk="1" latinLnBrk="0" hangingPunct="1"/>
            <a:endParaRPr kumimoji="0" lang="en-US" dirty="0">
              <a:solidFill>
                <a:schemeClr val="tx2">
                  <a:shade val="90000"/>
                </a:scheme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 dirty="0">
              <a:solidFill>
                <a:schemeClr val="tx2">
                  <a:shade val="90000"/>
                </a:schemeClr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3" Type="http://schemas.openxmlformats.org/officeDocument/2006/relationships/image" Target="../media/image6.jpeg"/><Relationship Id="rId7" Type="http://schemas.openxmlformats.org/officeDocument/2006/relationships/image" Target="../media/image10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jpeg"/><Relationship Id="rId11" Type="http://schemas.openxmlformats.org/officeDocument/2006/relationships/image" Target="../media/image4.jpeg"/><Relationship Id="rId5" Type="http://schemas.openxmlformats.org/officeDocument/2006/relationships/image" Target="../media/image8.jpeg"/><Relationship Id="rId10" Type="http://schemas.openxmlformats.org/officeDocument/2006/relationships/image" Target="../media/image13.jpeg"/><Relationship Id="rId4" Type="http://schemas.openxmlformats.org/officeDocument/2006/relationships/image" Target="../media/image7.jpeg"/><Relationship Id="rId9" Type="http://schemas.openxmlformats.org/officeDocument/2006/relationships/image" Target="../media/image12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jpeg"/><Relationship Id="rId3" Type="http://schemas.openxmlformats.org/officeDocument/2006/relationships/image" Target="../media/image15.jpeg"/><Relationship Id="rId7" Type="http://schemas.openxmlformats.org/officeDocument/2006/relationships/image" Target="../media/image19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jpeg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wmf"/><Relationship Id="rId2" Type="http://schemas.openxmlformats.org/officeDocument/2006/relationships/image" Target="../media/image21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4.wmf"/><Relationship Id="rId4" Type="http://schemas.openxmlformats.org/officeDocument/2006/relationships/image" Target="../media/image23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wmf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81000" y="1828800"/>
            <a:ext cx="8382000" cy="1470025"/>
          </a:xfrm>
        </p:spPr>
        <p:txBody>
          <a:bodyPr/>
          <a:lstStyle/>
          <a:p>
            <a:r>
              <a:rPr lang="cs-CZ" sz="3600" smtClean="0">
                <a:latin typeface="Verdana" pitchFamily="34" charset="0"/>
              </a:rPr>
              <a:t>VY_32_INOVACE_38_Léto</a:t>
            </a:r>
            <a:endParaRPr lang="cs-CZ" sz="3600" dirty="0">
              <a:latin typeface="Verdana" pitchFamily="34" charset="0"/>
            </a:endParaRP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733800"/>
            <a:ext cx="6400800" cy="1371600"/>
          </a:xfrm>
        </p:spPr>
        <p:txBody>
          <a:bodyPr/>
          <a:lstStyle/>
          <a:p>
            <a:r>
              <a:rPr lang="cs-CZ" sz="2400" dirty="0">
                <a:solidFill>
                  <a:schemeClr val="tx1"/>
                </a:solidFill>
                <a:latin typeface="Verdana" pitchFamily="34" charset="0"/>
              </a:rPr>
              <a:t>Základní škola Jindřicha </a:t>
            </a:r>
            <a:r>
              <a:rPr lang="cs-CZ" sz="2400" dirty="0" err="1">
                <a:solidFill>
                  <a:schemeClr val="tx1"/>
                </a:solidFill>
                <a:latin typeface="Verdana" pitchFamily="34" charset="0"/>
              </a:rPr>
              <a:t>Pravečka</a:t>
            </a:r>
            <a:r>
              <a:rPr lang="cs-CZ" sz="2400" dirty="0">
                <a:solidFill>
                  <a:schemeClr val="tx1"/>
                </a:solidFill>
                <a:latin typeface="Verdana" pitchFamily="34" charset="0"/>
              </a:rPr>
              <a:t> </a:t>
            </a:r>
            <a:r>
              <a:rPr lang="cs-CZ" sz="2400" dirty="0" err="1">
                <a:solidFill>
                  <a:schemeClr val="tx1"/>
                </a:solidFill>
                <a:latin typeface="Verdana" pitchFamily="34" charset="0"/>
              </a:rPr>
              <a:t>Výprachtice</a:t>
            </a:r>
            <a:r>
              <a:rPr lang="cs-CZ" sz="2400" dirty="0">
                <a:solidFill>
                  <a:schemeClr val="tx1"/>
                </a:solidFill>
                <a:latin typeface="Verdana" pitchFamily="34" charset="0"/>
              </a:rPr>
              <a:t> 390</a:t>
            </a:r>
          </a:p>
          <a:p>
            <a:r>
              <a:rPr lang="cs-CZ" sz="2400" dirty="0" err="1">
                <a:solidFill>
                  <a:schemeClr val="tx1"/>
                </a:solidFill>
                <a:latin typeface="Verdana" pitchFamily="34" charset="0"/>
              </a:rPr>
              <a:t>Reg.č</a:t>
            </a:r>
            <a:r>
              <a:rPr lang="cs-CZ" sz="2400" dirty="0">
                <a:solidFill>
                  <a:schemeClr val="tx1"/>
                </a:solidFill>
                <a:latin typeface="Verdana" pitchFamily="34" charset="0"/>
              </a:rPr>
              <a:t>. CZ.1.07/1.4.00/21.1674</a:t>
            </a:r>
          </a:p>
        </p:txBody>
      </p:sp>
      <p:pic>
        <p:nvPicPr>
          <p:cNvPr id="4100" name="Picture 4" descr="eu_log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81200" y="152400"/>
            <a:ext cx="5543550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101" name="Text Box 5"/>
          <p:cNvSpPr txBox="1">
            <a:spLocks noChangeArrowheads="1"/>
          </p:cNvSpPr>
          <p:nvPr/>
        </p:nvSpPr>
        <p:spPr bwMode="auto">
          <a:xfrm>
            <a:off x="685800" y="5486400"/>
            <a:ext cx="411480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dirty="0">
                <a:latin typeface="Verdana" pitchFamily="34" charset="0"/>
              </a:rPr>
              <a:t>Autor</a:t>
            </a:r>
            <a:r>
              <a:rPr lang="cs-CZ" dirty="0" smtClean="0">
                <a:latin typeface="Verdana" pitchFamily="34" charset="0"/>
              </a:rPr>
              <a:t>:   Mgr. Žaneta Fiebigerová</a:t>
            </a:r>
            <a:endParaRPr lang="cs-CZ" dirty="0">
              <a:latin typeface="Verdan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5"/>
          <p:cNvSpPr txBox="1">
            <a:spLocks noChangeArrowheads="1"/>
          </p:cNvSpPr>
          <p:nvPr/>
        </p:nvSpPr>
        <p:spPr>
          <a:xfrm>
            <a:off x="457200" y="620688"/>
            <a:ext cx="8229600" cy="7969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Anotace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7" name="Rectangle 4"/>
          <p:cNvSpPr>
            <a:spLocks noChangeArrowheads="1"/>
          </p:cNvSpPr>
          <p:nvPr/>
        </p:nvSpPr>
        <p:spPr bwMode="auto">
          <a:xfrm>
            <a:off x="539552" y="1916832"/>
            <a:ext cx="8077200" cy="41549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 sz="2400" dirty="0">
              <a:latin typeface="Verdana" pitchFamily="34" charset="0"/>
            </a:endParaRPr>
          </a:p>
          <a:p>
            <a:pPr algn="ctr"/>
            <a:r>
              <a:rPr lang="cs-CZ" sz="2400" dirty="0" smtClean="0">
                <a:latin typeface="Verdana" pitchFamily="34" charset="0"/>
              </a:rPr>
              <a:t>Pracovní materiál je věnován výuce o létu     (určen pro 1. - 3. ročník ZŠ)</a:t>
            </a:r>
          </a:p>
          <a:p>
            <a:pPr algn="ctr"/>
            <a:endParaRPr lang="cs-CZ" sz="2400" dirty="0" smtClean="0">
              <a:latin typeface="Verdana" pitchFamily="34" charset="0"/>
            </a:endParaRP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seznámení s ročním obdobím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povídání o létu podle obrázků</a:t>
            </a:r>
          </a:p>
          <a:p>
            <a:r>
              <a:rPr lang="cs-CZ" sz="2400" dirty="0" smtClean="0">
                <a:latin typeface="Verdana" pitchFamily="34" charset="0"/>
              </a:rPr>
              <a:t>- sestavení puzzle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letní měsíce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pranostiky letních měsíců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činnosti patřící k létu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luštění křížovky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1371600"/>
            <a:ext cx="9144000" cy="2921496"/>
          </a:xfrm>
        </p:spPr>
        <p:txBody>
          <a:bodyPr>
            <a:normAutofit/>
          </a:bodyPr>
          <a:lstStyle/>
          <a:p>
            <a:pPr algn="ctr"/>
            <a:r>
              <a:rPr lang="cs-CZ" sz="10000" dirty="0" smtClean="0">
                <a:latin typeface="Times New Roman" pitchFamily="18" charset="0"/>
                <a:cs typeface="Times New Roman" pitchFamily="18" charset="0"/>
              </a:rPr>
              <a:t>LÉTO</a:t>
            </a:r>
            <a:endParaRPr lang="cs-CZ" sz="10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764704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Povídej o létu podle obrázků: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Users\Správce\Desktop\Lada-léto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556792"/>
            <a:ext cx="2935213" cy="3913617"/>
          </a:xfrm>
          <a:prstGeom prst="rect">
            <a:avLst/>
          </a:prstGeom>
          <a:noFill/>
        </p:spPr>
      </p:pic>
      <p:pic>
        <p:nvPicPr>
          <p:cNvPr id="2051" name="Picture 3" descr="C:\Users\Správce\Desktop\Lada-léto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63888" y="2348880"/>
            <a:ext cx="5331635" cy="361151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979712" y="1844824"/>
            <a:ext cx="5184576" cy="3600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9" name="Picture 7" descr="C:\Dokumenty\ŽANETKA\Obrázky\puzzle\Obrázek1_00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71581" y="2924944"/>
            <a:ext cx="1772419" cy="1201389"/>
          </a:xfrm>
          <a:prstGeom prst="rect">
            <a:avLst/>
          </a:prstGeom>
          <a:noFill/>
        </p:spPr>
      </p:pic>
      <p:pic>
        <p:nvPicPr>
          <p:cNvPr id="13" name="Obrázek 12" descr="Obrázek1_00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1484784"/>
            <a:ext cx="1765003" cy="1201389"/>
          </a:xfrm>
          <a:prstGeom prst="rect">
            <a:avLst/>
          </a:prstGeom>
        </p:spPr>
      </p:pic>
      <p:pic>
        <p:nvPicPr>
          <p:cNvPr id="14" name="Obrázek 13" descr="Obrázek1_002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371581" y="4221088"/>
            <a:ext cx="1772419" cy="1201389"/>
          </a:xfrm>
          <a:prstGeom prst="rect">
            <a:avLst/>
          </a:prstGeom>
        </p:spPr>
      </p:pic>
      <p:pic>
        <p:nvPicPr>
          <p:cNvPr id="15" name="Obrázek 14" descr="Obrázek1_003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7371581" y="1556792"/>
            <a:ext cx="1772419" cy="1201389"/>
          </a:xfrm>
          <a:prstGeom prst="rect">
            <a:avLst/>
          </a:prstGeom>
        </p:spPr>
      </p:pic>
      <p:pic>
        <p:nvPicPr>
          <p:cNvPr id="16" name="Obrázek 15" descr="Obrázek1_004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5940152" y="5656611"/>
            <a:ext cx="1765003" cy="1201389"/>
          </a:xfrm>
          <a:prstGeom prst="rect">
            <a:avLst/>
          </a:prstGeom>
        </p:spPr>
      </p:pic>
      <p:pic>
        <p:nvPicPr>
          <p:cNvPr id="17" name="Obrázek 16" descr="Obrázek1_005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0" y="2852936"/>
            <a:ext cx="1772419" cy="1201389"/>
          </a:xfrm>
          <a:prstGeom prst="rect">
            <a:avLst/>
          </a:prstGeom>
        </p:spPr>
      </p:pic>
      <p:pic>
        <p:nvPicPr>
          <p:cNvPr id="19" name="Obrázek 18" descr="Obrázek1_007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0" y="4221088"/>
            <a:ext cx="1765003" cy="1201389"/>
          </a:xfrm>
          <a:prstGeom prst="rect">
            <a:avLst/>
          </a:prstGeom>
        </p:spPr>
      </p:pic>
      <p:pic>
        <p:nvPicPr>
          <p:cNvPr id="20" name="Obrázek 19" descr="Obrázek1_008.jp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1259632" y="5656611"/>
            <a:ext cx="1772419" cy="1201389"/>
          </a:xfrm>
          <a:prstGeom prst="rect">
            <a:avLst/>
          </a:prstGeom>
        </p:spPr>
      </p:pic>
      <p:pic>
        <p:nvPicPr>
          <p:cNvPr id="21" name="Obrázek 20" descr="Obrázek1_009.jpg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3635896" y="5656611"/>
            <a:ext cx="1772419" cy="1201389"/>
          </a:xfrm>
          <a:prstGeom prst="rect">
            <a:avLst/>
          </a:prstGeom>
        </p:spPr>
      </p:pic>
      <p:sp>
        <p:nvSpPr>
          <p:cNvPr id="22" name="TextovéPole 21"/>
          <p:cNvSpPr txBox="1"/>
          <p:nvPr/>
        </p:nvSpPr>
        <p:spPr>
          <a:xfrm>
            <a:off x="0" y="836712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Sestav z jednotlivých dílků tento obrázek                 :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8" name="Picture 3" descr="C:\Users\Správce\Desktop\Lada-léto1.jp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7092280" y="332656"/>
            <a:ext cx="1594569" cy="1080120"/>
          </a:xfrm>
          <a:prstGeom prst="rect">
            <a:avLst/>
          </a:prstGeom>
          <a:noFill/>
        </p:spPr>
      </p:pic>
      <p:sp>
        <p:nvSpPr>
          <p:cNvPr id="23" name="TextovéPole 5"/>
          <p:cNvSpPr txBox="1"/>
          <p:nvPr/>
        </p:nvSpPr>
        <p:spPr>
          <a:xfrm>
            <a:off x="1259632" y="0"/>
            <a:ext cx="64171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 plnění úkolů na této stránce je nutné vypnout funkci prezentace.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484784"/>
            <a:ext cx="233070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ČERVEN</a:t>
            </a:r>
            <a:endParaRPr lang="cs-CZ" sz="40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03848" y="1484784"/>
            <a:ext cx="304243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ČERVENEC</a:t>
            </a:r>
            <a:endParaRPr lang="cs-CZ" sz="40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948264" y="1484784"/>
            <a:ext cx="186461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SRPEN</a:t>
            </a:r>
            <a:endParaRPr lang="cs-CZ" sz="40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0" y="764704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Letní měsíce jsou: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Users\Žaneta\AppData\Local\Microsoft\Windows\Temporary Internet Files\Content.IE5\1CU8B4RC\MP90043854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56176" y="2852936"/>
            <a:ext cx="1368152" cy="912103"/>
          </a:xfrm>
          <a:prstGeom prst="rect">
            <a:avLst/>
          </a:prstGeom>
          <a:noFill/>
        </p:spPr>
      </p:pic>
      <p:pic>
        <p:nvPicPr>
          <p:cNvPr id="2051" name="Picture 3" descr="C:\Users\Žaneta\AppData\Local\Microsoft\Windows\Temporary Internet Files\Content.IE5\EDSDGKRB\MP90042649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2564904"/>
            <a:ext cx="2158554" cy="1440160"/>
          </a:xfrm>
          <a:prstGeom prst="rect">
            <a:avLst/>
          </a:prstGeom>
          <a:noFill/>
        </p:spPr>
      </p:pic>
      <p:pic>
        <p:nvPicPr>
          <p:cNvPr id="2052" name="Picture 4" descr="C:\Users\Žaneta\AppData\Local\Microsoft\Windows\Temporary Internet Files\Content.IE5\KWKDE796\MP900422862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12160" y="4509120"/>
            <a:ext cx="2593301" cy="1728192"/>
          </a:xfrm>
          <a:prstGeom prst="rect">
            <a:avLst/>
          </a:prstGeom>
          <a:noFill/>
        </p:spPr>
      </p:pic>
      <p:pic>
        <p:nvPicPr>
          <p:cNvPr id="2057" name="Picture 9" descr="C:\Users\Žaneta\AppData\Local\Microsoft\Windows\Temporary Internet Files\Content.IE5\KWKDE796\MP900399912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27584" y="4509120"/>
            <a:ext cx="2269174" cy="1512168"/>
          </a:xfrm>
          <a:prstGeom prst="rect">
            <a:avLst/>
          </a:prstGeom>
          <a:noFill/>
        </p:spPr>
      </p:pic>
      <p:pic>
        <p:nvPicPr>
          <p:cNvPr id="2058" name="Picture 10" descr="C:\Users\Žaneta\AppData\Local\Microsoft\Windows\Temporary Internet Files\Content.IE5\1CU8B4RC\MP900433185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668344" y="2564904"/>
            <a:ext cx="1060832" cy="1584176"/>
          </a:xfrm>
          <a:prstGeom prst="rect">
            <a:avLst/>
          </a:prstGeom>
          <a:noFill/>
        </p:spPr>
      </p:pic>
      <p:pic>
        <p:nvPicPr>
          <p:cNvPr id="2059" name="Picture 11" descr="C:\Users\Žaneta\AppData\Local\Microsoft\Windows\Temporary Internet Files\Content.IE5\KWKDE796\MP900411667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707904" y="4365104"/>
            <a:ext cx="1800200" cy="1800199"/>
          </a:xfrm>
          <a:prstGeom prst="rect">
            <a:avLst/>
          </a:prstGeom>
          <a:noFill/>
        </p:spPr>
      </p:pic>
      <p:pic>
        <p:nvPicPr>
          <p:cNvPr id="2060" name="Picture 12" descr="C:\Users\Žaneta\AppData\Local\Microsoft\Windows\Temporary Internet Files\Content.IE5\WFSBR3KA\MP900227615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347864" y="2492896"/>
            <a:ext cx="2503838" cy="165618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9668" y="2708920"/>
            <a:ext cx="404358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cap="all" dirty="0" smtClean="0">
                <a:ln w="9000" cmpd="sng">
                  <a:solidFill>
                    <a:srgbClr val="00B050"/>
                  </a:solidFill>
                  <a:prstDash val="solid"/>
                </a:ln>
                <a:solidFill>
                  <a:srgbClr val="00FF00"/>
                </a:solidFill>
                <a:effectLst>
                  <a:reflection blurRad="12700" stA="28000" endPos="45000" dist="10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4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ČERVEN</a:t>
            </a:r>
            <a:endParaRPr lang="cs-CZ" sz="40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9512" y="4077072"/>
            <a:ext cx="34918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   ČERVENEC</a:t>
            </a:r>
            <a:endParaRPr lang="cs-CZ" sz="40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89667" y="5661248"/>
            <a:ext cx="4145439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cap="all" dirty="0" smtClean="0">
                <a:ln w="9000" cmpd="sng">
                  <a:solidFill>
                    <a:srgbClr val="00B050"/>
                  </a:solidFill>
                  <a:prstDash val="solid"/>
                </a:ln>
                <a:solidFill>
                  <a:srgbClr val="00FF00"/>
                </a:solidFill>
                <a:effectLst>
                  <a:reflection blurRad="12700" stA="28000" endPos="45000" dist="10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4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SRPEN</a:t>
            </a:r>
          </a:p>
          <a:p>
            <a:endParaRPr lang="cs-CZ" sz="4000" b="1" cap="all" dirty="0">
              <a:ln w="9000" cmpd="sng">
                <a:solidFill>
                  <a:srgbClr val="00B050"/>
                </a:solidFill>
                <a:prstDash val="solid"/>
              </a:ln>
              <a:solidFill>
                <a:srgbClr val="00FF00"/>
              </a:solidFill>
              <a:effectLst>
                <a:reflection blurRad="12700" stA="28000" endPos="45000" dist="1000" dir="5400000" sy="-10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712705" y="4149080"/>
            <a:ext cx="51285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Svátý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Vavřinec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srp věší na klínec.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712705" y="5661248"/>
            <a:ext cx="407778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Svatá Anna chladná z rána.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712705" y="2780928"/>
            <a:ext cx="543129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Na svatého Jána otvírá se létu brána.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689659" y="6165304"/>
            <a:ext cx="7040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26. 7.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905683" y="4653136"/>
            <a:ext cx="7040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10. 8.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481747" y="3356992"/>
            <a:ext cx="7040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24. 6.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Výbuch 2 11"/>
          <p:cNvSpPr/>
          <p:nvPr/>
        </p:nvSpPr>
        <p:spPr>
          <a:xfrm rot="2465025">
            <a:off x="4831876" y="4552973"/>
            <a:ext cx="914400" cy="914400"/>
          </a:xfrm>
          <a:prstGeom prst="irregularSeal2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ýbuch 2 12"/>
          <p:cNvSpPr/>
          <p:nvPr/>
        </p:nvSpPr>
        <p:spPr>
          <a:xfrm rot="2465025">
            <a:off x="5407940" y="3112812"/>
            <a:ext cx="914400" cy="914400"/>
          </a:xfrm>
          <a:prstGeom prst="irregularSeal2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14" name="Výbuch 2 13"/>
          <p:cNvSpPr/>
          <p:nvPr/>
        </p:nvSpPr>
        <p:spPr>
          <a:xfrm rot="2465025">
            <a:off x="4589495" y="5993134"/>
            <a:ext cx="914400" cy="914400"/>
          </a:xfrm>
          <a:prstGeom prst="irregularSeal2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0" y="764704"/>
            <a:ext cx="9144000" cy="1877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Pokus se přiřadit k měsíci správnou pranostiku </a:t>
            </a:r>
          </a:p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a spoj je čarou,</a:t>
            </a:r>
          </a:p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jméno v pranostice vyhledej v kalendáři:</a:t>
            </a:r>
          </a:p>
          <a:p>
            <a:pPr algn="ctr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Správné datum najdeš pod barevným označením.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764704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Podtrhni věty, které patří k létu: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1484784"/>
            <a:ext cx="9144000" cy="5016758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ln w="1905">
                  <a:solidFill>
                    <a:srgbClr val="FFC000"/>
                  </a:solidFill>
                </a:ln>
                <a:solidFill>
                  <a:srgbClr val="FFC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sázíme cibuli</a:t>
            </a:r>
          </a:p>
          <a:p>
            <a:pPr algn="ctr"/>
            <a:r>
              <a:rPr lang="cs-CZ" sz="4000" b="1" dirty="0" smtClean="0">
                <a:ln w="1905">
                  <a:solidFill>
                    <a:srgbClr val="FFC000"/>
                  </a:solidFill>
                </a:ln>
                <a:solidFill>
                  <a:srgbClr val="FFC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opalujeme se </a:t>
            </a:r>
          </a:p>
          <a:p>
            <a:pPr algn="ctr"/>
            <a:r>
              <a:rPr lang="cs-CZ" sz="4000" b="1" dirty="0" smtClean="0">
                <a:ln w="1905">
                  <a:solidFill>
                    <a:srgbClr val="FFC000"/>
                  </a:solidFill>
                </a:ln>
                <a:solidFill>
                  <a:srgbClr val="FFC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opadávají listy</a:t>
            </a:r>
          </a:p>
          <a:p>
            <a:pPr algn="ctr"/>
            <a:r>
              <a:rPr lang="cs-CZ" sz="4000" b="1" dirty="0" smtClean="0">
                <a:ln w="1905">
                  <a:solidFill>
                    <a:srgbClr val="FFC000"/>
                  </a:solidFill>
                </a:ln>
                <a:solidFill>
                  <a:srgbClr val="FFC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je sychravo</a:t>
            </a:r>
          </a:p>
          <a:p>
            <a:pPr algn="ctr"/>
            <a:r>
              <a:rPr lang="cs-CZ" sz="4000" b="1" dirty="0" smtClean="0">
                <a:ln w="1905">
                  <a:solidFill>
                    <a:srgbClr val="FFC000"/>
                  </a:solidFill>
                </a:ln>
                <a:solidFill>
                  <a:srgbClr val="FFC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kvetou stromy</a:t>
            </a:r>
          </a:p>
          <a:p>
            <a:pPr algn="ctr"/>
            <a:r>
              <a:rPr lang="cs-CZ" sz="4000" b="1" dirty="0" smtClean="0">
                <a:ln w="1905">
                  <a:solidFill>
                    <a:srgbClr val="FFC000"/>
                  </a:solidFill>
                </a:ln>
                <a:solidFill>
                  <a:srgbClr val="FFC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padá sníh a mrzne</a:t>
            </a:r>
          </a:p>
          <a:p>
            <a:pPr algn="ctr"/>
            <a:r>
              <a:rPr lang="cs-CZ" sz="4000" b="1" dirty="0" smtClean="0">
                <a:ln w="1905">
                  <a:solidFill>
                    <a:srgbClr val="FFC000"/>
                  </a:solidFill>
                </a:ln>
                <a:solidFill>
                  <a:srgbClr val="FFC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koupeme se v bazénu</a:t>
            </a:r>
          </a:p>
          <a:p>
            <a:pPr algn="ctr"/>
            <a:r>
              <a:rPr lang="cs-CZ" sz="4000" b="1" dirty="0" smtClean="0">
                <a:ln w="1905">
                  <a:solidFill>
                    <a:srgbClr val="FFC000"/>
                  </a:solidFill>
                </a:ln>
                <a:solidFill>
                  <a:srgbClr val="FFC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sáňkujeme </a:t>
            </a:r>
            <a:endParaRPr lang="cs-CZ" sz="4000" b="1" dirty="0">
              <a:ln w="1905">
                <a:solidFill>
                  <a:srgbClr val="FFC000"/>
                </a:solidFill>
              </a:ln>
              <a:solidFill>
                <a:srgbClr val="FFC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764704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Vylušti křížovku: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2483768" y="2276872"/>
          <a:ext cx="5256584" cy="31121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57073"/>
                <a:gridCol w="657073"/>
                <a:gridCol w="657073"/>
                <a:gridCol w="657073"/>
                <a:gridCol w="657073"/>
                <a:gridCol w="657073"/>
                <a:gridCol w="657073"/>
                <a:gridCol w="657073"/>
              </a:tblGrid>
              <a:tr h="77803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77803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77803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77803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1028" name="Picture 4" descr="C:\Users\Žaneta\AppData\Local\Microsoft\Windows\Temporary Internet Files\Content.IE5\WFSBR3KA\MC90035154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21350872" flipH="1">
            <a:off x="1034683" y="2989445"/>
            <a:ext cx="1337358" cy="684020"/>
          </a:xfrm>
          <a:prstGeom prst="rect">
            <a:avLst/>
          </a:prstGeom>
          <a:noFill/>
        </p:spPr>
      </p:pic>
      <p:pic>
        <p:nvPicPr>
          <p:cNvPr id="1029" name="Picture 5" descr="C:\Users\Žaneta\AppData\Local\Microsoft\Windows\Temporary Internet Files\Content.IE5\EDSDGKRB\MC9002308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99792" y="3861048"/>
            <a:ext cx="1071931" cy="882274"/>
          </a:xfrm>
          <a:prstGeom prst="rect">
            <a:avLst/>
          </a:prstGeom>
          <a:noFill/>
        </p:spPr>
      </p:pic>
      <p:pic>
        <p:nvPicPr>
          <p:cNvPr id="1032" name="Picture 8" descr="C:\Users\Žaneta\AppData\Local\Microsoft\Windows\Temporary Internet Files\Content.IE5\KWKDE796\MC90035212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915816" y="2060848"/>
            <a:ext cx="721349" cy="976094"/>
          </a:xfrm>
          <a:prstGeom prst="rect">
            <a:avLst/>
          </a:prstGeom>
          <a:noFill/>
        </p:spPr>
      </p:pic>
      <p:pic>
        <p:nvPicPr>
          <p:cNvPr id="1026" name="Picture 2" descr="C:\Users\Žaneta\AppData\Local\Microsoft\Windows\Temporary Internet Files\Content.IE5\64K7OTN6\MC90041347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627784" y="4653136"/>
            <a:ext cx="1020358" cy="77254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052736"/>
            <a:ext cx="91440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Za skvělou práci si zasloužíme velkou pochvalu.</a:t>
            </a:r>
          </a:p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Jsme prostě šikulové!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Správce\AppData\Local\Microsoft\Windows\Temporary Internet Files\Content.IE5\T2N0QIJJ\MC90043779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87824" y="2780928"/>
            <a:ext cx="3367023" cy="276014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5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potles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2276872"/>
            <a:ext cx="7776864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Obr. Léto - [cit. 2012-05-13]. </a:t>
            </a:r>
          </a:p>
          <a:p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&lt;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http://tichaposta.blog.cz/1109/jeste-je-leto</a:t>
            </a:r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 &gt;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Obr. Letní radovánky - [cit. 2012-05-13]. </a:t>
            </a:r>
          </a:p>
          <a:p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&lt;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http://paulica.nolimit.cz/obrazky-josefa-lady/malir-josef-lada.html</a:t>
            </a:r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 &gt;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Ostatní obrázky byly použity z Klipartu.</a:t>
            </a:r>
          </a:p>
        </p:txBody>
      </p:sp>
      <p:sp>
        <p:nvSpPr>
          <p:cNvPr id="3" name="Nadpis 3"/>
          <p:cNvSpPr txBox="1">
            <a:spLocks/>
          </p:cNvSpPr>
          <p:nvPr/>
        </p:nvSpPr>
        <p:spPr>
          <a:xfrm>
            <a:off x="395536" y="1124744"/>
            <a:ext cx="8229600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5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j-lt"/>
                <a:ea typeface="+mj-ea"/>
                <a:cs typeface="+mj-cs"/>
              </a:rPr>
              <a:t> </a:t>
            </a:r>
            <a: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Použité citace a obrázky:</a:t>
            </a:r>
            <a:endParaRPr kumimoji="0" lang="cs-CZ" sz="4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efault Theme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Default Theme</Template>
  <TotalTime>446</TotalTime>
  <Words>248</Words>
  <Application>Microsoft Office PowerPoint</Application>
  <PresentationFormat>Předvádění na obrazovce (4:3)</PresentationFormat>
  <Paragraphs>54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Default Theme</vt:lpstr>
      <vt:lpstr>Motiv sady Office</vt:lpstr>
      <vt:lpstr>VY_32_INOVACE_38_Léto</vt:lpstr>
      <vt:lpstr>Prezentace aplikace PowerPoint</vt:lpstr>
      <vt:lpstr>LÉTO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LÉTO</dc:title>
  <dc:creator>Žaneta</dc:creator>
  <cp:lastModifiedBy>pcbazar</cp:lastModifiedBy>
  <cp:revision>51</cp:revision>
  <dcterms:created xsi:type="dcterms:W3CDTF">2012-03-14T17:50:40Z</dcterms:created>
  <dcterms:modified xsi:type="dcterms:W3CDTF">2012-09-12T21:37:22Z</dcterms:modified>
</cp:coreProperties>
</file>