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57" r:id="rId4"/>
    <p:sldId id="269" r:id="rId5"/>
    <p:sldId id="258" r:id="rId6"/>
    <p:sldId id="271" r:id="rId7"/>
    <p:sldId id="259" r:id="rId8"/>
    <p:sldId id="272" r:id="rId9"/>
    <p:sldId id="261" r:id="rId10"/>
    <p:sldId id="262" r:id="rId11"/>
    <p:sldId id="273" r:id="rId12"/>
    <p:sldId id="263" r:id="rId13"/>
    <p:sldId id="264" r:id="rId14"/>
    <p:sldId id="265" r:id="rId15"/>
    <p:sldId id="274" r:id="rId16"/>
    <p:sldId id="266" r:id="rId17"/>
    <p:sldId id="267" r:id="rId18"/>
    <p:sldId id="268" r:id="rId19"/>
    <p:sldId id="260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4CDCC29-EF53-4322-A785-BB554009DEBC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013390C-CDC8-4670-826C-9EABB3E24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enerace_N%C3%A1rodn%C3%ADho_divadla" TargetMode="External"/><Relationship Id="rId2" Type="http://schemas.openxmlformats.org/officeDocument/2006/relationships/hyperlink" Target="http://cs.wikipedia.org/wiki/%C4%8Cesk%C3%A9_divadlo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aclav_Kliment_Klicpera_Vilimek.jpg" TargetMode="External"/><Relationship Id="rId3" Type="http://schemas.openxmlformats.org/officeDocument/2006/relationships/hyperlink" Target="http://commons.wikimedia.org/wiki/File:Narodni_divadlo_Praha_1881.jpg" TargetMode="External"/><Relationship Id="rId7" Type="http://schemas.openxmlformats.org/officeDocument/2006/relationships/hyperlink" Target="http://commons.wikimedia.org/wiki/File:Jan_Vil%C3%ADmek_-_Josef_Kajet%C3%A1n_Tyl.jpg" TargetMode="External"/><Relationship Id="rId2" Type="http://schemas.openxmlformats.org/officeDocument/2006/relationships/hyperlink" Target="http://commons.wikimedia.org/wiki/File:Bohumil_Roubal%C3%ADk_Divadlo_prozat%C3%ADmn%C3%A9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ationaltheater_von_innen_(B%C3%BChnenbild).JPG" TargetMode="External"/><Relationship Id="rId11" Type="http://schemas.openxmlformats.org/officeDocument/2006/relationships/hyperlink" Target="http://commons.wikimedia.org/wiki/File:Stroupeznicky.jpg?uselang=cs" TargetMode="External"/><Relationship Id="rId5" Type="http://schemas.openxmlformats.org/officeDocument/2006/relationships/hyperlink" Target="http://commons.wikimedia.org/wiki/File:N%C3%A1rodn%C3%AD_divadlo_2.jpg" TargetMode="External"/><Relationship Id="rId10" Type="http://schemas.openxmlformats.org/officeDocument/2006/relationships/hyperlink" Target="http://commons.wikimedia.org/wiki/File:Jan_Vil%C3%ADmek_-_Alois_Jir%C3%A1sek.jpg" TargetMode="External"/><Relationship Id="rId4" Type="http://schemas.openxmlformats.org/officeDocument/2006/relationships/hyperlink" Target="http://commons.wikimedia.org/wiki/File:Praha_2005-09-20_n%C3%A1rodn%C3%AD_divadlo.jpg" TargetMode="External"/><Relationship Id="rId9" Type="http://schemas.openxmlformats.org/officeDocument/2006/relationships/hyperlink" Target="http://commons.wikimedia.org/wiki/File:Jan_Vil%C3%ADmek_-_Jaroslav_Vrchlick%C3%B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145686"/>
              </p:ext>
            </p:extLst>
          </p:nvPr>
        </p:nvGraphicFramePr>
        <p:xfrm>
          <a:off x="539552" y="1412777"/>
          <a:ext cx="7776864" cy="3396074"/>
        </p:xfrm>
        <a:graphic>
          <a:graphicData uri="http://schemas.openxmlformats.org/drawingml/2006/table">
            <a:tbl>
              <a:tblPr firstRow="1" firstCol="1" bandRow="1"/>
              <a:tblGrid>
                <a:gridCol w="1408142"/>
                <a:gridCol w="6368722"/>
              </a:tblGrid>
              <a:tr h="2069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 dirty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Mgr. Martina </a:t>
                      </a:r>
                      <a:r>
                        <a:rPr lang="cs-CZ" sz="2000" dirty="0" err="1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Žondrová</a:t>
                      </a:r>
                      <a:endParaRPr lang="cs-CZ" sz="20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6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 dirty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Únor 2012</a:t>
                      </a:r>
                      <a:endParaRPr lang="cs-CZ" sz="20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86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7.</a:t>
                      </a:r>
                      <a:endParaRPr lang="cs-CZ" sz="20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65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Český jazyk</a:t>
                      </a:r>
                      <a:endParaRPr lang="cs-CZ" sz="20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43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Prezentace je určena k výkladu učiva o českém divadle a dramatu. Žák se seznámí s nejstaršími českými</a:t>
                      </a:r>
                      <a:r>
                        <a:rPr lang="cs-CZ" sz="2000" baseline="0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 divadly, dramatiky a jejich tvorbou. Získá základní informace o Národním divadle.</a:t>
                      </a:r>
                      <a:endParaRPr lang="cs-CZ" sz="20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22966"/>
            <a:ext cx="3544368" cy="1046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České drama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5013176"/>
            <a:ext cx="5969000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474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27584" y="1052736"/>
            <a:ext cx="7416824" cy="4680520"/>
          </a:xfrm>
        </p:spPr>
        <p:txBody>
          <a:bodyPr>
            <a:normAutofit fontScale="90000"/>
          </a:bodyPr>
          <a:lstStyle/>
          <a:p>
            <a:r>
              <a:rPr lang="cs-CZ" sz="12200" dirty="0" smtClean="0">
                <a:solidFill>
                  <a:srgbClr val="C00000"/>
                </a:solidFill>
              </a:rPr>
              <a:t>České drama</a:t>
            </a:r>
            <a:r>
              <a:rPr lang="cs-CZ" sz="9800" dirty="0" smtClean="0"/>
              <a:t/>
            </a:r>
            <a:br>
              <a:rPr lang="cs-CZ" sz="9800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42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Nejstarší česká divadla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Divadlo v Kotcích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Hraběcí Nosticovo národní divadlo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Bouda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Prozatímní divadlo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Národní divadlo</a:t>
            </a:r>
            <a:endParaRPr lang="cs-CZ" dirty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07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/>
          </a:p>
        </p:txBody>
      </p:sp>
      <p:pic>
        <p:nvPicPr>
          <p:cNvPr id="1026" name="Picture 2" descr="C:\Users\martina_zondrova\Desktop\Prozatímní divadl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4668201" cy="3965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tina_zondrova\Desktop\Narodni_divadlo_Praha_18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68960"/>
            <a:ext cx="4752801" cy="352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724128" y="818420"/>
            <a:ext cx="2664296" cy="1602468"/>
          </a:xfrm>
          <a:prstGeom prst="wedgeRoundRectCallout">
            <a:avLst>
              <a:gd name="adj1" fmla="val -78987"/>
              <a:gd name="adj2" fmla="val -11647"/>
              <a:gd name="adj3" fmla="val 16667"/>
            </a:avLst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Prozatímní divadlo v roce 1881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95536" y="4581128"/>
            <a:ext cx="2533488" cy="1705951"/>
          </a:xfrm>
          <a:prstGeom prst="wedgeRoundRectCallout">
            <a:avLst>
              <a:gd name="adj1" fmla="val 100477"/>
              <a:gd name="adj2" fmla="val -4245"/>
              <a:gd name="adj3" fmla="val 16667"/>
            </a:avLst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Národní divadlo v roce 1881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0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Národní divadlo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18. 5. 1868 položen základní kámen – přivezen z Řípu, poklepal na něj </a:t>
            </a:r>
            <a:r>
              <a:rPr lang="cs-CZ" b="1" dirty="0" smtClean="0">
                <a:solidFill>
                  <a:srgbClr val="C00000"/>
                </a:solidFill>
              </a:rPr>
              <a:t>František Palacký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Financováno šlechtou a ze sbírek lidu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Otevřeno </a:t>
            </a:r>
            <a:r>
              <a:rPr lang="cs-CZ" b="1" dirty="0" smtClean="0">
                <a:solidFill>
                  <a:srgbClr val="C00000"/>
                </a:solidFill>
              </a:rPr>
              <a:t>11. 6. 1881 operou Libuše </a:t>
            </a:r>
            <a:r>
              <a:rPr lang="cs-CZ" dirty="0" smtClean="0">
                <a:solidFill>
                  <a:srgbClr val="C00000"/>
                </a:solidFill>
              </a:rPr>
              <a:t>– Bedřich Smetana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12. 8. 1881 vyhořelo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Znovu otevřeno 18. 11. 1883 – opět Libuší</a:t>
            </a:r>
          </a:p>
        </p:txBody>
      </p:sp>
    </p:spTree>
    <p:extLst>
      <p:ext uri="{BB962C8B-B14F-4D97-AF65-F5344CB8AC3E}">
        <p14:creationId xmlns:p14="http://schemas.microsoft.com/office/powerpoint/2010/main" val="104260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4530080" cy="3397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436096" y="1412776"/>
            <a:ext cx="2304256" cy="1296144"/>
          </a:xfrm>
          <a:prstGeom prst="wedgeRoundRectCallout">
            <a:avLst>
              <a:gd name="adj1" fmla="val -80959"/>
              <a:gd name="adj2" fmla="val 45398"/>
              <a:gd name="adj3" fmla="val 16667"/>
            </a:avLst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Národní divadlo v roce 2005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2991509"/>
            <a:ext cx="5830449" cy="388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755576" y="4365104"/>
            <a:ext cx="1944216" cy="1656184"/>
          </a:xfrm>
          <a:prstGeom prst="wedgeRoundRectCallout">
            <a:avLst>
              <a:gd name="adj1" fmla="val 67530"/>
              <a:gd name="adj2" fmla="val 70029"/>
              <a:gd name="adj3" fmla="val 16667"/>
            </a:avLst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Stará a nová budova ND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6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srgbClr val="C00000"/>
                </a:solidFill>
              </a:rPr>
              <a:t>Národní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C00000"/>
                </a:solidFill>
              </a:rPr>
              <a:t>Architekti: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Josef Zítek, Josef Schulz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C00000"/>
                </a:solidFill>
              </a:rPr>
              <a:t>Malíři:</a:t>
            </a:r>
            <a:r>
              <a:rPr lang="cs-CZ" dirty="0" smtClean="0">
                <a:solidFill>
                  <a:srgbClr val="C00000"/>
                </a:solidFill>
              </a:rPr>
              <a:t> Mikoláš Aleš, Vojtěch </a:t>
            </a:r>
            <a:r>
              <a:rPr lang="cs-CZ" dirty="0" err="1" smtClean="0">
                <a:solidFill>
                  <a:srgbClr val="C00000"/>
                </a:solidFill>
              </a:rPr>
              <a:t>Hynais</a:t>
            </a:r>
            <a:r>
              <a:rPr lang="cs-CZ" dirty="0" smtClean="0">
                <a:solidFill>
                  <a:srgbClr val="C00000"/>
                </a:solidFill>
              </a:rPr>
              <a:t> (opona), František Ženíšek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C00000"/>
                </a:solidFill>
              </a:rPr>
              <a:t>Sochaři:</a:t>
            </a:r>
            <a:r>
              <a:rPr lang="cs-CZ" dirty="0" smtClean="0">
                <a:solidFill>
                  <a:srgbClr val="C00000"/>
                </a:solidFill>
              </a:rPr>
              <a:t> Josef Václav </a:t>
            </a:r>
            <a:r>
              <a:rPr lang="cs-CZ" dirty="0" err="1" smtClean="0">
                <a:solidFill>
                  <a:srgbClr val="C00000"/>
                </a:solidFill>
              </a:rPr>
              <a:t>Myslbek</a:t>
            </a:r>
            <a:r>
              <a:rPr lang="cs-CZ" dirty="0" smtClean="0">
                <a:solidFill>
                  <a:srgbClr val="C00000"/>
                </a:solidFill>
              </a:rPr>
              <a:t>, Bohuslav </a:t>
            </a:r>
            <a:r>
              <a:rPr lang="cs-CZ" dirty="0" err="1" smtClean="0">
                <a:solidFill>
                  <a:srgbClr val="C00000"/>
                </a:solidFill>
              </a:rPr>
              <a:t>Schnirch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02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8" y="30056"/>
            <a:ext cx="7567558" cy="5670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220072" y="5949280"/>
            <a:ext cx="3168352" cy="720080"/>
          </a:xfrm>
          <a:prstGeom prst="wedgeRoundRectCallout">
            <a:avLst>
              <a:gd name="adj1" fmla="val -86862"/>
              <a:gd name="adj2" fmla="val -87574"/>
              <a:gd name="adj3" fmla="val 16667"/>
            </a:avLst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ND zevnitř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15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Dramatici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Josef Kajetán Tyl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Václav </a:t>
            </a:r>
            <a:r>
              <a:rPr lang="cs-CZ" dirty="0">
                <a:solidFill>
                  <a:srgbClr val="C00000"/>
                </a:solidFill>
              </a:rPr>
              <a:t>K</a:t>
            </a:r>
            <a:r>
              <a:rPr lang="cs-CZ" dirty="0" smtClean="0">
                <a:solidFill>
                  <a:srgbClr val="C00000"/>
                </a:solidFill>
              </a:rPr>
              <a:t>liment Klicpera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Jaroslav Vrchlický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Alois Jirásek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Alois a Vilém Mrštíkové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Ladislav Stroupežnický</a:t>
            </a:r>
          </a:p>
          <a:p>
            <a:pPr marL="137160" indent="0">
              <a:buClr>
                <a:srgbClr val="C00000"/>
              </a:buClr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Josef Kajetán Tyl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1808 – 1856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C00000"/>
                </a:solidFill>
              </a:rPr>
              <a:t>Usiloval o výchovu národa</a:t>
            </a:r>
            <a:r>
              <a:rPr lang="cs-CZ" dirty="0" smtClean="0">
                <a:solidFill>
                  <a:srgbClr val="C00000"/>
                </a:solidFill>
              </a:rPr>
              <a:t>, organizoval společenský život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Studoval u Klicpery</a:t>
            </a:r>
          </a:p>
          <a:p>
            <a:pPr>
              <a:lnSpc>
                <a:spcPct val="20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Redaktor: </a:t>
            </a:r>
            <a:r>
              <a:rPr lang="cs-CZ" b="1" u="sng" dirty="0" smtClean="0">
                <a:solidFill>
                  <a:srgbClr val="C00000"/>
                </a:solidFill>
              </a:rPr>
              <a:t>Květy</a:t>
            </a:r>
            <a:r>
              <a:rPr lang="cs-CZ" dirty="0" smtClean="0">
                <a:solidFill>
                  <a:srgbClr val="C00000"/>
                </a:solidFill>
              </a:rPr>
              <a:t>, Vlastimil, Pražský posel</a:t>
            </a:r>
          </a:p>
        </p:txBody>
      </p:sp>
    </p:spTree>
    <p:extLst>
      <p:ext uri="{BB962C8B-B14F-4D97-AF65-F5344CB8AC3E}">
        <p14:creationId xmlns:p14="http://schemas.microsoft.com/office/powerpoint/2010/main" val="58350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6672"/>
            <a:ext cx="43148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2498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J. K. Tyl - hry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>
                <a:solidFill>
                  <a:srgbClr val="C00000"/>
                </a:solidFill>
              </a:rPr>
              <a:t>Fidlovačka aneb Žádný hněv a žádná rvačka </a:t>
            </a:r>
            <a:r>
              <a:rPr lang="cs-CZ" dirty="0">
                <a:solidFill>
                  <a:srgbClr val="C00000"/>
                </a:solidFill>
              </a:rPr>
              <a:t>– píseň </a:t>
            </a:r>
            <a:r>
              <a:rPr lang="cs-CZ" b="1" dirty="0">
                <a:solidFill>
                  <a:srgbClr val="C00000"/>
                </a:solidFill>
              </a:rPr>
              <a:t>Kde domov můj </a:t>
            </a:r>
            <a:r>
              <a:rPr lang="cs-CZ" dirty="0">
                <a:solidFill>
                  <a:srgbClr val="C00000"/>
                </a:solidFill>
              </a:rPr>
              <a:t>– hudba František </a:t>
            </a:r>
            <a:r>
              <a:rPr lang="cs-CZ" dirty="0" smtClean="0">
                <a:solidFill>
                  <a:srgbClr val="C00000"/>
                </a:solidFill>
              </a:rPr>
              <a:t>Škroup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Pražský flamendr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Bankrotář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Strakonický dudák aneb Hody divých žen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Kutnohorští havíři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Jan Hus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Tvrdohlavá žena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53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Václav Kliment Klicpera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1792 – 1859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Hry: rytířské, historické, pohádkové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V jeho hrách vítězí mladí lidé – vtipem a morální převahou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Divotvorný klobouk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 err="1" smtClean="0">
                <a:solidFill>
                  <a:srgbClr val="C00000"/>
                </a:solidFill>
              </a:rPr>
              <a:t>Rohovín</a:t>
            </a:r>
            <a:r>
              <a:rPr lang="cs-CZ" b="1" dirty="0" smtClean="0">
                <a:solidFill>
                  <a:srgbClr val="C00000"/>
                </a:solidFill>
              </a:rPr>
              <a:t> čtverrohý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Každý něco pro vlast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Hadrián z Římsů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4984"/>
            <a:ext cx="3805204" cy="3741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244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Jaroslav Vrchlický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1853 – 1912, vlastním jménem </a:t>
            </a:r>
            <a:r>
              <a:rPr lang="cs-CZ" b="1" dirty="0" smtClean="0">
                <a:solidFill>
                  <a:srgbClr val="C00000"/>
                </a:solidFill>
              </a:rPr>
              <a:t>Emil Frída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Básník, dramatik, překladatel</a:t>
            </a:r>
          </a:p>
          <a:p>
            <a:pPr marL="137160" indent="0">
              <a:buClr>
                <a:srgbClr val="C00000"/>
              </a:buCl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err="1" smtClean="0">
                <a:solidFill>
                  <a:srgbClr val="C00000"/>
                </a:solidFill>
              </a:rPr>
              <a:t>Hippodamie</a:t>
            </a:r>
            <a:r>
              <a:rPr lang="cs-CZ" dirty="0" smtClean="0">
                <a:solidFill>
                  <a:srgbClr val="C00000"/>
                </a:solidFill>
              </a:rPr>
              <a:t> – trilogie, zhudebnil Z. Fibich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C00000"/>
                </a:solidFill>
              </a:rPr>
              <a:t>Noc na </a:t>
            </a:r>
            <a:r>
              <a:rPr lang="cs-CZ" b="1" u="sng" dirty="0" err="1" smtClean="0">
                <a:solidFill>
                  <a:srgbClr val="C00000"/>
                </a:solidFill>
              </a:rPr>
              <a:t>Karlštějně</a:t>
            </a:r>
            <a:r>
              <a:rPr lang="cs-CZ" dirty="0" smtClean="0">
                <a:solidFill>
                  <a:srgbClr val="C00000"/>
                </a:solidFill>
              </a:rPr>
              <a:t> – zfilmováno 1973 Z. Podskalským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Drahomíra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Bratři – spor mezi Václavem a Boleslavem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Knížata – boj mezi Přemyslovci a Vršovci</a:t>
            </a:r>
          </a:p>
        </p:txBody>
      </p:sp>
    </p:spTree>
    <p:extLst>
      <p:ext uri="{BB962C8B-B14F-4D97-AF65-F5344CB8AC3E}">
        <p14:creationId xmlns:p14="http://schemas.microsoft.com/office/powerpoint/2010/main" val="357486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71500"/>
            <a:ext cx="381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6632"/>
            <a:ext cx="4295775" cy="541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868144" y="5805264"/>
            <a:ext cx="1512168" cy="648072"/>
          </a:xfrm>
          <a:prstGeom prst="wedgeRoundRectCallout">
            <a:avLst>
              <a:gd name="adj1" fmla="val 61625"/>
              <a:gd name="adj2" fmla="val -85009"/>
              <a:gd name="adj3" fmla="val 16667"/>
            </a:avLst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Alois </a:t>
            </a:r>
            <a:r>
              <a:rPr lang="cs-CZ" dirty="0">
                <a:solidFill>
                  <a:srgbClr val="C00000"/>
                </a:solidFill>
              </a:rPr>
              <a:t>J</a:t>
            </a:r>
            <a:r>
              <a:rPr lang="cs-CZ" dirty="0" smtClean="0">
                <a:solidFill>
                  <a:srgbClr val="C00000"/>
                </a:solidFill>
              </a:rPr>
              <a:t>irásek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91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Alois Jirásek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1851 – 1930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Dramatik, prozaik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Jan Hus, Jan Žižka, </a:t>
            </a:r>
            <a:r>
              <a:rPr lang="cs-CZ" dirty="0">
                <a:solidFill>
                  <a:srgbClr val="C00000"/>
                </a:solidFill>
              </a:rPr>
              <a:t>J</a:t>
            </a:r>
            <a:r>
              <a:rPr lang="cs-CZ" dirty="0" smtClean="0">
                <a:solidFill>
                  <a:srgbClr val="C00000"/>
                </a:solidFill>
              </a:rPr>
              <a:t>an Roháč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C00000"/>
                </a:solidFill>
              </a:rPr>
              <a:t>Lucerna </a:t>
            </a:r>
            <a:r>
              <a:rPr lang="cs-CZ" dirty="0" smtClean="0">
                <a:solidFill>
                  <a:srgbClr val="C00000"/>
                </a:solidFill>
              </a:rPr>
              <a:t>– symbolická hra – svět panstva a poddaných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err="1" smtClean="0">
                <a:solidFill>
                  <a:srgbClr val="C00000"/>
                </a:solidFill>
              </a:rPr>
              <a:t>Vojnarka</a:t>
            </a:r>
            <a:endParaRPr lang="cs-CZ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Otec</a:t>
            </a:r>
          </a:p>
          <a:p>
            <a:pPr>
              <a:buClr>
                <a:srgbClr val="C00000"/>
              </a:buClr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4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Alois a Vilém Mrštíkové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Alois 1861 – 1925, Vilém 1863 – 1912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C00000"/>
                </a:solidFill>
              </a:rPr>
              <a:t>Maryša</a:t>
            </a:r>
          </a:p>
          <a:p>
            <a:pPr marL="137160" indent="0">
              <a:buClr>
                <a:srgbClr val="C00000"/>
              </a:buClr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– hlavní postavy: Lízal, </a:t>
            </a:r>
            <a:r>
              <a:rPr lang="cs-CZ" dirty="0" err="1" smtClean="0">
                <a:solidFill>
                  <a:srgbClr val="C00000"/>
                </a:solidFill>
              </a:rPr>
              <a:t>Lízalka</a:t>
            </a:r>
            <a:r>
              <a:rPr lang="cs-CZ" dirty="0" smtClean="0">
                <a:solidFill>
                  <a:srgbClr val="C00000"/>
                </a:solidFill>
              </a:rPr>
              <a:t>, Maryša,</a:t>
            </a:r>
          </a:p>
          <a:p>
            <a:pPr marL="137160" indent="0">
              <a:buClr>
                <a:srgbClr val="C00000"/>
              </a:buClr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Vávra, Francek</a:t>
            </a:r>
          </a:p>
          <a:p>
            <a:pPr marL="137160" indent="0">
              <a:buClr>
                <a:srgbClr val="C00000"/>
              </a:buClr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- Maryša miluje Francka, ale musí si vzít</a:t>
            </a:r>
          </a:p>
          <a:p>
            <a:pPr marL="137160" indent="0">
              <a:buClr>
                <a:srgbClr val="C00000"/>
              </a:buClr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staršího vdovce Vávru se třemi dětmi</a:t>
            </a:r>
          </a:p>
          <a:p>
            <a:pPr marL="137160" indent="0">
              <a:buClr>
                <a:srgbClr val="C00000"/>
              </a:buClr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- </a:t>
            </a:r>
            <a:r>
              <a:rPr lang="cs-CZ" dirty="0">
                <a:solidFill>
                  <a:srgbClr val="C00000"/>
                </a:solidFill>
              </a:rPr>
              <a:t>M</a:t>
            </a:r>
            <a:r>
              <a:rPr lang="cs-CZ" dirty="0" smtClean="0">
                <a:solidFill>
                  <a:srgbClr val="C00000"/>
                </a:solidFill>
              </a:rPr>
              <a:t>aryša je nešťastná, Vávru otráví –</a:t>
            </a:r>
          </a:p>
          <a:p>
            <a:pPr marL="137160" indent="0">
              <a:buClr>
                <a:srgbClr val="C00000"/>
              </a:buClr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Vávrovo </a:t>
            </a:r>
            <a:r>
              <a:rPr lang="cs-CZ" dirty="0" err="1" smtClean="0">
                <a:solidFill>
                  <a:srgbClr val="C00000"/>
                </a:solidFill>
              </a:rPr>
              <a:t>kafe</a:t>
            </a:r>
            <a:r>
              <a:rPr lang="cs-CZ" dirty="0" smtClean="0">
                <a:solidFill>
                  <a:srgbClr val="C00000"/>
                </a:solidFill>
              </a:rPr>
              <a:t> (s jedem)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72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Ladislav Stroupežnický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1850 – 1892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C00000"/>
                </a:solidFill>
              </a:rPr>
              <a:t>Naši furianti </a:t>
            </a:r>
            <a:r>
              <a:rPr lang="cs-CZ" dirty="0" smtClean="0">
                <a:solidFill>
                  <a:srgbClr val="C00000"/>
                </a:solidFill>
              </a:rPr>
              <a:t>– spor o místo ponocného, vystihuje rysy českého sedláka – pýcha, tvrdohlavost, vtipnost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Zvíkovský rarášek</a:t>
            </a:r>
          </a:p>
          <a:p>
            <a:pPr>
              <a:lnSpc>
                <a:spcPct val="150000"/>
              </a:lnSpc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Paní mincmistrová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89038"/>
            <a:ext cx="2304256" cy="2926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01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Použité zdroje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>
                <a:solidFill>
                  <a:srgbClr val="C00000"/>
                </a:solidFill>
                <a:hlinkClick r:id="rId2"/>
              </a:rPr>
              <a:t>http://cs.wikipedia.org/wiki/%</a:t>
            </a:r>
            <a:r>
              <a:rPr lang="cs-CZ" dirty="0" smtClean="0">
                <a:solidFill>
                  <a:srgbClr val="C00000"/>
                </a:solidFill>
                <a:hlinkClick r:id="rId2"/>
              </a:rPr>
              <a:t>C4%8Cesk%C3%A9_divadlo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>
                <a:solidFill>
                  <a:srgbClr val="C00000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rgbClr val="C00000"/>
                </a:solidFill>
                <a:hlinkClick r:id="rId3"/>
              </a:rPr>
              <a:t>cs.wikipedia.org/wiki/Generace_N%C3%A1rodn%C3%ADho_divadla</a:t>
            </a:r>
            <a:endParaRPr lang="cs-CZ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BALAJKA, B. </a:t>
            </a:r>
            <a:r>
              <a:rPr lang="cs-CZ" i="1" dirty="0" smtClean="0">
                <a:solidFill>
                  <a:srgbClr val="C00000"/>
                </a:solidFill>
              </a:rPr>
              <a:t>Přehledné dějiny literatury. </a:t>
            </a:r>
            <a:r>
              <a:rPr lang="cs-CZ" dirty="0" smtClean="0">
                <a:solidFill>
                  <a:srgbClr val="C00000"/>
                </a:solidFill>
              </a:rPr>
              <a:t>5. vyd. Praha: Fortuna, 2000. 242 s. ISBN 80-7168-717-0.</a:t>
            </a:r>
          </a:p>
        </p:txBody>
      </p:sp>
    </p:spTree>
    <p:extLst>
      <p:ext uri="{BB962C8B-B14F-4D97-AF65-F5344CB8AC3E}">
        <p14:creationId xmlns:p14="http://schemas.microsoft.com/office/powerpoint/2010/main" val="81249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Obrázky - zdroje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rgbClr val="C00000"/>
                </a:solidFill>
              </a:rPr>
              <a:t>Prozatímní divadlo </a:t>
            </a:r>
            <a:r>
              <a:rPr lang="cs-CZ" sz="2000" dirty="0" smtClean="0">
                <a:solidFill>
                  <a:srgbClr val="C00000"/>
                </a:solidFill>
              </a:rPr>
              <a:t>v roce 1881 </a:t>
            </a:r>
            <a:r>
              <a:rPr lang="cs-CZ" sz="2000" dirty="0" smtClean="0">
                <a:solidFill>
                  <a:srgbClr val="C00000"/>
                </a:solidFill>
                <a:hlinkClick r:id="rId2"/>
              </a:rPr>
              <a:t>http</a:t>
            </a:r>
            <a:r>
              <a:rPr lang="cs-CZ" sz="2000" dirty="0">
                <a:solidFill>
                  <a:srgbClr val="C00000"/>
                </a:solidFill>
                <a:hlinkClick r:id="rId2"/>
              </a:rPr>
              <a:t>://</a:t>
            </a:r>
            <a:r>
              <a:rPr lang="cs-CZ" sz="2000" dirty="0" smtClean="0">
                <a:solidFill>
                  <a:srgbClr val="C00000"/>
                </a:solidFill>
                <a:hlinkClick r:id="rId2"/>
              </a:rPr>
              <a:t>commons.wikimedia.org/wiki/File:Bohumil_Roubal%C3%ADk_Divadlo_prozat%C3%ADmn%C3%A9.jpg?uselang=cs#file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rgbClr val="C00000"/>
                </a:solidFill>
              </a:rPr>
              <a:t>Národní divadlo </a:t>
            </a:r>
            <a:r>
              <a:rPr lang="cs-CZ" sz="2000" dirty="0" smtClean="0">
                <a:solidFill>
                  <a:srgbClr val="C00000"/>
                </a:solidFill>
              </a:rPr>
              <a:t>v roce 1881 </a:t>
            </a:r>
            <a:r>
              <a:rPr lang="cs-CZ" sz="2000" dirty="0" smtClean="0">
                <a:solidFill>
                  <a:srgbClr val="C00000"/>
                </a:solidFill>
                <a:hlinkClick r:id="rId3"/>
              </a:rPr>
              <a:t>http</a:t>
            </a:r>
            <a:r>
              <a:rPr lang="cs-CZ" sz="2000" dirty="0">
                <a:solidFill>
                  <a:srgbClr val="C00000"/>
                </a:solidFill>
                <a:hlinkClick r:id="rId3"/>
              </a:rPr>
              <a:t>://</a:t>
            </a:r>
            <a:r>
              <a:rPr lang="cs-CZ" sz="2000" dirty="0" smtClean="0">
                <a:solidFill>
                  <a:srgbClr val="C00000"/>
                </a:solidFill>
                <a:hlinkClick r:id="rId3"/>
              </a:rPr>
              <a:t>commons.wikimedia.org/wiki/File:Narodni_divadlo_Praha_1881.jpg#file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rgbClr val="C00000"/>
                </a:solidFill>
              </a:rPr>
              <a:t>Národní dovadlo v roce 2005 </a:t>
            </a:r>
            <a:r>
              <a:rPr lang="cs-CZ" sz="2000" dirty="0">
                <a:solidFill>
                  <a:srgbClr val="C00000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rgbClr val="C00000"/>
                </a:solidFill>
                <a:hlinkClick r:id="rId4"/>
              </a:rPr>
              <a:t>commons.wikimedia.org/wiki/File:Praha_2005-09-20_n%C3%A1rodn%C3%AD_divadlo.jpg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C00000"/>
                </a:solidFill>
              </a:rPr>
              <a:t>Stará a nová budova </a:t>
            </a:r>
            <a:r>
              <a:rPr lang="cs-CZ" sz="2000" dirty="0">
                <a:solidFill>
                  <a:srgbClr val="C00000"/>
                </a:solidFill>
              </a:rPr>
              <a:t>ND </a:t>
            </a:r>
            <a:r>
              <a:rPr lang="cs-CZ" sz="2000" dirty="0">
                <a:solidFill>
                  <a:srgbClr val="C00000"/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srgbClr val="C00000"/>
                </a:solidFill>
                <a:hlinkClick r:id="rId5"/>
              </a:rPr>
              <a:t>commons.wikimedia.org/wiki/File:N%C3%A1rodn%C3%AD_divadlo_2.jpg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rgbClr val="C00000"/>
                </a:solidFill>
              </a:rPr>
              <a:t>ND zevnitř </a:t>
            </a:r>
            <a:r>
              <a:rPr lang="cs-CZ" sz="2000" dirty="0">
                <a:solidFill>
                  <a:srgbClr val="C00000"/>
                </a:solidFill>
                <a:hlinkClick r:id="rId6"/>
              </a:rPr>
              <a:t>http://commons.wikimedia.org/wiki/File:Nationaltheater_von_innen_(B%C3%BChnenbild).</a:t>
            </a:r>
            <a:r>
              <a:rPr lang="cs-CZ" sz="2000" dirty="0" smtClean="0">
                <a:solidFill>
                  <a:srgbClr val="C00000"/>
                </a:solidFill>
                <a:hlinkClick r:id="rId6"/>
              </a:rPr>
              <a:t>JPG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rgbClr val="C00000"/>
                </a:solidFill>
              </a:rPr>
              <a:t>Josef Kajetán Tyl </a:t>
            </a:r>
            <a:r>
              <a:rPr lang="cs-CZ" sz="2000" dirty="0">
                <a:solidFill>
                  <a:srgbClr val="C00000"/>
                </a:solidFill>
                <a:hlinkClick r:id="rId7"/>
              </a:rPr>
              <a:t>http://commons.wikimedia.org/wiki/File:Jan_Vil%C3%ADmek_-_</a:t>
            </a:r>
            <a:r>
              <a:rPr lang="cs-CZ" sz="2000" dirty="0" smtClean="0">
                <a:solidFill>
                  <a:srgbClr val="C00000"/>
                </a:solidFill>
                <a:hlinkClick r:id="rId7"/>
              </a:rPr>
              <a:t>Josef_Kajet%C3%A1n_Tyl.jpg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C00000"/>
                </a:solidFill>
              </a:rPr>
              <a:t>Václav </a:t>
            </a:r>
            <a:r>
              <a:rPr lang="cs-CZ" sz="2000" dirty="0">
                <a:solidFill>
                  <a:srgbClr val="C00000"/>
                </a:solidFill>
              </a:rPr>
              <a:t>Kliment Klicpera </a:t>
            </a:r>
            <a:r>
              <a:rPr lang="cs-CZ" sz="2000" dirty="0">
                <a:solidFill>
                  <a:srgbClr val="C00000"/>
                </a:solidFill>
                <a:hlinkClick r:id="rId8"/>
              </a:rPr>
              <a:t>http://</a:t>
            </a:r>
            <a:r>
              <a:rPr lang="cs-CZ" sz="2000" dirty="0" smtClean="0">
                <a:solidFill>
                  <a:srgbClr val="C00000"/>
                </a:solidFill>
                <a:hlinkClick r:id="rId8"/>
              </a:rPr>
              <a:t>commons.wikimedia.org/wiki/File:Vaclav_Kliment_Klicpera_Vilimek.jpg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rgbClr val="C00000"/>
                </a:solidFill>
              </a:rPr>
              <a:t>Jaroslav Vrchlický </a:t>
            </a:r>
            <a:r>
              <a:rPr lang="cs-CZ" sz="2000" dirty="0">
                <a:solidFill>
                  <a:srgbClr val="C00000"/>
                </a:solidFill>
                <a:hlinkClick r:id="rId9"/>
              </a:rPr>
              <a:t>http://commons.wikimedia.org/wiki/File:Jan_Vil%C3%ADmek_-_</a:t>
            </a:r>
            <a:r>
              <a:rPr lang="cs-CZ" sz="2000" dirty="0" smtClean="0">
                <a:solidFill>
                  <a:srgbClr val="C00000"/>
                </a:solidFill>
                <a:hlinkClick r:id="rId9"/>
              </a:rPr>
              <a:t>Jaroslav_Vrchlick%C3%BD.jpg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rgbClr val="C00000"/>
                </a:solidFill>
              </a:rPr>
              <a:t>Alois Jirásek </a:t>
            </a:r>
            <a:r>
              <a:rPr lang="cs-CZ" sz="2000" dirty="0">
                <a:solidFill>
                  <a:srgbClr val="C00000"/>
                </a:solidFill>
                <a:hlinkClick r:id="rId10"/>
              </a:rPr>
              <a:t>http://commons.wikimedia.org/wiki/File:Jan_Vil%C3%ADmek_-_</a:t>
            </a:r>
            <a:r>
              <a:rPr lang="cs-CZ" sz="2000" dirty="0" smtClean="0">
                <a:solidFill>
                  <a:srgbClr val="C00000"/>
                </a:solidFill>
                <a:hlinkClick r:id="rId10"/>
              </a:rPr>
              <a:t>Alois_Jir%C3%A1sek.jpg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C00000"/>
                </a:solidFill>
              </a:rPr>
              <a:t>Ladislav Stroupežnický </a:t>
            </a:r>
            <a:r>
              <a:rPr lang="cs-CZ" sz="2000" dirty="0" smtClean="0">
                <a:solidFill>
                  <a:srgbClr val="C00000"/>
                </a:solidFill>
                <a:hlinkClick r:id="rId11"/>
              </a:rPr>
              <a:t>http</a:t>
            </a:r>
            <a:r>
              <a:rPr lang="cs-CZ" sz="2000" dirty="0">
                <a:solidFill>
                  <a:srgbClr val="C00000"/>
                </a:solidFill>
                <a:hlinkClick r:id="rId11"/>
              </a:rPr>
              <a:t>://</a:t>
            </a:r>
            <a:r>
              <a:rPr lang="cs-CZ" sz="2000" dirty="0" smtClean="0">
                <a:solidFill>
                  <a:srgbClr val="C00000"/>
                </a:solidFill>
                <a:hlinkClick r:id="rId11"/>
              </a:rPr>
              <a:t>commons.wikimedia.org/wiki/File:Stroupeznicky.jpg?uselang=cs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137160" indent="0">
              <a:buClr>
                <a:srgbClr val="C00000"/>
              </a:buClr>
              <a:buNone/>
            </a:pP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000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0601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126</TotalTime>
  <Words>567</Words>
  <Application>Microsoft Office PowerPoint</Application>
  <PresentationFormat>Předvádění na obrazovce (4:3)</PresentationFormat>
  <Paragraphs>110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Vrchol</vt:lpstr>
      <vt:lpstr>České drama</vt:lpstr>
      <vt:lpstr>České drama   </vt:lpstr>
      <vt:lpstr>Nejstarší česká divadla</vt:lpstr>
      <vt:lpstr>Prezentace aplikace PowerPoint</vt:lpstr>
      <vt:lpstr>Národní divadlo</vt:lpstr>
      <vt:lpstr>Prezentace aplikace PowerPoint</vt:lpstr>
      <vt:lpstr>Národní divadlo</vt:lpstr>
      <vt:lpstr>Prezentace aplikace PowerPoint</vt:lpstr>
      <vt:lpstr>Dramatici</vt:lpstr>
      <vt:lpstr>Josef Kajetán Tyl</vt:lpstr>
      <vt:lpstr>Prezentace aplikace PowerPoint</vt:lpstr>
      <vt:lpstr>J. K. Tyl - hry</vt:lpstr>
      <vt:lpstr>Václav Kliment Klicpera</vt:lpstr>
      <vt:lpstr>Jaroslav Vrchlický</vt:lpstr>
      <vt:lpstr>Prezentace aplikace PowerPoint</vt:lpstr>
      <vt:lpstr>Alois Jirásek</vt:lpstr>
      <vt:lpstr>Alois a Vilém Mrštíkové</vt:lpstr>
      <vt:lpstr>Ladislav Stroupežnický</vt:lpstr>
      <vt:lpstr>Použité zdroje</vt:lpstr>
      <vt:lpstr>Obrázky -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drama 19. a 20. století</dc:title>
  <dc:creator>Martina Žondrová</dc:creator>
  <cp:lastModifiedBy>pc</cp:lastModifiedBy>
  <cp:revision>25</cp:revision>
  <dcterms:created xsi:type="dcterms:W3CDTF">2012-02-27T15:45:23Z</dcterms:created>
  <dcterms:modified xsi:type="dcterms:W3CDTF">2013-06-17T14:59:43Z</dcterms:modified>
</cp:coreProperties>
</file>