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64" r:id="rId8"/>
    <p:sldId id="265" r:id="rId9"/>
    <p:sldId id="266" r:id="rId10"/>
    <p:sldId id="267" r:id="rId11"/>
    <p:sldId id="269" r:id="rId12"/>
    <p:sldId id="258" r:id="rId13"/>
    <p:sldId id="26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1B40932-E166-4540-888F-0D6710EB5744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CB9B2CE-1ED9-483B-AD1C-20F71B0A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2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AGENLOCHER,%20Markus.%20http:/cs.wikipedia.org%20%5bonline%5d.%2021.9.2006%20%5bcit.%2014.9.2012%5d.%20Dostupn&#253;%20pod%20licenc&#237;%20Creative%20Commons%20Uve&#271;te%20autora-Zachovejte%20licenci%203.0%20Unported%20na%20WWW:%20%3chttp:/cs.wikipedia.org/wiki/Soubor:Zuckerr%C3%BCbe.jpg%3e." TargetMode="External"/><Relationship Id="rId3" Type="http://schemas.openxmlformats.org/officeDocument/2006/relationships/hyperlink" Target="%3chttp:/cs.wikipedia.org/wiki/Soubor:ClaySumerianSickle.jpg%3e." TargetMode="External"/><Relationship Id="rId7" Type="http://schemas.openxmlformats.org/officeDocument/2006/relationships/hyperlink" Target="JONATHUNDER.%20http:/cs.wikipedia.org%20%5bonline%5d.%2021.3.2011%20%5bcit.%2013.9.2012%5d.%20Dostupn&#253;%20pod%20licenc&#237;%20Svobodn&#233;%20licence%20GNU%20pro%20dokumenty%20v&#253;hradn&#283;%20verze%201.2%20publikovan&#233;%20nadac&#237;%20Free%20Software%20Foundation%20na%20WWW:%20%3chttp:/commons.wikimedia.org/wiki/File:7carrots.jpg?uselang=cs%3e." TargetMode="External"/><Relationship Id="rId2" Type="http://schemas.openxmlformats.org/officeDocument/2006/relationships/hyperlink" Target="http://cs.wikipedia.org/wiki/Soubor:Molino_neol%C3%ADtico_de_vaiv%C3%A9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TILMANN%20FROM%20DE.WIKIPEDIA.ORG.%20http:/cs.wikipedia.org%20%5bonline%5d.%202005-07-23%20%5bcit.%2013.9.2012%5d.%20Dostupn&#253;%20pod%20licenc&#237;%20Creative%20Commons%20Uve&#271;te%20autora-Zachovejte%20licenci%203.0%20Unported%20na%20WWW:%20%3chttp:/commons.wikimedia.org/wiki/File:Kartoffeln_der_Sorte_Marabel.JPG?uselang=cs%3e." TargetMode="External"/><Relationship Id="rId5" Type="http://schemas.openxmlformats.org/officeDocument/2006/relationships/hyperlink" Target="BLUEMOOSE.%20http:/cs.wikipedia.org%20%5bonline%5d.%20srpen%202005%20%5bcit.%2013.9.2012%5d.%20Dostupn&#253;%20pod%20licenc&#237;%20Creative%20Commons%20Uve&#271;te%20autora-Zachovejte%20licenci%203.0%20Unported%20na%20WWW:%20%3chttp:/cs.wikipedia.org/wiki/Soubor:Wheat_close-up.JPG%3e." TargetMode="External"/><Relationship Id="rId10" Type="http://schemas.openxmlformats.org/officeDocument/2006/relationships/hyperlink" Target="BEHAR,%20Romain.%20http:/cs.wikipedia.org%20%5bonline%5d.%2027.9.2006%20%5bcit.%2014.9.2012%5d.%20Dostupn&#253;%20pod%20licenc&#237;%20voln&#233;%20d&#237;lo%20na%20WWW:%20%3chttp:/cs.wikipedia.org/wiki/Soubor:Sucre_blanc_cassonade_complet_rapadura.jpg%3e." TargetMode="External"/><Relationship Id="rId4" Type="http://schemas.openxmlformats.org/officeDocument/2006/relationships/hyperlink" Target="%3chttp:/cs.wikipedia.org/wiki/Soubor:KombajnClaas.jpg%3e." TargetMode="External"/><Relationship Id="rId9" Type="http://schemas.openxmlformats.org/officeDocument/2006/relationships/hyperlink" Target="RASBAK.%20http:/cs.wikipedia.org%20%5bonline%5d.%2021.6.2005%20%5bcit.%2014.9.2012%5d.%20Dostupn&#253;%20pod%20licenc&#237;%20Creative%20Commons%20Uve&#271;te%20autora-Zachovejte%20licenci%203.0%20Unported%20na%20WWW:%20%3chttp:/cs.wikipedia.org/wiki/Soubor:Doperwt_rijserwt_peulen_Pisum_sativum.jpg%3e.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BENUTZER.%20http:/commons.wikimedia.org%20%5bonline%5d.%202004%20%5bcit.%2014.9.2012%5d.%20Dostupn&#253;%20pod%20licenc&#237;%20Creative%20Commons%20Uve&#271;te%20autora-Zachovejte%20licenci%202.0%20Generic%20na%20WWW:%20%3chttp:/commons.wikimedia.org/wiki/File:Raps2.jpg?uselang=cs%3e." TargetMode="External"/><Relationship Id="rId3" Type="http://schemas.openxmlformats.org/officeDocument/2006/relationships/hyperlink" Target="RASBAK.%20http:/cs.wikipedia.org%20%5bonline%5d.%2021.6.2005%20%5bcit.%2014.9.2012%5d.%20Dostupn&#253;%20pod%20licenc&#237;%20Creative%20Commons%20Uve&#271;te%20autora-Zachovejte%20licenci%203.0%20Unported%20na%20WWW:%20%3chttp:/cs.wikipedia.org/wiki/Soubor:Doperwt_rijserwt_peulen_Pisum_sativum.jpg%3e." TargetMode="External"/><Relationship Id="rId7" Type="http://schemas.openxmlformats.org/officeDocument/2006/relationships/hyperlink" Target="VAN%20ZEIJST,%20Vincent.%20http:/commons.wikimedia.org%20%5bonline%5d.%201.5.2012%20%5bcit.%2014.9.2012%5d.%20Dostupn&#253;%20pod%20licenc&#237;%20Creative%20Commons%20Uve&#271;te%20autora-Zachovejte%20licenci%203.0%20Unported%20na%20WWW:%20%3chttp:/commons.wikimedia.org/wiki/File:France,_Meuse,_Foucaucourt-sur-Thabas_(5).JPG?uselang=cs%3e." TargetMode="External"/><Relationship Id="rId2" Type="http://schemas.openxmlformats.org/officeDocument/2006/relationships/hyperlink" Target="ZENZ,%20Rainer.%20http:/commons.wikimedia.org%20%5bonline%5d.%202.10.2004%20%5bcit.%2014.9.2012%5d.%20Dostupn&#253;%20pod%20licenc&#237;%20voln&#233;%20d&#237;lo%20na%20WWW:%20%3chttp:/commons.wikimedia.org/wiki/File:Lens_culirnaris.jpg?uselang=cs%3e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DARKONE.%20http:/cs.wikipedia.org%20%5bonline%5d.%2025.7.2005%20%5bcit.%2014.9.2012%5d.%20Dostupn&#253;%20pod%20licenc&#237;%20Creative%20Commons%20Uve&#271;te%20autora-Zachovejte%20licenci%202.5%20Generic%20na%20WWW:%20%3chttp:/cs.wikipedia.org/wiki/Soubor:Sonnenblumenkerne_sunflower_seeds.jpg%3e." TargetMode="External"/><Relationship Id="rId11" Type="http://schemas.openxmlformats.org/officeDocument/2006/relationships/hyperlink" Target="%3chttp:/cs.wikipedia.org/wiki/Soubor:Illustration_Trifolium_pratense0.jpg%3e." TargetMode="External"/><Relationship Id="rId5" Type="http://schemas.openxmlformats.org/officeDocument/2006/relationships/hyperlink" Target="FRITZ,%20Bruce.%20http:/cs.wikipedia.org%20%5bonline%5d.%20nezn&#225;m&#233;%20datum%20%5bcit.%2014.9.2012%5d.%20Dostupn&#253;%20pod%20licenc&#237;%20voln&#233;%20d&#237;lo%20na%20WWW:%20%3chttp:/cs.wikipedia.org/wiki/Soubor:Sunflowers.jpg%3e." TargetMode="External"/><Relationship Id="rId10" Type="http://schemas.openxmlformats.org/officeDocument/2006/relationships/hyperlink" Target="www:%20%3chttp://commons.wikimedia.org/wiki/File:Vlas.jpg?uselang=cs%3e." TargetMode="External"/><Relationship Id="rId4" Type="http://schemas.openxmlformats.org/officeDocument/2006/relationships/hyperlink" Target="TARAGUI.%20http:/cs.wikipedia.org%20%5bonline%5d.%2018.3.2005%20%5bcit.%2014.9.2012%5d.%20Dostupn&#253;%20pod%20licenc&#237;%20voln&#233;%20d&#237;lo%20na%20WWW:%20%3chttp:/cs.wikipedia.org/wiki/Soubor:Phaseolus_vulgaris_seed.jpg%3e." TargetMode="External"/><Relationship Id="rId9" Type="http://schemas.openxmlformats.org/officeDocument/2006/relationships/hyperlink" Target="NICKODOHERTY.%20http:/commons.wikimedia.org%20%5bonline%5d.%2021.6.2009%20%5bcit.%2014.9.2012%5d.%20Dostupn&#253;%20pod%20licenc&#237;%20Creative%20Commons%20Uve&#271;te%20autora-Zachovejte%20licenci%202.0%20Generic%20na%20WWW:%20%3chttp:/commons.wikimedia.org/wiki/File:Field_of_flax_(nick-od)_2.jpg?uselang=cs%3e.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ROBSON,%20Gary%20D.%20http:/commons.wikimedia.org%20%5bonline%5d.%2019.8.2002%20%5bcit.%2014.9.2012%5d.%20Dostupn&#253;%20pod%20licenc&#237;%20Creative%20Commons%20Uve&#271;te%20autora-Zachovejte%20licenci%203.0%20Unported%20na%20WWW:%20%3chttp:/commons.wikimedia.org/wiki/File:Alfalfa_round_bales.jpg?uselang=cs%3e." TargetMode="External"/><Relationship Id="rId2" Type="http://schemas.openxmlformats.org/officeDocument/2006/relationships/hyperlink" Target="MASCLEF.%20http:/cs.wikipedia.org%20%5bonline%5d.%2031.1.2001%20%5bcit.%2014.9.2012%5d.%20Dostupn&#253;%20pod%20licenc&#237;%20voln&#233;%20d&#237;lo%20na%20WWW:%20%3chttp:/cs.wikipedia.org/wiki/Soubor:75_Medicago_sativa_L.jpg%3e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KUI-DORAKU.%20http:/commons.wikimedia.org%20%5bonline%5d.%2026.2.2008%20%5bcit.%2014.9.2012%5d.%20Dostupn&#253;%20pod%20licenc&#237;%20Creative%20Commons%20Uve&#271;te%20autora-Zachovejte%20licenci%203.0%20Unported,%202.5%20Generic,%202.0%20Generic%20a%201.0%20Generic.%20na%20WWW:%20%3chttp:/commons.wikimedia.org/wiki/File:Salade-Lyonnaise.jpg?uselang=cs%3e." TargetMode="External"/><Relationship Id="rId5" Type="http://schemas.openxmlformats.org/officeDocument/2006/relationships/hyperlink" Target="ARNAUD%2025.%20http:/commons.wikimedia.org%20%5bonline%5d.%202008%20%5bcit.%2014.9.2012%5d.%20Dostupn&#253;%20pod%20licenc&#237;%20voln&#233;%20d&#237;lo%20na%20WWW:%20%3chttp:/commons.wikimedia.org/wiki/File:L%C3%A9gumes_01.jpg?uselang=cs%3e." TargetMode="External"/><Relationship Id="rId4" Type="http://schemas.openxmlformats.org/officeDocument/2006/relationships/hyperlink" Target="AUTOR%20NEZN&#193;M&#221;.%20http:/cs.wikipedia.org%20%5bonline%5d.%20%5bcit.%2014.9.2012%5d.%20Dostupn&#253;%20pod%20licenc&#237;%20%3e%3e%20Free%20Pictures%20%3e%20Animal%20na%20WWW:%20%3chttp:/www.deshow.net/animal/sheep-918.html#pic&gt;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94522" y="908720"/>
            <a:ext cx="8171073" cy="2331690"/>
          </a:xfrm>
        </p:spPr>
        <p:txBody>
          <a:bodyPr>
            <a:no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Radka Nývltová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VY_32_INOVACE_02_PŘÍRODOVĚDA_4.TŘ</a:t>
            </a:r>
            <a:r>
              <a:rPr lang="cs-CZ" sz="24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 </a:t>
            </a: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HOSPODÁŘSKÉ ROSTLINY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  <a:endParaRPr lang="cs-CZ" sz="2400" dirty="0"/>
          </a:p>
        </p:txBody>
      </p:sp>
      <p:pic>
        <p:nvPicPr>
          <p:cNvPr id="4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933056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2625010"/>
              </p:ext>
            </p:extLst>
          </p:nvPr>
        </p:nvGraphicFramePr>
        <p:xfrm>
          <a:off x="7885113" y="260350"/>
          <a:ext cx="900112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Acrobat Document" r:id="rId4" imgW="9523810" imgH="7621064" progId="AcroExch.Document.7">
                  <p:embed/>
                </p:oleObj>
              </mc:Choice>
              <mc:Fallback>
                <p:oleObj name="Acrobat Document" r:id="rId4" imgW="9523810" imgH="7621064" progId="AcroExch.Document.7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5113" y="260350"/>
                        <a:ext cx="900112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43608" y="6591835"/>
            <a:ext cx="5760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54570" y="5743980"/>
            <a:ext cx="2619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  <a:hlinkClick r:id="rId6"/>
              </a:rPr>
              <a:t>http://dumy.cz</a:t>
            </a:r>
            <a:r>
              <a:rPr lang="cs-CZ" dirty="0">
                <a:solidFill>
                  <a:schemeClr val="accent1"/>
                </a:solidFill>
                <a:latin typeface="Arial" pitchFamily="34" charset="0"/>
                <a:cs typeface="Arial" pitchFamily="34" charset="0"/>
                <a:hlinkClick r:id="rId6"/>
              </a:rPr>
              <a:t>/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09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2560" y="163438"/>
            <a:ext cx="8032968" cy="35548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z="24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charset="0"/>
              </a:rPr>
              <a:t>Materiál je určen pro žáky 4. třídy.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charset="0"/>
              </a:rPr>
              <a:t>Prezentace je zaměřena  jako podpůrná při osvojování očekávaných výstupů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charset="0"/>
              </a:rPr>
              <a:t>předmětu přírodověda ve  4. ročníku (vyjmenuje některé zemědělské plodiny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charset="0"/>
              </a:rPr>
              <a:t>a vysvětlí jejich význam).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charset="0"/>
              </a:rPr>
              <a:t>Na prezentaci navazuje pracovní list dostupný na </a:t>
            </a:r>
            <a:r>
              <a:rPr lang="cs-CZ" dirty="0">
                <a:latin typeface="Arial" pitchFamily="34" charset="0"/>
                <a:cs typeface="Arial" pitchFamily="34" charset="0"/>
              </a:rPr>
              <a:t>portálu </a:t>
            </a:r>
            <a:r>
              <a:rPr lang="cs-CZ" dirty="0">
                <a:solidFill>
                  <a:schemeClr val="accent1"/>
                </a:solidFill>
                <a:latin typeface="Arial" pitchFamily="34" charset="0"/>
                <a:cs typeface="Arial" pitchFamily="34" charset="0"/>
                <a:hlinkClick r:id="rId2"/>
              </a:rPr>
              <a:t>http://dumy.cz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Doporučuji doplnit prezentaci 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 zhlédnutí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anim. filmu Zdeňka  Milera 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,,Jak krtek ke kalhotkám přišel (1957).‘‘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2560" y="6581001"/>
            <a:ext cx="532524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2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1293" y="6581001"/>
            <a:ext cx="66967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2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4796" y="126812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HOSPODÁŘSKÉ ROSTLINY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61293" y="531403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Pěstují se na polích.  </a:t>
            </a:r>
          </a:p>
          <a:p>
            <a:r>
              <a:rPr lang="cs-CZ" sz="2400" dirty="0" smtClean="0"/>
              <a:t>Pole jsou uměle vytvořená člověkem. </a:t>
            </a:r>
          </a:p>
          <a:p>
            <a:r>
              <a:rPr lang="cs-CZ" sz="2400" dirty="0" smtClean="0"/>
              <a:t>Člověk získává pěstováním rostlin pro sebe  potravu.</a:t>
            </a:r>
          </a:p>
          <a:p>
            <a:r>
              <a:rPr lang="cs-CZ" sz="2400" dirty="0" smtClean="0"/>
              <a:t>Člověk si vyšlechtil různé druhy rostlin, tak aby mu přinášely větší užitek.</a:t>
            </a: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36382" y="2598547"/>
            <a:ext cx="3356437" cy="2219068"/>
            <a:chOff x="251520" y="1724274"/>
            <a:chExt cx="3356437" cy="2219068"/>
          </a:xfrm>
        </p:grpSpPr>
        <p:sp>
          <p:nvSpPr>
            <p:cNvPr id="6" name="TextovéPole 5"/>
            <p:cNvSpPr txBox="1"/>
            <p:nvPr/>
          </p:nvSpPr>
          <p:spPr>
            <a:xfrm>
              <a:off x="3063577" y="3666343"/>
              <a:ext cx="54438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Obr.1</a:t>
              </a:r>
              <a:endParaRPr lang="cs-CZ" sz="1200" dirty="0"/>
            </a:p>
          </p:txBody>
        </p:sp>
        <p:pic>
          <p:nvPicPr>
            <p:cNvPr id="2050" name="Picture 2" descr="Soubor:Molino neolítico de vaivén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724274"/>
              <a:ext cx="3241299" cy="1965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-63475" y="4830945"/>
            <a:ext cx="3284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Jednoduchý nástroj na mletí obilí.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81152" y="4277509"/>
            <a:ext cx="544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499616" y="2112739"/>
            <a:ext cx="5434336" cy="2106234"/>
            <a:chOff x="2299385" y="1970831"/>
            <a:chExt cx="5434336" cy="2106234"/>
          </a:xfrm>
        </p:grpSpPr>
        <p:pic>
          <p:nvPicPr>
            <p:cNvPr id="2052" name="Picture 4" descr="Soubor:ClaySumerianSickle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5409" y="1970831"/>
              <a:ext cx="2808312" cy="21062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2299385" y="2441235"/>
              <a:ext cx="3085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Kamenný srp, stáří asi 5000 let.</a:t>
              </a:r>
              <a:endParaRPr lang="cs-CZ" dirty="0"/>
            </a:p>
          </p:txBody>
        </p:sp>
      </p:grpSp>
      <p:pic>
        <p:nvPicPr>
          <p:cNvPr id="2054" name="Picture 6" descr="Soubor:KombajnClaa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359" y="4341618"/>
            <a:ext cx="3502197" cy="224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62532" y="6212139"/>
            <a:ext cx="3356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Moderní kombajn na sklízení obilí.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96556" y="6313094"/>
            <a:ext cx="544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4779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6062" y="6581001"/>
            <a:ext cx="74168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2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6062" y="59359"/>
            <a:ext cx="5567422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MEZI HOSPODÁŘSKÉ  ROSTLINY PATŘÍ: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400" b="1" u="sng" dirty="0" smtClean="0"/>
              <a:t>OBILNINY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grpSp>
        <p:nvGrpSpPr>
          <p:cNvPr id="8" name="Skupina 7"/>
          <p:cNvGrpSpPr/>
          <p:nvPr/>
        </p:nvGrpSpPr>
        <p:grpSpPr>
          <a:xfrm>
            <a:off x="1795504" y="579762"/>
            <a:ext cx="5857370" cy="2916325"/>
            <a:chOff x="2334888" y="579763"/>
            <a:chExt cx="5857370" cy="2916325"/>
          </a:xfrm>
        </p:grpSpPr>
        <p:sp>
          <p:nvSpPr>
            <p:cNvPr id="5" name="TextovéPole 4"/>
            <p:cNvSpPr txBox="1"/>
            <p:nvPr/>
          </p:nvSpPr>
          <p:spPr>
            <a:xfrm>
              <a:off x="7587925" y="3173159"/>
              <a:ext cx="60433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Obr.4</a:t>
              </a:r>
              <a:endParaRPr lang="cs-CZ" sz="1400" dirty="0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2334888" y="579763"/>
              <a:ext cx="5253037" cy="2916325"/>
              <a:chOff x="2334888" y="579763"/>
              <a:chExt cx="5253037" cy="2916325"/>
            </a:xfrm>
          </p:grpSpPr>
          <p:pic>
            <p:nvPicPr>
              <p:cNvPr id="3074" name="Picture 2" descr="Soubor:Wheat close-up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99493" y="579763"/>
                <a:ext cx="3888432" cy="29163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2334888" y="2610982"/>
                <a:ext cx="136460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pšenice setá</a:t>
                </a:r>
                <a:endParaRPr lang="cs-CZ" sz="2400" dirty="0"/>
              </a:p>
            </p:txBody>
          </p:sp>
        </p:grpSp>
      </p:grpSp>
      <p:pic>
        <p:nvPicPr>
          <p:cNvPr id="3076" name="Picture 4" descr="File:Kartoffeln der Sorte Marab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226" y="3585163"/>
            <a:ext cx="3300825" cy="247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55776" y="6060782"/>
            <a:ext cx="6043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Obr.5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5420209"/>
            <a:ext cx="13516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lilek brambor</a:t>
            </a:r>
            <a:endParaRPr lang="cs-CZ" sz="2400" dirty="0"/>
          </a:p>
        </p:txBody>
      </p:sp>
      <p:pic>
        <p:nvPicPr>
          <p:cNvPr id="3078" name="Picture 6" descr="File:7carrot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115" y="3905708"/>
            <a:ext cx="3188196" cy="179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923712" y="5699068"/>
            <a:ext cx="636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15058" y="5691450"/>
            <a:ext cx="1935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rkev obecná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0674" y="4725143"/>
            <a:ext cx="21716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OKOPANINY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105583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Zuckerrü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260649"/>
            <a:ext cx="2304256" cy="319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60038" y="3185037"/>
            <a:ext cx="636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3985" y="3480428"/>
            <a:ext cx="282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rostlina cukrové řepy</a:t>
            </a:r>
            <a:endParaRPr lang="cs-CZ" sz="2400" dirty="0"/>
          </a:p>
        </p:txBody>
      </p:sp>
      <p:pic>
        <p:nvPicPr>
          <p:cNvPr id="3076" name="Picture 4" descr="Soubor:SugarBe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3494"/>
            <a:ext cx="2901299" cy="36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92080" y="3991234"/>
            <a:ext cx="3728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bulva</a:t>
            </a:r>
            <a:r>
              <a:rPr lang="cs-CZ" sz="2400" dirty="0" smtClean="0"/>
              <a:t> (kořen)řepy cukrovky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96525" y="3683457"/>
            <a:ext cx="6043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Obr.8</a:t>
            </a:r>
            <a:endParaRPr lang="cs-CZ" sz="1400" dirty="0"/>
          </a:p>
        </p:txBody>
      </p:sp>
      <p:pic>
        <p:nvPicPr>
          <p:cNvPr id="3078" name="Picture 6" descr="http://upload.wikimedia.org/wikipedia/commons/thumb/3/3c/Sucre_blanc_cassonade_complet_rapadura.jpg/220px-Sucre_blanc_cassonade_complet_rapadur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912" y="3991234"/>
            <a:ext cx="2787325" cy="2584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14237" y="6421957"/>
            <a:ext cx="6043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Obr.9</a:t>
            </a:r>
            <a:endParaRPr lang="cs-CZ" sz="1400" dirty="0"/>
          </a:p>
        </p:txBody>
      </p:sp>
      <p:sp>
        <p:nvSpPr>
          <p:cNvPr id="11" name="Ovál 10"/>
          <p:cNvSpPr/>
          <p:nvPr/>
        </p:nvSpPr>
        <p:spPr>
          <a:xfrm>
            <a:off x="5087998" y="4635859"/>
            <a:ext cx="2230015" cy="19399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Bílý cukr a tři druhy surového cukru.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97418" y="6591234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3268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437" y="379983"/>
            <a:ext cx="206357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LUSKOVINY</a:t>
            </a:r>
          </a:p>
          <a:p>
            <a:endParaRPr lang="cs-CZ" dirty="0"/>
          </a:p>
        </p:txBody>
      </p:sp>
      <p:pic>
        <p:nvPicPr>
          <p:cNvPr id="2050" name="Picture 2" descr="http://upload.wikimedia.org/wikipedia/commons/thumb/b/bc/Doperwt_rijserwt_peulen_Pisum_sativum.jpg/220px-Doperwt_rijserwt_peulen_Pisum_sativ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4817"/>
            <a:ext cx="2455540" cy="327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62967" y="3481246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Obr.10</a:t>
            </a:r>
            <a:endParaRPr lang="cs-CZ" sz="1400" dirty="0"/>
          </a:p>
        </p:txBody>
      </p:sp>
      <p:pic>
        <p:nvPicPr>
          <p:cNvPr id="5" name="Picture 2" descr="File:Lens culirnar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624" y="188640"/>
            <a:ext cx="2873701" cy="354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100392" y="3352953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Obr.11</a:t>
            </a:r>
            <a:endParaRPr lang="cs-CZ" sz="1400" dirty="0"/>
          </a:p>
        </p:txBody>
      </p:sp>
      <p:sp>
        <p:nvSpPr>
          <p:cNvPr id="9" name="Ovál 8"/>
          <p:cNvSpPr/>
          <p:nvPr/>
        </p:nvSpPr>
        <p:spPr>
          <a:xfrm>
            <a:off x="5352624" y="4005064"/>
            <a:ext cx="3094818" cy="224827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Plody luskovin jsou luštěniny.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77906" y="3458973"/>
            <a:ext cx="1468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rách setý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76579" y="302766"/>
            <a:ext cx="4179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</a:t>
            </a:r>
          </a:p>
          <a:p>
            <a:r>
              <a:rPr lang="cs-CZ" sz="2400" dirty="0" smtClean="0"/>
              <a:t>o</a:t>
            </a:r>
          </a:p>
          <a:p>
            <a:r>
              <a:rPr lang="cs-CZ" sz="2400" dirty="0" smtClean="0"/>
              <a:t>č</a:t>
            </a:r>
          </a:p>
          <a:p>
            <a:r>
              <a:rPr lang="cs-CZ" sz="2400" dirty="0" smtClean="0"/>
              <a:t>k</a:t>
            </a:r>
          </a:p>
          <a:p>
            <a:r>
              <a:rPr lang="cs-CZ" sz="2400" dirty="0"/>
              <a:t>a</a:t>
            </a:r>
          </a:p>
        </p:txBody>
      </p:sp>
      <p:pic>
        <p:nvPicPr>
          <p:cNvPr id="2052" name="Picture 4" descr="Soubor:Phaseolus vulgaris see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692" y="4005064"/>
            <a:ext cx="3372408" cy="22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921862" y="6120425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Obr.12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58692" y="6274314"/>
            <a:ext cx="906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fazole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83958" y="6581001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5778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8924" y="116632"/>
            <a:ext cx="7140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DALŠÍ HOSPODÁŘSKÉ PLODINY - OLEJNINY</a:t>
            </a:r>
            <a:endParaRPr lang="cs-CZ" sz="2400" b="1" u="sng" dirty="0"/>
          </a:p>
        </p:txBody>
      </p:sp>
      <p:pic>
        <p:nvPicPr>
          <p:cNvPr id="4098" name="Picture 2" descr="Soubor:Sunflow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6055711" cy="374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21242" y="4452135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Obr.13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8924" y="4456374"/>
            <a:ext cx="2358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slunečnice roční </a:t>
            </a:r>
            <a:endParaRPr lang="cs-CZ" sz="2400" dirty="0"/>
          </a:p>
        </p:txBody>
      </p:sp>
      <p:pic>
        <p:nvPicPr>
          <p:cNvPr id="4100" name="Picture 4" descr="http://upload.wikimedia.org/wikipedia/commons/thumb/e/e1/Sonnenblumenkerne_sunflower_seeds.jpg/220px-Sonnenblumenkerne_sunflower_seed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330" y="4716462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17830" y="6498107"/>
            <a:ext cx="7258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14</a:t>
            </a:r>
            <a:endParaRPr lang="cs-CZ" sz="1400" dirty="0"/>
          </a:p>
        </p:txBody>
      </p:sp>
      <p:sp>
        <p:nvSpPr>
          <p:cNvPr id="10" name="Ovál 9"/>
          <p:cNvSpPr/>
          <p:nvPr/>
        </p:nvSpPr>
        <p:spPr>
          <a:xfrm>
            <a:off x="1259632" y="4845257"/>
            <a:ext cx="2880320" cy="1806738"/>
          </a:xfrm>
          <a:prstGeom prst="ellipse">
            <a:avLst/>
          </a:prstGeom>
          <a:solidFill>
            <a:schemeClr val="bg2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Semena slunečnice, ze kterých se lisuje olej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58924" y="6553186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2734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348880"/>
            <a:ext cx="904811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4" name="Picture 4" descr="File:France, Meuse, Foucaucourt-sur-Thabas (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079" y="590280"/>
            <a:ext cx="5976664" cy="272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21198" y="2996952"/>
            <a:ext cx="7258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6078" y="3343800"/>
            <a:ext cx="3787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Brukev řepka olejka  -  kvetoucí pole. </a:t>
            </a:r>
            <a:endParaRPr lang="cs-CZ" sz="2400" dirty="0"/>
          </a:p>
        </p:txBody>
      </p:sp>
      <p:pic>
        <p:nvPicPr>
          <p:cNvPr id="5126" name="Picture 6" descr="File:Raps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043" y="3643640"/>
            <a:ext cx="3409981" cy="303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22233" y="6336073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Obr.16</a:t>
            </a:r>
            <a:endParaRPr lang="cs-CZ" sz="1400" dirty="0"/>
          </a:p>
        </p:txBody>
      </p:sp>
      <p:sp>
        <p:nvSpPr>
          <p:cNvPr id="8" name="Ovál 7"/>
          <p:cNvSpPr/>
          <p:nvPr/>
        </p:nvSpPr>
        <p:spPr>
          <a:xfrm>
            <a:off x="1828828" y="4139947"/>
            <a:ext cx="2611299" cy="204297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Semena, ze kterých se lisuje olej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6079" y="75982"/>
            <a:ext cx="1781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OLEJNINY</a:t>
            </a:r>
            <a:endParaRPr lang="cs-CZ" sz="2400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6591979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94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188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PRŮMYSLOVÉ ROSTLINY </a:t>
            </a:r>
            <a:endParaRPr lang="cs-CZ" sz="2400" b="1" u="sng" dirty="0"/>
          </a:p>
        </p:txBody>
      </p:sp>
      <p:pic>
        <p:nvPicPr>
          <p:cNvPr id="6146" name="Picture 2" descr="File:Field of flax (nick-od)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292" y="244810"/>
            <a:ext cx="4918012" cy="32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94961" y="3543326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Obr.17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51498" y="3534470"/>
            <a:ext cx="30909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Len setý - pole v květu.</a:t>
            </a:r>
            <a:endParaRPr lang="cs-CZ" sz="2400" dirty="0"/>
          </a:p>
        </p:txBody>
      </p:sp>
      <p:pic>
        <p:nvPicPr>
          <p:cNvPr id="6148" name="Picture 4" descr="File:Vla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733" y="3974576"/>
            <a:ext cx="4061460" cy="256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51193" y="6235672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Obr.18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94749" y="5661248"/>
            <a:ext cx="2405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Sušení lnu na poli.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779292" y="840321"/>
            <a:ext cx="3005915" cy="230064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 lnu se vyrábí například  látky a provazy.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6580590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2070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1125" y="73709"/>
            <a:ext cx="6549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POTRAVA PRO HOSPODÁŘSKÁ ZVÍŘATA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ícniny</a:t>
            </a:r>
            <a:r>
              <a:rPr lang="cs-CZ" sz="2000" dirty="0" smtClean="0"/>
              <a:t> = trávy,  </a:t>
            </a:r>
            <a:r>
              <a:rPr lang="cs-CZ" sz="2400" dirty="0" smtClean="0"/>
              <a:t>jeteloviny </a:t>
            </a:r>
            <a:r>
              <a:rPr lang="cs-CZ" sz="2000" dirty="0" smtClean="0"/>
              <a:t>= jetel</a:t>
            </a:r>
            <a:endParaRPr lang="cs-CZ" sz="2000" dirty="0"/>
          </a:p>
        </p:txBody>
      </p:sp>
      <p:pic>
        <p:nvPicPr>
          <p:cNvPr id="7170" name="Picture 2" descr="http://upload.wikimedia.org/wikipedia/commons/thumb/a/ae/Illustration_Trifolium_pratense0.jpg/220px-Illustration_Trifolium_pratense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66" y="2528540"/>
            <a:ext cx="2095500" cy="345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20493" y="5681845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Obr.19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755" y="2113041"/>
            <a:ext cx="13789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etel luční</a:t>
            </a:r>
          </a:p>
          <a:p>
            <a:endParaRPr lang="cs-CZ" sz="2400" dirty="0"/>
          </a:p>
        </p:txBody>
      </p:sp>
      <p:pic>
        <p:nvPicPr>
          <p:cNvPr id="7172" name="Picture 4" descr="File:Alfalfa round bal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224" y="3694417"/>
            <a:ext cx="4536729" cy="301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upload.wikimedia.org/wikipedia/commons/thumb/e/eb/75_Medicago_sativa_L.jpg/220px-75_Medicago_sativa_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639" y="1161703"/>
            <a:ext cx="209550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09918" y="612318"/>
            <a:ext cx="1972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tolice vojtěška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188088" y="3949551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Obr.21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41038" y="6485747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Obr.22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9755" y="6373705"/>
            <a:ext cx="2975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Balíky sušené vojtěšky.</a:t>
            </a:r>
            <a:endParaRPr lang="cs-CZ" sz="2400" dirty="0"/>
          </a:p>
        </p:txBody>
      </p:sp>
      <p:pic>
        <p:nvPicPr>
          <p:cNvPr id="7176" name="Picture 8" descr="Sheep pictur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459" y="980728"/>
            <a:ext cx="3483130" cy="260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4802977" y="789605"/>
            <a:ext cx="1872208" cy="1323436"/>
          </a:xfrm>
          <a:prstGeom prst="wedgeRoundRectCallout">
            <a:avLst>
              <a:gd name="adj1" fmla="val -100981"/>
              <a:gd name="adj2" fmla="val 36811"/>
              <a:gd name="adj3" fmla="val 16667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,,Dělej! Vezou sušenou vojtěšku!‘‘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70589" y="3319479"/>
            <a:ext cx="7258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23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59041" y="6655024"/>
            <a:ext cx="5508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3539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1842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/>
              <a:t>ZELENINA</a:t>
            </a:r>
          </a:p>
        </p:txBody>
      </p:sp>
      <p:pic>
        <p:nvPicPr>
          <p:cNvPr id="8194" name="Picture 2" descr="File:Légumes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4415533" cy="331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95264" y="4198981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Obr.24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182" y="4283222"/>
            <a:ext cx="3296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Čerstvá zelenina na trhu.</a:t>
            </a:r>
            <a:endParaRPr lang="cs-CZ" sz="2400" dirty="0"/>
          </a:p>
        </p:txBody>
      </p:sp>
      <p:pic>
        <p:nvPicPr>
          <p:cNvPr id="8196" name="Picture 4" descr="File:Salade-Lyonnai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552" y="2636194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41888" y="2044030"/>
            <a:ext cx="2985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Lyonský salát - Francie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05511" y="5677606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Obr.25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42044" y="6596390"/>
            <a:ext cx="5325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3548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89012" y="6581001"/>
            <a:ext cx="532524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2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16632"/>
            <a:ext cx="7200800" cy="6386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Obrázky:</a:t>
            </a:r>
          </a:p>
          <a:p>
            <a:endParaRPr lang="cs-CZ" sz="1400" b="1" dirty="0" smtClean="0"/>
          </a:p>
          <a:p>
            <a:r>
              <a:rPr lang="cs-CZ" sz="1100" dirty="0" smtClean="0"/>
              <a:t>Obr.1 BENITO </a:t>
            </a:r>
            <a:r>
              <a:rPr lang="cs-CZ" sz="1100" dirty="0"/>
              <a:t>ÁLVAREZ, José-Manuel.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květen 2006 [cit. </a:t>
            </a:r>
            <a:r>
              <a:rPr lang="cs-CZ" sz="1100" dirty="0" smtClean="0"/>
              <a:t>10.1.2012]. </a:t>
            </a:r>
            <a:r>
              <a:rPr lang="cs-CZ" sz="1100" dirty="0"/>
              <a:t>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2.5 </a:t>
            </a:r>
            <a:r>
              <a:rPr lang="cs-CZ" sz="1100" dirty="0" err="1"/>
              <a:t>Generic</a:t>
            </a:r>
            <a:r>
              <a:rPr lang="cs-CZ" sz="1100" dirty="0"/>
              <a:t> na WWW: </a:t>
            </a:r>
            <a:r>
              <a:rPr lang="cs-CZ" sz="1100" dirty="0">
                <a:hlinkClick r:id="rId2"/>
              </a:rPr>
              <a:t>&lt;http://cs.wikipedia.org/wiki/Soubor:Molino_neol%C3%ADtico_de_vaiv%C3%A9n.jpg&gt;.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Obr.2 MAXIM</a:t>
            </a:r>
            <a:r>
              <a:rPr lang="cs-CZ" sz="1100" dirty="0"/>
              <a:t>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5.1.2006 [cit. </a:t>
            </a:r>
            <a:r>
              <a:rPr lang="cs-CZ" sz="1100" dirty="0" smtClean="0"/>
              <a:t>13.1.2012]. </a:t>
            </a:r>
            <a:r>
              <a:rPr lang="cs-CZ" sz="1100" dirty="0"/>
              <a:t>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2.5 </a:t>
            </a:r>
            <a:r>
              <a:rPr lang="cs-CZ" sz="1100" dirty="0" err="1"/>
              <a:t>Generic</a:t>
            </a:r>
            <a:r>
              <a:rPr lang="cs-CZ" sz="1100" dirty="0"/>
              <a:t> na WWW: </a:t>
            </a:r>
            <a:r>
              <a:rPr lang="cs-CZ" sz="1100" dirty="0">
                <a:hlinkClick r:id="rId3"/>
              </a:rPr>
              <a:t>&lt;http://cs.wikipedia.org/wiki/</a:t>
            </a:r>
            <a:r>
              <a:rPr lang="cs-CZ" sz="1100" dirty="0" err="1">
                <a:hlinkClick r:id="rId3"/>
              </a:rPr>
              <a:t>Soubor:ClaySumerianSickle.jpg</a:t>
            </a:r>
            <a:r>
              <a:rPr lang="cs-CZ" sz="1100" dirty="0">
                <a:hlinkClick r:id="rId3"/>
              </a:rPr>
              <a:t>&gt;. 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/>
              <a:t>Obr.3 VAVRIK, Martin.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26.10. 2010 [cit. </a:t>
            </a:r>
            <a:r>
              <a:rPr lang="cs-CZ" sz="1100" dirty="0" smtClean="0"/>
              <a:t>13.1.2012]. </a:t>
            </a:r>
            <a:r>
              <a:rPr lang="cs-CZ" sz="1100" dirty="0"/>
              <a:t>Dostupný pod licencí volné dílo na WWW: </a:t>
            </a:r>
            <a:r>
              <a:rPr lang="cs-CZ" sz="1100" dirty="0">
                <a:hlinkClick r:id="rId4"/>
              </a:rPr>
              <a:t>&lt;http://cs.wikipedia.org/wiki/</a:t>
            </a:r>
            <a:r>
              <a:rPr lang="cs-CZ" sz="1100" dirty="0" err="1">
                <a:hlinkClick r:id="rId4"/>
              </a:rPr>
              <a:t>Soubor:KombajnClaas.jpg</a:t>
            </a:r>
            <a:r>
              <a:rPr lang="cs-CZ" sz="1100" dirty="0">
                <a:hlinkClick r:id="rId4"/>
              </a:rPr>
              <a:t>&gt;. 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/>
              <a:t>Obr.4 BLUEMOOSE.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srpen 2005 [cit. </a:t>
            </a:r>
            <a:r>
              <a:rPr lang="cs-CZ" sz="1100" dirty="0" smtClean="0"/>
              <a:t>13.1.2012]. </a:t>
            </a:r>
            <a:r>
              <a:rPr lang="cs-CZ" sz="1100" dirty="0"/>
              <a:t>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5"/>
              </a:rPr>
              <a:t>&lt;http://cs.wikipedia.org/wiki/</a:t>
            </a:r>
            <a:r>
              <a:rPr lang="cs-CZ" sz="1100" dirty="0" err="1">
                <a:hlinkClick r:id="rId5"/>
              </a:rPr>
              <a:t>Soubor:Wheat_close-up.JPG</a:t>
            </a:r>
            <a:r>
              <a:rPr lang="cs-CZ" sz="1100" dirty="0">
                <a:hlinkClick r:id="rId5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Obr.5 TILMANN FROM DE.WIKIPEDIA.ORG.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2005-07-23 [cit. </a:t>
            </a:r>
            <a:r>
              <a:rPr lang="cs-CZ" sz="1100" dirty="0" smtClean="0"/>
              <a:t>13.1.2012]. </a:t>
            </a:r>
            <a:r>
              <a:rPr lang="cs-CZ" sz="1100" dirty="0"/>
              <a:t>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6"/>
              </a:rPr>
              <a:t>&lt;http://commons.wikimedia.org/wiki/</a:t>
            </a:r>
            <a:r>
              <a:rPr lang="cs-CZ" sz="1100" dirty="0" err="1">
                <a:hlinkClick r:id="rId6"/>
              </a:rPr>
              <a:t>File:Kartoffeln_der_Sorte_Marabel.JPG?uselang</a:t>
            </a:r>
            <a:r>
              <a:rPr lang="cs-CZ" sz="1100" dirty="0">
                <a:hlinkClick r:id="rId6"/>
              </a:rPr>
              <a:t>=</a:t>
            </a:r>
            <a:r>
              <a:rPr lang="cs-CZ" sz="1100" dirty="0" err="1">
                <a:hlinkClick r:id="rId6"/>
              </a:rPr>
              <a:t>cs</a:t>
            </a:r>
            <a:r>
              <a:rPr lang="cs-CZ" sz="1100" dirty="0">
                <a:hlinkClick r:id="rId6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Obr.6 JONATHUNDER.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21.3.2011 [cit. </a:t>
            </a:r>
            <a:r>
              <a:rPr lang="cs-CZ" sz="1100" dirty="0" smtClean="0"/>
              <a:t>13.1.2012]. </a:t>
            </a:r>
            <a:r>
              <a:rPr lang="cs-CZ" sz="1100" dirty="0"/>
              <a:t>Dostupný pod licencí Svobodné licence GNU pro dokumenty výhradně verze 1.2 publikované nadací Free Software </a:t>
            </a:r>
            <a:r>
              <a:rPr lang="cs-CZ" sz="1100" dirty="0" err="1"/>
              <a:t>Foundation</a:t>
            </a:r>
            <a:r>
              <a:rPr lang="cs-CZ" sz="1100" dirty="0"/>
              <a:t> na WWW: </a:t>
            </a:r>
            <a:r>
              <a:rPr lang="cs-CZ" sz="1100" dirty="0">
                <a:hlinkClick r:id="rId7"/>
              </a:rPr>
              <a:t>&lt;http://commons.wikimedia.org/wiki/File:7carrots.jpg?uselang=</a:t>
            </a:r>
            <a:r>
              <a:rPr lang="cs-CZ" sz="1100" dirty="0" err="1">
                <a:hlinkClick r:id="rId7"/>
              </a:rPr>
              <a:t>cs</a:t>
            </a:r>
            <a:r>
              <a:rPr lang="cs-CZ" sz="1100" dirty="0">
                <a:hlinkClick r:id="rId7"/>
              </a:rPr>
              <a:t>&gt;.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Obr.7HAGENLOCHER</a:t>
            </a:r>
            <a:r>
              <a:rPr lang="cs-CZ" sz="1100" dirty="0"/>
              <a:t>, Markus.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21.9.2006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8"/>
              </a:rPr>
              <a:t>&lt;http://cs.wikipedia.org/wiki/Soubor:Zuckerr%C3%BCbe.jpg&gt;.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Obr.8 HAGENLOCHER</a:t>
            </a:r>
            <a:r>
              <a:rPr lang="cs-CZ" sz="1100" dirty="0"/>
              <a:t>, Markus.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25.9.2005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dílo na WWW: &lt;http://cs.wikipedia.org/wiki/</a:t>
            </a:r>
            <a:r>
              <a:rPr lang="cs-CZ" sz="1100" dirty="0" err="1"/>
              <a:t>Soubor:SugarBeet.jpg</a:t>
            </a:r>
            <a:r>
              <a:rPr lang="cs-CZ" sz="1100" dirty="0"/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Obr.7 </a:t>
            </a:r>
            <a:r>
              <a:rPr lang="cs-CZ" sz="1100" dirty="0"/>
              <a:t>RASBAK.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21.6.2005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9"/>
              </a:rPr>
              <a:t>&lt;http://cs.wikipedia.org/wiki/</a:t>
            </a:r>
            <a:r>
              <a:rPr lang="cs-CZ" sz="1100" dirty="0" err="1">
                <a:hlinkClick r:id="rId9"/>
              </a:rPr>
              <a:t>Soubor:Doperwt_rijserwt_peulen_Pisum_sativum.jpg</a:t>
            </a:r>
            <a:r>
              <a:rPr lang="cs-CZ" sz="1100" dirty="0" smtClean="0">
                <a:hlinkClick r:id="rId9"/>
              </a:rPr>
              <a:t>&gt;.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Obr.9 BEHAR</a:t>
            </a:r>
            <a:r>
              <a:rPr lang="cs-CZ" sz="1100" dirty="0"/>
              <a:t>, Romain.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27.9.2006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dílo na WWW: </a:t>
            </a:r>
            <a:r>
              <a:rPr lang="cs-CZ" sz="1100" dirty="0">
                <a:hlinkClick r:id="rId10"/>
              </a:rPr>
              <a:t>&lt;http://cs.wikipedia.org/wiki/</a:t>
            </a:r>
            <a:r>
              <a:rPr lang="cs-CZ" sz="1100" dirty="0" err="1">
                <a:hlinkClick r:id="rId10"/>
              </a:rPr>
              <a:t>Soubor:Sucre_blanc_cassonade_complet_rapadura.jpg</a:t>
            </a:r>
            <a:r>
              <a:rPr lang="cs-CZ" sz="1100" dirty="0">
                <a:hlinkClick r:id="rId10"/>
              </a:rPr>
              <a:t>&gt;. </a:t>
            </a:r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28403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303203"/>
            <a:ext cx="8124340" cy="5847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Obr.10 </a:t>
            </a:r>
            <a:r>
              <a:rPr lang="cs-CZ" sz="1100" dirty="0"/>
              <a:t>ZENZ, Rainer.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2.10.2004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</a:t>
            </a:r>
            <a:r>
              <a:rPr lang="cs-CZ" sz="1100" dirty="0" smtClean="0"/>
              <a:t>dílo</a:t>
            </a:r>
          </a:p>
          <a:p>
            <a:r>
              <a:rPr lang="cs-CZ" sz="1100" dirty="0" smtClean="0"/>
              <a:t> </a:t>
            </a:r>
            <a:r>
              <a:rPr lang="cs-CZ" sz="1100" dirty="0"/>
              <a:t>na WWW: </a:t>
            </a:r>
            <a:r>
              <a:rPr lang="cs-CZ" sz="1100" dirty="0">
                <a:hlinkClick r:id="rId2"/>
              </a:rPr>
              <a:t>&lt;http://commons.wikimedia.org/wiki/</a:t>
            </a:r>
            <a:r>
              <a:rPr lang="cs-CZ" sz="1100" dirty="0" err="1">
                <a:hlinkClick r:id="rId2"/>
              </a:rPr>
              <a:t>File:Lens_culirnaris.jpg?uselang</a:t>
            </a:r>
            <a:r>
              <a:rPr lang="cs-CZ" sz="1100" dirty="0">
                <a:hlinkClick r:id="rId2"/>
              </a:rPr>
              <a:t>=</a:t>
            </a:r>
            <a:r>
              <a:rPr lang="cs-CZ" sz="1100" dirty="0" err="1">
                <a:hlinkClick r:id="rId2"/>
              </a:rPr>
              <a:t>cs</a:t>
            </a:r>
            <a:r>
              <a:rPr lang="cs-CZ" sz="1100" dirty="0" smtClean="0">
                <a:hlinkClick r:id="rId2"/>
              </a:rPr>
              <a:t>&gt;.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Obr.11 </a:t>
            </a:r>
            <a:r>
              <a:rPr lang="cs-CZ" sz="1100" dirty="0"/>
              <a:t>RASBAK.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21.6.2005 [cit. </a:t>
            </a:r>
            <a:r>
              <a:rPr lang="cs-CZ" sz="1100" dirty="0" smtClean="0"/>
              <a:t>14.1.2012]. </a:t>
            </a:r>
          </a:p>
          <a:p>
            <a:r>
              <a:rPr lang="cs-CZ" sz="1100" dirty="0" smtClean="0"/>
              <a:t>Dostupný </a:t>
            </a:r>
            <a:r>
              <a:rPr lang="cs-CZ" sz="1100" dirty="0"/>
              <a:t>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3"/>
              </a:rPr>
              <a:t>&lt;http://cs.wikipedia.org/wiki/</a:t>
            </a:r>
            <a:r>
              <a:rPr lang="cs-CZ" sz="1100" dirty="0" err="1">
                <a:hlinkClick r:id="rId3"/>
              </a:rPr>
              <a:t>Soubor:Doperwt_rijserwt_peulen_Pisum_sativum.jpg</a:t>
            </a:r>
            <a:r>
              <a:rPr lang="cs-CZ" sz="1100" dirty="0" smtClean="0">
                <a:hlinkClick r:id="rId3"/>
              </a:rPr>
              <a:t>&gt;.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Obr.12 </a:t>
            </a:r>
            <a:r>
              <a:rPr lang="pt-BR" sz="1100" dirty="0"/>
              <a:t>TARAGUI. </a:t>
            </a:r>
            <a:r>
              <a:rPr lang="pt-BR" sz="1100" i="1" dirty="0"/>
              <a:t>http://cs.wikipedia.org</a:t>
            </a:r>
            <a:r>
              <a:rPr lang="pt-BR" sz="1100" dirty="0"/>
              <a:t> [online]. 18.3.2005 [cit. </a:t>
            </a:r>
            <a:r>
              <a:rPr lang="pt-BR" sz="1100" dirty="0" smtClean="0"/>
              <a:t>14.</a:t>
            </a:r>
            <a:r>
              <a:rPr lang="cs-CZ" sz="1100" dirty="0" smtClean="0"/>
              <a:t>1</a:t>
            </a:r>
            <a:r>
              <a:rPr lang="pt-BR" sz="1100" dirty="0" smtClean="0"/>
              <a:t>.201</a:t>
            </a:r>
            <a:r>
              <a:rPr lang="cs-CZ" sz="1100" dirty="0" smtClean="0"/>
              <a:t>2</a:t>
            </a:r>
            <a:r>
              <a:rPr lang="pt-BR" sz="1100" dirty="0" smtClean="0"/>
              <a:t>]. </a:t>
            </a:r>
            <a:r>
              <a:rPr lang="pt-BR" sz="1100" dirty="0"/>
              <a:t>Dostupný pod licencí volné dílo </a:t>
            </a:r>
            <a:r>
              <a:rPr lang="pt-BR" sz="1100" dirty="0" smtClean="0"/>
              <a:t>na</a:t>
            </a:r>
            <a:endParaRPr lang="cs-CZ" sz="1100" dirty="0" smtClean="0"/>
          </a:p>
          <a:p>
            <a:r>
              <a:rPr lang="pt-BR" sz="1100" dirty="0" smtClean="0"/>
              <a:t> </a:t>
            </a:r>
            <a:r>
              <a:rPr lang="pt-BR" sz="1100" dirty="0"/>
              <a:t>WWW: </a:t>
            </a:r>
            <a:r>
              <a:rPr lang="pt-BR" sz="1100" dirty="0">
                <a:hlinkClick r:id="rId4"/>
              </a:rPr>
              <a:t>&lt;http://cs.wikipedia.org/wiki/Soubor:Phaseolus_vulgaris_seed.jpg&gt;. 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/>
              <a:t>Obr.13 FRITZ, </a:t>
            </a:r>
            <a:r>
              <a:rPr lang="cs-CZ" sz="1100" dirty="0" err="1"/>
              <a:t>Bruce</a:t>
            </a:r>
            <a:r>
              <a:rPr lang="cs-CZ" sz="1100" dirty="0"/>
              <a:t>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neznámé datum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dílo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&lt;http://cs.wikipedia.org/wiki/</a:t>
            </a:r>
            <a:r>
              <a:rPr lang="cs-CZ" sz="1100" dirty="0" err="1">
                <a:hlinkClick r:id="rId5"/>
              </a:rPr>
              <a:t>Soubor:Sunflowers.jpg</a:t>
            </a:r>
            <a:r>
              <a:rPr lang="cs-CZ" sz="1100" dirty="0">
                <a:hlinkClick r:id="rId5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Obr.14 DARKONE.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25.7.2005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Uveďte </a:t>
            </a:r>
            <a:r>
              <a:rPr lang="cs-CZ" sz="1100" dirty="0"/>
              <a:t>autora-Zachovejte licenci 2.5 </a:t>
            </a:r>
            <a:r>
              <a:rPr lang="cs-CZ" sz="1100" dirty="0" err="1"/>
              <a:t>Generic</a:t>
            </a:r>
            <a:r>
              <a:rPr lang="cs-CZ" sz="1100" dirty="0"/>
              <a:t> na WWW: </a:t>
            </a:r>
            <a:r>
              <a:rPr lang="cs-CZ" sz="1100" dirty="0">
                <a:hlinkClick r:id="rId6"/>
              </a:rPr>
              <a:t>&lt;http://cs.wikipedia.org/wiki/</a:t>
            </a:r>
            <a:r>
              <a:rPr lang="cs-CZ" sz="1100" dirty="0" err="1">
                <a:hlinkClick r:id="rId6"/>
              </a:rPr>
              <a:t>Soubor:Sonnenblumenkerne_sunflower_seeds.jpg</a:t>
            </a:r>
            <a:r>
              <a:rPr lang="cs-CZ" sz="1100" dirty="0" smtClean="0">
                <a:hlinkClick r:id="rId6"/>
              </a:rPr>
              <a:t>&gt;.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Obr.15 VAN ZEIJST, Vincent.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</a:t>
            </a:r>
            <a:r>
              <a:rPr lang="cs-CZ" sz="1100" dirty="0" smtClean="0"/>
              <a:t>1.5.2011 </a:t>
            </a:r>
            <a:r>
              <a:rPr lang="cs-CZ" sz="1100" dirty="0"/>
              <a:t>[cit. </a:t>
            </a:r>
            <a:r>
              <a:rPr lang="cs-CZ" sz="1100" dirty="0" smtClean="0"/>
              <a:t>14.1.2012]. </a:t>
            </a:r>
          </a:p>
          <a:p>
            <a:r>
              <a:rPr lang="cs-CZ" sz="1100" dirty="0" smtClean="0"/>
              <a:t>Dostupný </a:t>
            </a:r>
            <a:r>
              <a:rPr lang="cs-CZ" sz="1100" dirty="0"/>
              <a:t>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7"/>
              </a:rPr>
              <a:t>&lt;http://commons.wikimedia.org/wiki/File:France,_Meuse,_Foucaucourt-sur-Thabas_%285%29.JPG?uselang=</a:t>
            </a:r>
            <a:r>
              <a:rPr lang="cs-CZ" sz="1100" dirty="0" err="1">
                <a:hlinkClick r:id="rId7"/>
              </a:rPr>
              <a:t>cs</a:t>
            </a:r>
            <a:r>
              <a:rPr lang="cs-CZ" sz="1100" dirty="0">
                <a:hlinkClick r:id="rId7"/>
              </a:rPr>
              <a:t>&gt;. 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Obr.16  BENUTZER.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2004 [cit. </a:t>
            </a:r>
            <a:r>
              <a:rPr lang="cs-CZ" sz="1100" dirty="0" smtClean="0"/>
              <a:t>14.1.2012]. </a:t>
            </a:r>
          </a:p>
          <a:p>
            <a:r>
              <a:rPr lang="cs-CZ" sz="1100" dirty="0" smtClean="0"/>
              <a:t>Dostupný </a:t>
            </a:r>
            <a:r>
              <a:rPr lang="cs-CZ" sz="1100" dirty="0"/>
              <a:t>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2.0 </a:t>
            </a:r>
            <a:r>
              <a:rPr lang="cs-CZ" sz="1100" dirty="0" err="1"/>
              <a:t>Generic</a:t>
            </a:r>
            <a:r>
              <a:rPr lang="cs-CZ" sz="1100" dirty="0"/>
              <a:t>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8"/>
              </a:rPr>
              <a:t>&lt;http://commons.wikimedia.org/wiki/File:Raps2.jpg?uselang=</a:t>
            </a:r>
            <a:r>
              <a:rPr lang="cs-CZ" sz="1100" dirty="0" err="1">
                <a:hlinkClick r:id="rId8"/>
              </a:rPr>
              <a:t>cs</a:t>
            </a:r>
            <a:r>
              <a:rPr lang="cs-CZ" sz="1100" dirty="0">
                <a:hlinkClick r:id="rId8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Obr.17 NICKODOHERTY.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21.6.2009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</a:t>
            </a:r>
            <a:endParaRPr lang="cs-CZ" sz="1100" dirty="0" smtClean="0"/>
          </a:p>
          <a:p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2.0 </a:t>
            </a:r>
            <a:r>
              <a:rPr lang="cs-CZ" sz="1100" dirty="0" err="1"/>
              <a:t>Generic</a:t>
            </a:r>
            <a:r>
              <a:rPr lang="cs-CZ" sz="1100" dirty="0"/>
              <a:t> na WWW: 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&lt;</a:t>
            </a:r>
            <a:r>
              <a:rPr lang="cs-CZ" sz="1100" dirty="0">
                <a:hlinkClick r:id="rId9"/>
              </a:rPr>
              <a:t>http://commons.wikimedia.org/wiki/File:Field_of_flax_%28nick-od%29_2.jpg?uselang=</a:t>
            </a:r>
            <a:r>
              <a:rPr lang="cs-CZ" sz="1100" dirty="0" err="1">
                <a:hlinkClick r:id="rId9"/>
              </a:rPr>
              <a:t>cs</a:t>
            </a:r>
            <a:r>
              <a:rPr lang="cs-CZ" sz="1100" dirty="0">
                <a:hlinkClick r:id="rId9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Obr.18 RASBAK.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2.12.2005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</a:t>
            </a:r>
            <a:endParaRPr lang="cs-CZ" sz="1100" dirty="0" smtClean="0"/>
          </a:p>
          <a:p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 na 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WWW</a:t>
            </a:r>
            <a:r>
              <a:rPr lang="cs-CZ" sz="1100" dirty="0">
                <a:hlinkClick r:id="rId10"/>
              </a:rPr>
              <a:t>: &lt;http://commons.wikimedia.org/wiki/</a:t>
            </a:r>
            <a:r>
              <a:rPr lang="cs-CZ" sz="1100" dirty="0" err="1">
                <a:hlinkClick r:id="rId10"/>
              </a:rPr>
              <a:t>File:Vlas.jpg?uselang</a:t>
            </a:r>
            <a:r>
              <a:rPr lang="cs-CZ" sz="1100" dirty="0">
                <a:hlinkClick r:id="rId10"/>
              </a:rPr>
              <a:t>=</a:t>
            </a:r>
            <a:r>
              <a:rPr lang="cs-CZ" sz="1100" dirty="0" err="1">
                <a:hlinkClick r:id="rId10"/>
              </a:rPr>
              <a:t>cs</a:t>
            </a:r>
            <a:r>
              <a:rPr lang="cs-CZ" sz="1100" dirty="0">
                <a:hlinkClick r:id="rId10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Obr. </a:t>
            </a:r>
            <a:r>
              <a:rPr lang="cs-CZ" sz="1100" dirty="0"/>
              <a:t>19 ROTKLEE.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29.10.2004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dílo na WWW: </a:t>
            </a:r>
            <a:endParaRPr lang="cs-CZ" sz="1100" dirty="0" smtClean="0"/>
          </a:p>
          <a:p>
            <a:r>
              <a:rPr lang="cs-CZ" sz="1100" dirty="0" smtClean="0">
                <a:hlinkClick r:id="rId11"/>
              </a:rPr>
              <a:t>&lt;</a:t>
            </a:r>
            <a:r>
              <a:rPr lang="cs-CZ" sz="1100" dirty="0">
                <a:hlinkClick r:id="rId11"/>
              </a:rPr>
              <a:t>http://cs.wikipedia.org/wiki/Soubor:Illustration_Trifolium_pratense0.jpg&gt;. 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591835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1424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0648"/>
            <a:ext cx="8109912" cy="42857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/>
              <a:t>Obr.21 MASCLEF.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31.1.2001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dílo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2"/>
              </a:rPr>
              <a:t>&lt;http://cs.wikipedia.org/wiki/Soubor:75_Medicago_sativa_L.jpg&gt;.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Obr.22 </a:t>
            </a:r>
            <a:r>
              <a:rPr lang="en-US" sz="1100" dirty="0" smtClean="0"/>
              <a:t>ROBSON</a:t>
            </a:r>
            <a:r>
              <a:rPr lang="en-US" sz="1100" dirty="0"/>
              <a:t>, Gary D. </a:t>
            </a:r>
            <a:r>
              <a:rPr lang="en-US" sz="1100" i="1" dirty="0"/>
              <a:t>http://commons.wikimedia.org</a:t>
            </a:r>
            <a:r>
              <a:rPr lang="en-US" sz="1100" dirty="0"/>
              <a:t> [online]. 19.8.2002 [cit. </a:t>
            </a:r>
            <a:r>
              <a:rPr lang="en-US" sz="1100" dirty="0" smtClean="0"/>
              <a:t>14.</a:t>
            </a:r>
            <a:r>
              <a:rPr lang="cs-CZ" sz="1100" dirty="0" smtClean="0"/>
              <a:t>1</a:t>
            </a:r>
            <a:r>
              <a:rPr lang="en-US" sz="1100" dirty="0" smtClean="0"/>
              <a:t>.201</a:t>
            </a:r>
            <a:r>
              <a:rPr lang="cs-CZ" sz="1100" dirty="0" smtClean="0"/>
              <a:t>2</a:t>
            </a:r>
            <a:r>
              <a:rPr lang="en-US" sz="1100" dirty="0" smtClean="0"/>
              <a:t>]. </a:t>
            </a:r>
            <a:endParaRPr lang="cs-CZ" sz="1100" dirty="0" smtClean="0"/>
          </a:p>
          <a:p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/>
              <a:t>pod </a:t>
            </a:r>
            <a:r>
              <a:rPr lang="en-US" sz="1100" dirty="0" err="1"/>
              <a:t>licencí</a:t>
            </a:r>
            <a:r>
              <a:rPr lang="en-US" sz="1100" dirty="0"/>
              <a:t> Creative Commons </a:t>
            </a:r>
            <a:r>
              <a:rPr lang="en-US" sz="1100" dirty="0" err="1"/>
              <a:t>Uveďte</a:t>
            </a:r>
            <a:r>
              <a:rPr lang="en-US" sz="1100" dirty="0"/>
              <a:t> </a:t>
            </a:r>
            <a:r>
              <a:rPr lang="en-US" sz="1100" dirty="0" err="1"/>
              <a:t>autora-Zachovejte</a:t>
            </a:r>
            <a:r>
              <a:rPr lang="en-US" sz="1100" dirty="0"/>
              <a:t> </a:t>
            </a:r>
            <a:r>
              <a:rPr lang="en-US" sz="1100" dirty="0" err="1"/>
              <a:t>licenci</a:t>
            </a:r>
            <a:r>
              <a:rPr lang="en-US" sz="1100" dirty="0"/>
              <a:t> 3.0 </a:t>
            </a:r>
            <a:r>
              <a:rPr lang="en-US" sz="1100" dirty="0" err="1"/>
              <a:t>Unported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</a:t>
            </a:r>
            <a:endParaRPr lang="cs-CZ" sz="1100" dirty="0" smtClean="0"/>
          </a:p>
          <a:p>
            <a:r>
              <a:rPr lang="en-US" sz="1100" dirty="0" smtClean="0"/>
              <a:t>WWW</a:t>
            </a:r>
            <a:r>
              <a:rPr lang="en-US" sz="1100" dirty="0"/>
              <a:t>: </a:t>
            </a:r>
            <a:r>
              <a:rPr lang="en-US" sz="1100" dirty="0">
                <a:hlinkClick r:id="rId3"/>
              </a:rPr>
              <a:t>&lt;http://commons.wikimedia.org/wiki/File:Alfalfa_round_bales.jpg?uselang=cs&gt;.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Obr.23 AUTOR </a:t>
            </a:r>
            <a:r>
              <a:rPr lang="cs-CZ" sz="1100" dirty="0"/>
              <a:t>NEZNÁMÝ. </a:t>
            </a:r>
            <a:r>
              <a:rPr lang="cs-CZ" sz="1100" i="1" dirty="0"/>
              <a:t>http://cs.wikipedia.org</a:t>
            </a:r>
            <a:r>
              <a:rPr lang="cs-CZ" sz="1100" dirty="0"/>
              <a:t> [online].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&gt;&gt; Free </a:t>
            </a:r>
            <a:r>
              <a:rPr lang="cs-CZ" sz="1100" dirty="0" err="1"/>
              <a:t>Pictures</a:t>
            </a:r>
            <a:r>
              <a:rPr lang="cs-CZ" sz="1100" dirty="0"/>
              <a:t> &gt; Animal </a:t>
            </a:r>
            <a:r>
              <a:rPr lang="cs-CZ" sz="1100" dirty="0" smtClean="0"/>
              <a:t>na</a:t>
            </a:r>
          </a:p>
          <a:p>
            <a:r>
              <a:rPr lang="cs-CZ" sz="1100" dirty="0" smtClean="0"/>
              <a:t> </a:t>
            </a:r>
            <a:r>
              <a:rPr lang="cs-CZ" sz="1100" dirty="0">
                <a:hlinkClick r:id="rId4"/>
              </a:rPr>
              <a:t>WWW: &lt;http://www.deshow.net/animal/sheep-918.html#pic&gt;.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Obr.24 ARNAUD 25.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2008 [cit. </a:t>
            </a:r>
            <a:r>
              <a:rPr lang="cs-CZ" sz="1100" dirty="0" smtClean="0"/>
              <a:t>14.1.2012]. </a:t>
            </a:r>
            <a:r>
              <a:rPr lang="cs-CZ" sz="1100" dirty="0"/>
              <a:t>Dostupný pod licencí volné dílo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&lt;http://commons.wikimedia.org/wiki/File:L%C3%A9gumes_01.jpg?uselang=</a:t>
            </a:r>
            <a:r>
              <a:rPr lang="cs-CZ" sz="1100" dirty="0" err="1">
                <a:hlinkClick r:id="rId5"/>
              </a:rPr>
              <a:t>cs</a:t>
            </a:r>
            <a:r>
              <a:rPr lang="cs-CZ" sz="1100" dirty="0">
                <a:hlinkClick r:id="rId5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Obr.25 KUI-DORAKU. </a:t>
            </a:r>
            <a:r>
              <a:rPr lang="cs-CZ" sz="1100" i="1" dirty="0"/>
              <a:t>http://commons.wikimedia.org</a:t>
            </a:r>
            <a:r>
              <a:rPr lang="cs-CZ" sz="1100" dirty="0"/>
              <a:t> [online]. 26.2.2008 [cit. </a:t>
            </a:r>
            <a:r>
              <a:rPr lang="cs-CZ" sz="1100" smtClean="0"/>
              <a:t>14.1.2012]. </a:t>
            </a:r>
            <a:r>
              <a:rPr lang="cs-CZ" sz="1100" dirty="0"/>
              <a:t>Dostupný pod licencí </a:t>
            </a:r>
            <a:endParaRPr lang="cs-CZ" sz="1100" dirty="0" smtClean="0"/>
          </a:p>
          <a:p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Uveďte autora-Zachovejte licenci 3.0 </a:t>
            </a:r>
            <a:r>
              <a:rPr lang="cs-CZ" sz="1100" dirty="0" err="1"/>
              <a:t>Unported</a:t>
            </a:r>
            <a:r>
              <a:rPr lang="cs-CZ" sz="1100" dirty="0"/>
              <a:t>, 2.5 </a:t>
            </a:r>
            <a:r>
              <a:rPr lang="cs-CZ" sz="1100" dirty="0" err="1"/>
              <a:t>Generic</a:t>
            </a:r>
            <a:r>
              <a:rPr lang="cs-CZ" sz="1100" dirty="0"/>
              <a:t>, 2.0 </a:t>
            </a:r>
            <a:r>
              <a:rPr lang="cs-CZ" sz="1100" dirty="0" err="1"/>
              <a:t>Generic</a:t>
            </a:r>
            <a:r>
              <a:rPr lang="cs-CZ" sz="1100" dirty="0"/>
              <a:t> a 1.0 </a:t>
            </a:r>
            <a:r>
              <a:rPr lang="cs-CZ" sz="1100" dirty="0" err="1"/>
              <a:t>Generic</a:t>
            </a:r>
            <a:r>
              <a:rPr lang="cs-CZ" sz="1100" dirty="0"/>
              <a:t>. na </a:t>
            </a:r>
            <a:endParaRPr lang="cs-CZ" sz="1100" dirty="0" smtClean="0"/>
          </a:p>
          <a:p>
            <a:r>
              <a:rPr lang="cs-CZ" sz="1100" dirty="0" smtClean="0"/>
              <a:t>WWW</a:t>
            </a:r>
            <a:r>
              <a:rPr lang="cs-CZ" sz="1100" dirty="0"/>
              <a:t>: </a:t>
            </a:r>
            <a:r>
              <a:rPr lang="cs-CZ" sz="1100" dirty="0">
                <a:hlinkClick r:id="rId6"/>
              </a:rPr>
              <a:t>&lt;http://commons.wikimedia.org/wiki/</a:t>
            </a:r>
            <a:r>
              <a:rPr lang="cs-CZ" sz="1100" dirty="0" err="1">
                <a:hlinkClick r:id="rId6"/>
              </a:rPr>
              <a:t>File:Salade-Lyonnaise.jpg?uselang</a:t>
            </a:r>
            <a:r>
              <a:rPr lang="cs-CZ" sz="1100" dirty="0">
                <a:hlinkClick r:id="rId6"/>
              </a:rPr>
              <a:t>=</a:t>
            </a:r>
            <a:r>
              <a:rPr lang="cs-CZ" sz="1100" dirty="0" err="1">
                <a:hlinkClick r:id="rId6"/>
              </a:rPr>
              <a:t>cs</a:t>
            </a:r>
            <a:r>
              <a:rPr lang="cs-CZ" sz="1100" dirty="0">
                <a:hlinkClick r:id="rId6"/>
              </a:rPr>
              <a:t>&gt;. </a:t>
            </a:r>
            <a:endParaRPr lang="cs-CZ" sz="1100" dirty="0" smtClean="0"/>
          </a:p>
          <a:p>
            <a:endParaRPr lang="cs-CZ" sz="1400" b="1" dirty="0"/>
          </a:p>
          <a:p>
            <a:r>
              <a:rPr lang="cs-CZ" sz="1400" b="1" dirty="0"/>
              <a:t>Zdroje:  </a:t>
            </a:r>
            <a:endParaRPr lang="cs-CZ" sz="1400" b="1" dirty="0" smtClean="0"/>
          </a:p>
          <a:p>
            <a:endParaRPr lang="cs-CZ" sz="1400" b="1" dirty="0"/>
          </a:p>
          <a:p>
            <a:r>
              <a:rPr lang="cs-CZ" sz="1050" dirty="0">
                <a:latin typeface="Arial" pitchFamily="34" charset="0"/>
                <a:cs typeface="Arial" pitchFamily="34" charset="0"/>
              </a:rPr>
              <a:t>1.KOORDINÁTOR KAROLÍNA BRYCZOVÁ VASKOVÁ. </a:t>
            </a:r>
            <a:r>
              <a:rPr lang="cs-CZ" sz="1050" i="1" dirty="0">
                <a:latin typeface="Arial" pitchFamily="34" charset="0"/>
                <a:cs typeface="Arial" pitchFamily="34" charset="0"/>
              </a:rPr>
              <a:t>ŠVP ZV Svobodná základní </a:t>
            </a:r>
            <a:r>
              <a:rPr lang="cs-CZ" sz="1050" i="1" dirty="0" err="1">
                <a:latin typeface="Arial" pitchFamily="34" charset="0"/>
                <a:cs typeface="Arial" pitchFamily="34" charset="0"/>
              </a:rPr>
              <a:t>škola,o.p.s</a:t>
            </a:r>
            <a:r>
              <a:rPr lang="cs-CZ" sz="1050" i="1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050" dirty="0">
                <a:latin typeface="Arial" pitchFamily="34" charset="0"/>
                <a:cs typeface="Arial" pitchFamily="34" charset="0"/>
              </a:rPr>
              <a:t>. Jablonec nad Nisou: 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50" dirty="0">
                <a:latin typeface="Arial" pitchFamily="34" charset="0"/>
                <a:cs typeface="Arial" pitchFamily="34" charset="0"/>
              </a:rPr>
              <a:t>2007, ISBN -.</a:t>
            </a:r>
          </a:p>
          <a:p>
            <a:endParaRPr lang="cs-CZ" sz="1100" dirty="0">
              <a:latin typeface="Arial" pitchFamily="34" charset="0"/>
              <a:cs typeface="Arial" pitchFamily="34" charset="0"/>
            </a:endParaRPr>
          </a:p>
          <a:p>
            <a:r>
              <a:rPr lang="cs-CZ" sz="1100" dirty="0">
                <a:latin typeface="Arial" pitchFamily="34" charset="0"/>
                <a:cs typeface="Arial" pitchFamily="34" charset="0"/>
              </a:rPr>
              <a:t>2. </a:t>
            </a:r>
            <a:r>
              <a:rPr lang="cs-CZ" sz="1100" dirty="0"/>
              <a:t>ŠTIKOVÁ, Věra. </a:t>
            </a:r>
            <a:r>
              <a:rPr lang="cs-CZ" sz="1100" i="1" dirty="0"/>
              <a:t>Přírodověda 4</a:t>
            </a:r>
            <a:r>
              <a:rPr lang="cs-CZ" sz="1100" dirty="0"/>
              <a:t>. Brno: Nová škola, s.r.o., 2003, ISBN 80-7289-052-2.</a:t>
            </a:r>
          </a:p>
          <a:p>
            <a:endParaRPr lang="cs-CZ" sz="1100" dirty="0">
              <a:latin typeface="Arial" pitchFamily="34" charset="0"/>
              <a:cs typeface="Arial" pitchFamily="34" charset="0"/>
            </a:endParaRP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7289" y="6600037"/>
            <a:ext cx="53252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9447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370</TotalTime>
  <Words>1421</Words>
  <Application>Microsoft Office PowerPoint</Application>
  <PresentationFormat>Předvádění na obrazovce (4:3)</PresentationFormat>
  <Paragraphs>185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Slunovrat</vt:lpstr>
      <vt:lpstr>Acrobat Document</vt:lpstr>
      <vt:lpstr>Název školy: Svobodná základní škola, o.p.s. Autor: Radka Nývltová Název materiálu: VY_32_INOVACE_02_PŘÍRODOVĚDA_4.TŘ.  Název: HOSPODÁŘSKÉ ROSTLINY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 o.p.s. Autor: Radka Nývltová Název materiálu: VY_32_INOVACE_06_PŘÍRODOVĚDA _SPOLEČENSTVA_ POLÍ Název: HOSPODÁŘSKÉ ROSTLINY A PLEVELE_4.tř. Číslo projektu: CZ.1.07/1.4.00/21.0929</dc:title>
  <dc:creator>pc</dc:creator>
  <cp:lastModifiedBy>pc</cp:lastModifiedBy>
  <cp:revision>42</cp:revision>
  <dcterms:created xsi:type="dcterms:W3CDTF">2012-09-13T09:20:20Z</dcterms:created>
  <dcterms:modified xsi:type="dcterms:W3CDTF">2013-05-06T19:18:27Z</dcterms:modified>
</cp:coreProperties>
</file>