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A51B5C-9664-4F83-804A-4F17952C1B77}" type="doc">
      <dgm:prSet loTypeId="urn:microsoft.com/office/officeart/2005/8/layout/list1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3895EC79-AA20-455E-9F69-DE3BD08E691E}">
      <dgm:prSet phldrT="[Text]" custT="1"/>
      <dgm:spPr/>
      <dgm:t>
        <a:bodyPr/>
        <a:lstStyle/>
        <a:p>
          <a:r>
            <a:rPr lang="cs-CZ" sz="1600" dirty="0" smtClean="0"/>
            <a:t>Cíl hodiny:</a:t>
          </a:r>
          <a:endParaRPr lang="cs-CZ" sz="1600" dirty="0"/>
        </a:p>
      </dgm:t>
    </dgm:pt>
    <dgm:pt modelId="{D378B7CE-B96D-490F-8C86-92BB714F8CB7}" type="parTrans" cxnId="{3242CD68-7471-41E5-A162-71D4D0369342}">
      <dgm:prSet/>
      <dgm:spPr/>
      <dgm:t>
        <a:bodyPr/>
        <a:lstStyle/>
        <a:p>
          <a:endParaRPr lang="cs-CZ"/>
        </a:p>
      </dgm:t>
    </dgm:pt>
    <dgm:pt modelId="{ED51E2BB-9F4D-476C-AA88-0976216396F1}" type="sibTrans" cxnId="{3242CD68-7471-41E5-A162-71D4D0369342}">
      <dgm:prSet/>
      <dgm:spPr/>
      <dgm:t>
        <a:bodyPr/>
        <a:lstStyle/>
        <a:p>
          <a:endParaRPr lang="cs-CZ"/>
        </a:p>
      </dgm:t>
    </dgm:pt>
    <dgm:pt modelId="{C23FB3AD-ADCB-439B-91E3-CCAC5D95039A}">
      <dgm:prSet phldrT="[Text]" custT="1"/>
      <dgm:spPr/>
      <dgm:t>
        <a:bodyPr/>
        <a:lstStyle/>
        <a:p>
          <a:r>
            <a:rPr lang="cs-CZ" sz="1600" dirty="0" smtClean="0"/>
            <a:t>Práce s prezentací:</a:t>
          </a:r>
          <a:endParaRPr lang="cs-CZ" sz="1600" dirty="0"/>
        </a:p>
      </dgm:t>
    </dgm:pt>
    <dgm:pt modelId="{E8F4590D-EE57-4DBA-981A-7B5DC7E6FE30}" type="parTrans" cxnId="{07769A82-639E-4E6F-A09D-55D9DB6FA404}">
      <dgm:prSet/>
      <dgm:spPr/>
      <dgm:t>
        <a:bodyPr/>
        <a:lstStyle/>
        <a:p>
          <a:endParaRPr lang="cs-CZ"/>
        </a:p>
      </dgm:t>
    </dgm:pt>
    <dgm:pt modelId="{B7FA4744-82CA-4441-9DD4-9F545817CC38}" type="sibTrans" cxnId="{07769A82-639E-4E6F-A09D-55D9DB6FA404}">
      <dgm:prSet/>
      <dgm:spPr/>
      <dgm:t>
        <a:bodyPr/>
        <a:lstStyle/>
        <a:p>
          <a:endParaRPr lang="cs-CZ"/>
        </a:p>
      </dgm:t>
    </dgm:pt>
    <dgm:pt modelId="{21CD1CFD-9C1D-4CCD-9C1F-96D7FEC97AFE}">
      <dgm:prSet phldrT="[Text]" custT="1"/>
      <dgm:spPr/>
      <dgm:t>
        <a:bodyPr/>
        <a:lstStyle/>
        <a:p>
          <a:r>
            <a:rPr lang="cs-CZ" sz="1600" dirty="0" smtClean="0"/>
            <a:t>Průřezová témata:</a:t>
          </a:r>
          <a:endParaRPr lang="cs-CZ" sz="1600" dirty="0"/>
        </a:p>
      </dgm:t>
    </dgm:pt>
    <dgm:pt modelId="{6B88D69A-901D-49EC-9C82-3E8771265969}" type="parTrans" cxnId="{2ED553C3-9970-4CB3-82E7-DC2243E00141}">
      <dgm:prSet/>
      <dgm:spPr/>
      <dgm:t>
        <a:bodyPr/>
        <a:lstStyle/>
        <a:p>
          <a:endParaRPr lang="cs-CZ"/>
        </a:p>
      </dgm:t>
    </dgm:pt>
    <dgm:pt modelId="{C1B6801D-3A6B-48D4-96B8-B97B489035DF}" type="sibTrans" cxnId="{2ED553C3-9970-4CB3-82E7-DC2243E00141}">
      <dgm:prSet/>
      <dgm:spPr/>
      <dgm:t>
        <a:bodyPr/>
        <a:lstStyle/>
        <a:p>
          <a:endParaRPr lang="cs-CZ"/>
        </a:p>
      </dgm:t>
    </dgm:pt>
    <dgm:pt modelId="{30796B16-12F9-40D6-9015-EB89BB5F506A}">
      <dgm:prSet custT="1"/>
      <dgm:spPr/>
      <dgm:t>
        <a:bodyPr/>
        <a:lstStyle/>
        <a:p>
          <a:r>
            <a:rPr lang="cs-CZ" sz="1600" dirty="0" smtClean="0"/>
            <a:t>Opakování některých kapitol z fyziky z 6., 7., 8.ročníku. Tento test je určen spíše pro zábavu, na konec školního roku, na období předvánočních svátků.</a:t>
          </a:r>
          <a:endParaRPr lang="cs-CZ" sz="1600" dirty="0"/>
        </a:p>
      </dgm:t>
    </dgm:pt>
    <dgm:pt modelId="{ED755F1C-86B7-4DB5-BA5A-B1D076DC4559}" type="parTrans" cxnId="{773B4E95-D83D-45E1-8111-38311894B2D9}">
      <dgm:prSet/>
      <dgm:spPr/>
      <dgm:t>
        <a:bodyPr/>
        <a:lstStyle/>
        <a:p>
          <a:endParaRPr lang="cs-CZ"/>
        </a:p>
      </dgm:t>
    </dgm:pt>
    <dgm:pt modelId="{23F69EB6-D0B5-42A1-BFD3-0AF4F2B355FD}" type="sibTrans" cxnId="{773B4E95-D83D-45E1-8111-38311894B2D9}">
      <dgm:prSet/>
      <dgm:spPr/>
      <dgm:t>
        <a:bodyPr/>
        <a:lstStyle/>
        <a:p>
          <a:endParaRPr lang="cs-CZ"/>
        </a:p>
      </dgm:t>
    </dgm:pt>
    <dgm:pt modelId="{5D5106FA-2091-4491-8130-81C8257822BF}">
      <dgm:prSet custT="1"/>
      <dgm:spPr/>
      <dgm:t>
        <a:bodyPr/>
        <a:lstStyle/>
        <a:p>
          <a:r>
            <a:rPr lang="cs-CZ" sz="1600" dirty="0" smtClean="0"/>
            <a:t>Možnost společného opakování učiva, použít jako test, opakování je možné využít pro 8. i  9. ročník při fyzice. </a:t>
          </a:r>
          <a:endParaRPr lang="cs-CZ" sz="1600" dirty="0"/>
        </a:p>
      </dgm:t>
    </dgm:pt>
    <dgm:pt modelId="{12D0AA0B-4753-4646-9D0D-C826D8D93BCA}" type="parTrans" cxnId="{87DFE991-FEF8-4018-8340-B05FFEDC9DA4}">
      <dgm:prSet/>
      <dgm:spPr/>
      <dgm:t>
        <a:bodyPr/>
        <a:lstStyle/>
        <a:p>
          <a:endParaRPr lang="cs-CZ"/>
        </a:p>
      </dgm:t>
    </dgm:pt>
    <dgm:pt modelId="{3E420758-2CF8-4A42-B2D5-A3A7BAB58591}" type="sibTrans" cxnId="{87DFE991-FEF8-4018-8340-B05FFEDC9DA4}">
      <dgm:prSet/>
      <dgm:spPr/>
      <dgm:t>
        <a:bodyPr/>
        <a:lstStyle/>
        <a:p>
          <a:endParaRPr lang="cs-CZ"/>
        </a:p>
      </dgm:t>
    </dgm:pt>
    <dgm:pt modelId="{51801BC8-D6DC-4669-A849-3FE3157A21FE}">
      <dgm:prSet custT="1"/>
      <dgm:spPr/>
      <dgm:t>
        <a:bodyPr/>
        <a:lstStyle/>
        <a:p>
          <a:r>
            <a:rPr lang="cs-CZ" sz="1600" dirty="0" smtClean="0"/>
            <a:t>Zejména v domácím úkolu – lze využít i jako samostatnou práci v hodině , souvislost tématu s úlohami v  M, Z, </a:t>
          </a:r>
          <a:r>
            <a:rPr lang="cs-CZ" sz="1600" dirty="0" err="1" smtClean="0"/>
            <a:t>Př</a:t>
          </a:r>
          <a:r>
            <a:rPr lang="cs-CZ" sz="1600" smtClean="0"/>
            <a:t>, D </a:t>
          </a:r>
          <a:endParaRPr lang="cs-CZ" sz="1600" dirty="0"/>
        </a:p>
      </dgm:t>
    </dgm:pt>
    <dgm:pt modelId="{5EAB8B63-0717-454E-82D4-34FECA88C3BA}" type="parTrans" cxnId="{D682DB75-E008-4B82-85E7-32BA5ED9AECF}">
      <dgm:prSet/>
      <dgm:spPr/>
      <dgm:t>
        <a:bodyPr/>
        <a:lstStyle/>
        <a:p>
          <a:endParaRPr lang="cs-CZ"/>
        </a:p>
      </dgm:t>
    </dgm:pt>
    <dgm:pt modelId="{B84A2A51-44FC-4FFB-AFAE-E6010354ECCC}" type="sibTrans" cxnId="{D682DB75-E008-4B82-85E7-32BA5ED9AECF}">
      <dgm:prSet/>
      <dgm:spPr/>
      <dgm:t>
        <a:bodyPr/>
        <a:lstStyle/>
        <a:p>
          <a:endParaRPr lang="cs-CZ"/>
        </a:p>
      </dgm:t>
    </dgm:pt>
    <dgm:pt modelId="{357F34FD-9159-4421-ADFD-8E14EBA959DF}" type="pres">
      <dgm:prSet presAssocID="{FCA51B5C-9664-4F83-804A-4F17952C1B7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6576EC-D75C-4DB0-B314-C85D4862E4CA}" type="pres">
      <dgm:prSet presAssocID="{3895EC79-AA20-455E-9F69-DE3BD08E691E}" presName="parentLin" presStyleCnt="0"/>
      <dgm:spPr/>
    </dgm:pt>
    <dgm:pt modelId="{EB0ECFC4-C995-40AD-A8E9-595ABAA26A22}" type="pres">
      <dgm:prSet presAssocID="{3895EC79-AA20-455E-9F69-DE3BD08E69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67F9FBB-DA2B-45E8-A45C-7C53C4121152}" type="pres">
      <dgm:prSet presAssocID="{3895EC79-AA20-455E-9F69-DE3BD08E691E}" presName="parentText" presStyleLbl="node1" presStyleIdx="0" presStyleCnt="3" custScaleY="409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D7F68-B256-41A2-AF8D-7FF61038E16B}" type="pres">
      <dgm:prSet presAssocID="{3895EC79-AA20-455E-9F69-DE3BD08E691E}" presName="negativeSpace" presStyleCnt="0"/>
      <dgm:spPr/>
    </dgm:pt>
    <dgm:pt modelId="{CBC03896-5359-44E0-8915-FCD9B030F579}" type="pres">
      <dgm:prSet presAssocID="{3895EC79-AA20-455E-9F69-DE3BD08E691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3B6F7A-3280-4B61-8C5A-157F38DB805D}" type="pres">
      <dgm:prSet presAssocID="{ED51E2BB-9F4D-476C-AA88-0976216396F1}" presName="spaceBetweenRectangles" presStyleCnt="0"/>
      <dgm:spPr/>
    </dgm:pt>
    <dgm:pt modelId="{24B7CFB4-FF55-4562-A794-0EB5393671C4}" type="pres">
      <dgm:prSet presAssocID="{C23FB3AD-ADCB-439B-91E3-CCAC5D95039A}" presName="parentLin" presStyleCnt="0"/>
      <dgm:spPr/>
    </dgm:pt>
    <dgm:pt modelId="{D8A736F1-6882-4EE8-B8CF-94E99995BBC4}" type="pres">
      <dgm:prSet presAssocID="{C23FB3AD-ADCB-439B-91E3-CCAC5D95039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DE7C07F-6E89-49E7-849E-19E901F4E55C}" type="pres">
      <dgm:prSet presAssocID="{C23FB3AD-ADCB-439B-91E3-CCAC5D95039A}" presName="parentText" presStyleLbl="node1" presStyleIdx="1" presStyleCnt="3" custScaleY="474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0DF4E2-C357-494D-8797-8B5E841504F2}" type="pres">
      <dgm:prSet presAssocID="{C23FB3AD-ADCB-439B-91E3-CCAC5D95039A}" presName="negativeSpace" presStyleCnt="0"/>
      <dgm:spPr/>
    </dgm:pt>
    <dgm:pt modelId="{7434E60B-9D92-4C96-BC05-49E506135518}" type="pres">
      <dgm:prSet presAssocID="{C23FB3AD-ADCB-439B-91E3-CCAC5D95039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427D5-06B1-41D5-84C6-F7C7B8DCA45D}" type="pres">
      <dgm:prSet presAssocID="{B7FA4744-82CA-4441-9DD4-9F545817CC38}" presName="spaceBetweenRectangles" presStyleCnt="0"/>
      <dgm:spPr/>
    </dgm:pt>
    <dgm:pt modelId="{350B5CD4-14C5-4C8F-AD3E-3204822691E7}" type="pres">
      <dgm:prSet presAssocID="{21CD1CFD-9C1D-4CCD-9C1F-96D7FEC97AFE}" presName="parentLin" presStyleCnt="0"/>
      <dgm:spPr/>
    </dgm:pt>
    <dgm:pt modelId="{E849BD94-F756-4A2B-878A-8B8D1301ACCA}" type="pres">
      <dgm:prSet presAssocID="{21CD1CFD-9C1D-4CCD-9C1F-96D7FEC97AFE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303A152-D5F1-4A18-813F-E2E35B67E925}" type="pres">
      <dgm:prSet presAssocID="{21CD1CFD-9C1D-4CCD-9C1F-96D7FEC97AFE}" presName="parentText" presStyleLbl="node1" presStyleIdx="2" presStyleCnt="3" custScaleY="497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AF200-F332-4E4A-80AF-DCEE715F35A5}" type="pres">
      <dgm:prSet presAssocID="{21CD1CFD-9C1D-4CCD-9C1F-96D7FEC97AFE}" presName="negativeSpace" presStyleCnt="0"/>
      <dgm:spPr/>
    </dgm:pt>
    <dgm:pt modelId="{F2F6B223-CEF1-4552-AA17-F64BAF562805}" type="pres">
      <dgm:prSet presAssocID="{21CD1CFD-9C1D-4CCD-9C1F-96D7FEC97AFE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3B4E95-D83D-45E1-8111-38311894B2D9}" srcId="{3895EC79-AA20-455E-9F69-DE3BD08E691E}" destId="{30796B16-12F9-40D6-9015-EB89BB5F506A}" srcOrd="0" destOrd="0" parTransId="{ED755F1C-86B7-4DB5-BA5A-B1D076DC4559}" sibTransId="{23F69EB6-D0B5-42A1-BFD3-0AF4F2B355FD}"/>
    <dgm:cxn modelId="{3242CD68-7471-41E5-A162-71D4D0369342}" srcId="{FCA51B5C-9664-4F83-804A-4F17952C1B77}" destId="{3895EC79-AA20-455E-9F69-DE3BD08E691E}" srcOrd="0" destOrd="0" parTransId="{D378B7CE-B96D-490F-8C86-92BB714F8CB7}" sibTransId="{ED51E2BB-9F4D-476C-AA88-0976216396F1}"/>
    <dgm:cxn modelId="{B3ABA8AF-5C1A-4FAE-AE53-A23A356EF210}" type="presOf" srcId="{21CD1CFD-9C1D-4CCD-9C1F-96D7FEC97AFE}" destId="{E849BD94-F756-4A2B-878A-8B8D1301ACCA}" srcOrd="0" destOrd="0" presId="urn:microsoft.com/office/officeart/2005/8/layout/list1"/>
    <dgm:cxn modelId="{2CF27014-9F70-446B-BDCE-23FD5BA1DFA7}" type="presOf" srcId="{5D5106FA-2091-4491-8130-81C8257822BF}" destId="{7434E60B-9D92-4C96-BC05-49E506135518}" srcOrd="0" destOrd="0" presId="urn:microsoft.com/office/officeart/2005/8/layout/list1"/>
    <dgm:cxn modelId="{DCCB4D8F-B6A4-4F2E-8D77-FF0A245A988C}" type="presOf" srcId="{C23FB3AD-ADCB-439B-91E3-CCAC5D95039A}" destId="{0DE7C07F-6E89-49E7-849E-19E901F4E55C}" srcOrd="1" destOrd="0" presId="urn:microsoft.com/office/officeart/2005/8/layout/list1"/>
    <dgm:cxn modelId="{07769A82-639E-4E6F-A09D-55D9DB6FA404}" srcId="{FCA51B5C-9664-4F83-804A-4F17952C1B77}" destId="{C23FB3AD-ADCB-439B-91E3-CCAC5D95039A}" srcOrd="1" destOrd="0" parTransId="{E8F4590D-EE57-4DBA-981A-7B5DC7E6FE30}" sibTransId="{B7FA4744-82CA-4441-9DD4-9F545817CC38}"/>
    <dgm:cxn modelId="{6D7B3BDD-04D5-4A9D-8A8B-8BB4C6FA4AF8}" type="presOf" srcId="{3895EC79-AA20-455E-9F69-DE3BD08E691E}" destId="{867F9FBB-DA2B-45E8-A45C-7C53C4121152}" srcOrd="1" destOrd="0" presId="urn:microsoft.com/office/officeart/2005/8/layout/list1"/>
    <dgm:cxn modelId="{BA3D5017-06EC-4729-9DBA-C58A5F77768E}" type="presOf" srcId="{30796B16-12F9-40D6-9015-EB89BB5F506A}" destId="{CBC03896-5359-44E0-8915-FCD9B030F579}" srcOrd="0" destOrd="0" presId="urn:microsoft.com/office/officeart/2005/8/layout/list1"/>
    <dgm:cxn modelId="{2ED553C3-9970-4CB3-82E7-DC2243E00141}" srcId="{FCA51B5C-9664-4F83-804A-4F17952C1B77}" destId="{21CD1CFD-9C1D-4CCD-9C1F-96D7FEC97AFE}" srcOrd="2" destOrd="0" parTransId="{6B88D69A-901D-49EC-9C82-3E8771265969}" sibTransId="{C1B6801D-3A6B-48D4-96B8-B97B489035DF}"/>
    <dgm:cxn modelId="{90F19581-CF76-483B-B341-22521B7D0044}" type="presOf" srcId="{21CD1CFD-9C1D-4CCD-9C1F-96D7FEC97AFE}" destId="{B303A152-D5F1-4A18-813F-E2E35B67E925}" srcOrd="1" destOrd="0" presId="urn:microsoft.com/office/officeart/2005/8/layout/list1"/>
    <dgm:cxn modelId="{AE388546-9252-42BB-BFBF-83A0D414726E}" type="presOf" srcId="{FCA51B5C-9664-4F83-804A-4F17952C1B77}" destId="{357F34FD-9159-4421-ADFD-8E14EBA959DF}" srcOrd="0" destOrd="0" presId="urn:microsoft.com/office/officeart/2005/8/layout/list1"/>
    <dgm:cxn modelId="{A6FE92C3-84C8-46B7-8D92-C7D88783A90A}" type="presOf" srcId="{C23FB3AD-ADCB-439B-91E3-CCAC5D95039A}" destId="{D8A736F1-6882-4EE8-B8CF-94E99995BBC4}" srcOrd="0" destOrd="0" presId="urn:microsoft.com/office/officeart/2005/8/layout/list1"/>
    <dgm:cxn modelId="{D682DB75-E008-4B82-85E7-32BA5ED9AECF}" srcId="{21CD1CFD-9C1D-4CCD-9C1F-96D7FEC97AFE}" destId="{51801BC8-D6DC-4669-A849-3FE3157A21FE}" srcOrd="0" destOrd="0" parTransId="{5EAB8B63-0717-454E-82D4-34FECA88C3BA}" sibTransId="{B84A2A51-44FC-4FFB-AFAE-E6010354ECCC}"/>
    <dgm:cxn modelId="{AC12B7FE-34EC-4F2F-96C2-E8AEDB6C322D}" type="presOf" srcId="{3895EC79-AA20-455E-9F69-DE3BD08E691E}" destId="{EB0ECFC4-C995-40AD-A8E9-595ABAA26A22}" srcOrd="0" destOrd="0" presId="urn:microsoft.com/office/officeart/2005/8/layout/list1"/>
    <dgm:cxn modelId="{9AA51491-D50F-4241-A65E-7F76C628A0E6}" type="presOf" srcId="{51801BC8-D6DC-4669-A849-3FE3157A21FE}" destId="{F2F6B223-CEF1-4552-AA17-F64BAF562805}" srcOrd="0" destOrd="0" presId="urn:microsoft.com/office/officeart/2005/8/layout/list1"/>
    <dgm:cxn modelId="{87DFE991-FEF8-4018-8340-B05FFEDC9DA4}" srcId="{C23FB3AD-ADCB-439B-91E3-CCAC5D95039A}" destId="{5D5106FA-2091-4491-8130-81C8257822BF}" srcOrd="0" destOrd="0" parTransId="{12D0AA0B-4753-4646-9D0D-C826D8D93BCA}" sibTransId="{3E420758-2CF8-4A42-B2D5-A3A7BAB58591}"/>
    <dgm:cxn modelId="{01F6262A-1471-4F87-8631-9CFE27A1D72F}" type="presParOf" srcId="{357F34FD-9159-4421-ADFD-8E14EBA959DF}" destId="{786576EC-D75C-4DB0-B314-C85D4862E4CA}" srcOrd="0" destOrd="0" presId="urn:microsoft.com/office/officeart/2005/8/layout/list1"/>
    <dgm:cxn modelId="{637E4791-28DE-4FCC-9560-E95950DBB924}" type="presParOf" srcId="{786576EC-D75C-4DB0-B314-C85D4862E4CA}" destId="{EB0ECFC4-C995-40AD-A8E9-595ABAA26A22}" srcOrd="0" destOrd="0" presId="urn:microsoft.com/office/officeart/2005/8/layout/list1"/>
    <dgm:cxn modelId="{F609DE98-7700-4C01-9F80-77679C6E6955}" type="presParOf" srcId="{786576EC-D75C-4DB0-B314-C85D4862E4CA}" destId="{867F9FBB-DA2B-45E8-A45C-7C53C4121152}" srcOrd="1" destOrd="0" presId="urn:microsoft.com/office/officeart/2005/8/layout/list1"/>
    <dgm:cxn modelId="{E742B9DE-CBAA-46BF-ABEE-B96C4A0E6BF0}" type="presParOf" srcId="{357F34FD-9159-4421-ADFD-8E14EBA959DF}" destId="{53BD7F68-B256-41A2-AF8D-7FF61038E16B}" srcOrd="1" destOrd="0" presId="urn:microsoft.com/office/officeart/2005/8/layout/list1"/>
    <dgm:cxn modelId="{143B7ED4-723E-43F6-972F-8D53A5C0787E}" type="presParOf" srcId="{357F34FD-9159-4421-ADFD-8E14EBA959DF}" destId="{CBC03896-5359-44E0-8915-FCD9B030F579}" srcOrd="2" destOrd="0" presId="urn:microsoft.com/office/officeart/2005/8/layout/list1"/>
    <dgm:cxn modelId="{4E11DDE3-D108-4C0D-92C8-5BF43BC8D2B7}" type="presParOf" srcId="{357F34FD-9159-4421-ADFD-8E14EBA959DF}" destId="{D23B6F7A-3280-4B61-8C5A-157F38DB805D}" srcOrd="3" destOrd="0" presId="urn:microsoft.com/office/officeart/2005/8/layout/list1"/>
    <dgm:cxn modelId="{BF0F2F66-C9FC-4F93-91F8-967949AB8A49}" type="presParOf" srcId="{357F34FD-9159-4421-ADFD-8E14EBA959DF}" destId="{24B7CFB4-FF55-4562-A794-0EB5393671C4}" srcOrd="4" destOrd="0" presId="urn:microsoft.com/office/officeart/2005/8/layout/list1"/>
    <dgm:cxn modelId="{60392EF3-425A-4B3E-8163-2A165C7B6279}" type="presParOf" srcId="{24B7CFB4-FF55-4562-A794-0EB5393671C4}" destId="{D8A736F1-6882-4EE8-B8CF-94E99995BBC4}" srcOrd="0" destOrd="0" presId="urn:microsoft.com/office/officeart/2005/8/layout/list1"/>
    <dgm:cxn modelId="{BC3215D4-4B76-49E0-A90A-930DADE101FE}" type="presParOf" srcId="{24B7CFB4-FF55-4562-A794-0EB5393671C4}" destId="{0DE7C07F-6E89-49E7-849E-19E901F4E55C}" srcOrd="1" destOrd="0" presId="urn:microsoft.com/office/officeart/2005/8/layout/list1"/>
    <dgm:cxn modelId="{95E1527C-2A59-4925-865A-4A4B6FA72716}" type="presParOf" srcId="{357F34FD-9159-4421-ADFD-8E14EBA959DF}" destId="{BA0DF4E2-C357-494D-8797-8B5E841504F2}" srcOrd="5" destOrd="0" presId="urn:microsoft.com/office/officeart/2005/8/layout/list1"/>
    <dgm:cxn modelId="{8C709879-DF27-48FB-9E3A-E5C37C50283D}" type="presParOf" srcId="{357F34FD-9159-4421-ADFD-8E14EBA959DF}" destId="{7434E60B-9D92-4C96-BC05-49E506135518}" srcOrd="6" destOrd="0" presId="urn:microsoft.com/office/officeart/2005/8/layout/list1"/>
    <dgm:cxn modelId="{16492474-B41E-48C0-AAEE-77F5B5284834}" type="presParOf" srcId="{357F34FD-9159-4421-ADFD-8E14EBA959DF}" destId="{9B5427D5-06B1-41D5-84C6-F7C7B8DCA45D}" srcOrd="7" destOrd="0" presId="urn:microsoft.com/office/officeart/2005/8/layout/list1"/>
    <dgm:cxn modelId="{2BEE2592-DED5-4CF7-8B87-E301B0193D15}" type="presParOf" srcId="{357F34FD-9159-4421-ADFD-8E14EBA959DF}" destId="{350B5CD4-14C5-4C8F-AD3E-3204822691E7}" srcOrd="8" destOrd="0" presId="urn:microsoft.com/office/officeart/2005/8/layout/list1"/>
    <dgm:cxn modelId="{A6AF411C-F4C7-43A9-B38D-98E7BC656EDB}" type="presParOf" srcId="{350B5CD4-14C5-4C8F-AD3E-3204822691E7}" destId="{E849BD94-F756-4A2B-878A-8B8D1301ACCA}" srcOrd="0" destOrd="0" presId="urn:microsoft.com/office/officeart/2005/8/layout/list1"/>
    <dgm:cxn modelId="{AFB54011-1528-4CE9-AE18-541237DB7EF9}" type="presParOf" srcId="{350B5CD4-14C5-4C8F-AD3E-3204822691E7}" destId="{B303A152-D5F1-4A18-813F-E2E35B67E925}" srcOrd="1" destOrd="0" presId="urn:microsoft.com/office/officeart/2005/8/layout/list1"/>
    <dgm:cxn modelId="{0A889669-469C-4343-B4B1-60A42CB82C65}" type="presParOf" srcId="{357F34FD-9159-4421-ADFD-8E14EBA959DF}" destId="{5FDAF200-F332-4E4A-80AF-DCEE715F35A5}" srcOrd="9" destOrd="0" presId="urn:microsoft.com/office/officeart/2005/8/layout/list1"/>
    <dgm:cxn modelId="{89A2A92F-646A-4AF9-A555-A8E70119F1A5}" type="presParOf" srcId="{357F34FD-9159-4421-ADFD-8E14EBA959DF}" destId="{F2F6B223-CEF1-4552-AA17-F64BAF56280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12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10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335368-1476-4FBA-AE05-13EB0FA000A0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A94435A-B776-4C7D-868F-5CCD0A0414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6E7300-733A-4DDD-896A-BA3311EBF4F3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9195F-481A-4A8D-825E-99A7216F91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7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8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C72531-FC65-4104-925B-19003FCED5FA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076A66-CE1C-4719-A46F-E00FDA4A0F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BD3E77-8BE7-4C73-BA3B-8AED77B31981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AEFD3D-DB35-4815-ACD7-3856DEA48E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4A0996-29E0-43E2-90B6-6B80EB5B1163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1D5F76-EBF4-47B2-B5E3-85AE8D68D6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BBAE08-D7C3-485C-9FE2-1BBC641CDAAE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3718C7-FA40-4FBE-9042-5B9424706E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6B1409-CAA5-4276-973C-7A26F2873949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C1B622-2878-493C-96F5-04C131A5F0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8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9212BB-4440-42CB-B132-424D8071053C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2129F7-FACE-40A7-AE44-BF0EAF7AAE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1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2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A65E77-9268-4A73-85F6-E9B7BE8BDCE8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E7EBFB-4A27-4F6F-8224-F3AA95C98B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709918-3488-4874-8ED4-60D4E5A4AFE5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F154F9-0F67-4E65-8D7F-F542435D57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FB4F6A-CD4C-42FF-A57B-6B5105FEE158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25B793-F337-428C-877D-98F26E78F6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7430DB44-D1C2-4D3C-B17C-4BD63DE1DEB0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FD933983-153C-4F4C-9FB9-34C31ED1D7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3" r:id="rId2"/>
    <p:sldLayoutId id="2147483685" r:id="rId3"/>
    <p:sldLayoutId id="2147483682" r:id="rId4"/>
    <p:sldLayoutId id="2147483681" r:id="rId5"/>
    <p:sldLayoutId id="2147483680" r:id="rId6"/>
    <p:sldLayoutId id="2147483679" r:id="rId7"/>
    <p:sldLayoutId id="2147483686" r:id="rId8"/>
    <p:sldLayoutId id="2147483687" r:id="rId9"/>
    <p:sldLayoutId id="2147483678" r:id="rId10"/>
    <p:sldLayoutId id="214748367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/>
        </a:defRPr>
      </a:lvl9pPr>
    </p:titleStyle>
    <p:bodyStyle>
      <a:lvl1pPr marL="273050" indent="-273050" algn="l" rtl="0" fontAlgn="base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fontAlgn="base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ts val="375"/>
        </a:spcBef>
        <a:spcAft>
          <a:spcPct val="0"/>
        </a:spcAft>
        <a:buClr>
          <a:srgbClr val="E6B1AB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ts val="375"/>
        </a:spcBef>
        <a:spcAft>
          <a:spcPct val="0"/>
        </a:spcAft>
        <a:buClr>
          <a:srgbClr val="A28E6A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75"/>
        </a:spcBef>
        <a:spcAft>
          <a:spcPct val="0"/>
        </a:spcAft>
        <a:buClr>
          <a:srgbClr val="A28E6A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4288" y="54927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188" y="2205038"/>
          <a:ext cx="7489825" cy="363061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88832"/>
              </a:tblGrid>
              <a:tr h="83822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83822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Svatava 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Juhászová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23.1.2012</a:t>
                      </a:r>
                    </a:p>
                  </a:txBody>
                  <a:tcPr/>
                </a:tc>
              </a:tr>
              <a:tr h="53389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VY_52_INOVACE_35_FYZIKA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886004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fyziky – Malé fyzikální opakování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389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B900197960.JPG"/>
          <p:cNvPicPr>
            <a:picLocks noChangeAspect="1"/>
          </p:cNvPicPr>
          <p:nvPr/>
        </p:nvPicPr>
        <p:blipFill>
          <a:blip r:embed="rId2" cstate="print"/>
          <a:srcRect l="11812" r="13376"/>
          <a:stretch>
            <a:fillRect/>
          </a:stretch>
        </p:blipFill>
        <p:spPr>
          <a:xfrm>
            <a:off x="6516216" y="3284984"/>
            <a:ext cx="2424161" cy="32403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scene3d>
            <a:camera prst="isometricOffAxis2Left"/>
            <a:lightRig rig="threePt" dir="t"/>
          </a:scene3d>
        </p:spPr>
      </p:pic>
      <p:pic>
        <p:nvPicPr>
          <p:cNvPr id="5" name="Obrázek 4" descr="MB900233484.JPG"/>
          <p:cNvPicPr>
            <a:picLocks noChangeAspect="1"/>
          </p:cNvPicPr>
          <p:nvPr/>
        </p:nvPicPr>
        <p:blipFill>
          <a:blip r:embed="rId3" cstate="print"/>
          <a:srcRect l="3937" t="19687" b="29126"/>
          <a:stretch>
            <a:fillRect/>
          </a:stretch>
        </p:blipFill>
        <p:spPr>
          <a:xfrm>
            <a:off x="0" y="4293096"/>
            <a:ext cx="3648722" cy="19442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scene3d>
            <a:camera prst="isometricOffAxis1Right"/>
            <a:lightRig rig="threePt" dir="t"/>
          </a:scene3d>
        </p:spPr>
      </p:pic>
      <p:sp>
        <p:nvSpPr>
          <p:cNvPr id="14339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3600" b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Opakování učiva 6., 7., 8.ročníku </a:t>
            </a:r>
          </a:p>
        </p:txBody>
      </p:sp>
      <p:sp>
        <p:nvSpPr>
          <p:cNvPr id="14340" name="Nadpis 1"/>
          <p:cNvSpPr>
            <a:spLocks noGrp="1"/>
          </p:cNvSpPr>
          <p:nvPr>
            <p:ph type="ctrTitle"/>
          </p:nvPr>
        </p:nvSpPr>
        <p:spPr>
          <a:xfrm>
            <a:off x="457200" y="1506538"/>
            <a:ext cx="8229600" cy="1470025"/>
          </a:xfrm>
        </p:spPr>
        <p:txBody>
          <a:bodyPr/>
          <a:lstStyle/>
          <a:p>
            <a:r>
              <a:rPr lang="cs-CZ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Malé fyzikální opakování pro 8. ročník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Obrázek 3" descr="IMG_7053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1375" y="1268413"/>
            <a:ext cx="2863850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Označ, co je více.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1cl           1dm³</a:t>
            </a:r>
          </a:p>
          <a:p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3 000 s     1h</a:t>
            </a:r>
          </a:p>
          <a:p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10 let         světelný rok</a:t>
            </a:r>
          </a:p>
          <a:p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1 kWh       1 J</a:t>
            </a:r>
          </a:p>
          <a:p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500 W       1k (koňská síla)</a:t>
            </a:r>
          </a:p>
        </p:txBody>
      </p:sp>
      <p:sp>
        <p:nvSpPr>
          <p:cNvPr id="5" name="Prstenec 4"/>
          <p:cNvSpPr/>
          <p:nvPr/>
        </p:nvSpPr>
        <p:spPr>
          <a:xfrm>
            <a:off x="2555875" y="1341438"/>
            <a:ext cx="1871663" cy="647700"/>
          </a:xfrm>
          <a:prstGeom prst="donut">
            <a:avLst>
              <a:gd name="adj" fmla="val 755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Prstenec 5"/>
          <p:cNvSpPr/>
          <p:nvPr/>
        </p:nvSpPr>
        <p:spPr>
          <a:xfrm>
            <a:off x="3059113" y="3860800"/>
            <a:ext cx="3600450" cy="1081088"/>
          </a:xfrm>
          <a:prstGeom prst="donut">
            <a:avLst>
              <a:gd name="adj" fmla="val 755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Prstenec 6"/>
          <p:cNvSpPr/>
          <p:nvPr/>
        </p:nvSpPr>
        <p:spPr>
          <a:xfrm>
            <a:off x="2700338" y="2060575"/>
            <a:ext cx="1295400" cy="720725"/>
          </a:xfrm>
          <a:prstGeom prst="donut">
            <a:avLst>
              <a:gd name="adj" fmla="val 755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Prstenec 7"/>
          <p:cNvSpPr/>
          <p:nvPr/>
        </p:nvSpPr>
        <p:spPr>
          <a:xfrm>
            <a:off x="1116013" y="3284538"/>
            <a:ext cx="1871662" cy="649287"/>
          </a:xfrm>
          <a:prstGeom prst="donut">
            <a:avLst>
              <a:gd name="adj" fmla="val 755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4140200" y="1916113"/>
            <a:ext cx="2447925" cy="792162"/>
          </a:xfrm>
          <a:prstGeom prst="cloudCallout">
            <a:avLst>
              <a:gd name="adj1" fmla="val -105675"/>
              <a:gd name="adj2" fmla="val 9677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Nelze porovnat</a:t>
            </a:r>
            <a:r>
              <a:rPr lang="cs-CZ" dirty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Obrázek 10" descr="MB900280470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67400" y="1484313"/>
            <a:ext cx="2881313" cy="2881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Najdi na internetu, kolik je: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kopa______________</a:t>
            </a:r>
          </a:p>
          <a:p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tucet______________</a:t>
            </a:r>
          </a:p>
          <a:p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loket______________</a:t>
            </a:r>
          </a:p>
          <a:p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libra________________</a:t>
            </a:r>
          </a:p>
          <a:p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stopa_______________</a:t>
            </a:r>
          </a:p>
          <a:p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míle________________</a:t>
            </a:r>
          </a:p>
          <a:p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vědro_______________</a:t>
            </a:r>
          </a:p>
          <a:p>
            <a:endParaRPr lang="cs-CZ" sz="360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627313" y="1412875"/>
            <a:ext cx="2305050" cy="5762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60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2555875" y="2060575"/>
            <a:ext cx="2303463" cy="5762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12</a:t>
            </a:r>
          </a:p>
        </p:txBody>
      </p:sp>
      <p:sp>
        <p:nvSpPr>
          <p:cNvPr id="6" name="Elipsa 5"/>
          <p:cNvSpPr/>
          <p:nvPr/>
        </p:nvSpPr>
        <p:spPr>
          <a:xfrm>
            <a:off x="2843213" y="2708275"/>
            <a:ext cx="2305050" cy="5762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0,6m</a:t>
            </a:r>
          </a:p>
        </p:txBody>
      </p:sp>
      <p:sp>
        <p:nvSpPr>
          <p:cNvPr id="7" name="Elipsa 6"/>
          <p:cNvSpPr/>
          <p:nvPr/>
        </p:nvSpPr>
        <p:spPr>
          <a:xfrm>
            <a:off x="2700338" y="3357563"/>
            <a:ext cx="2303462" cy="5762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0,45kg</a:t>
            </a:r>
          </a:p>
        </p:txBody>
      </p:sp>
      <p:sp>
        <p:nvSpPr>
          <p:cNvPr id="8" name="Elipsa 7"/>
          <p:cNvSpPr/>
          <p:nvPr/>
        </p:nvSpPr>
        <p:spPr>
          <a:xfrm>
            <a:off x="2843213" y="4005263"/>
            <a:ext cx="2305050" cy="5762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0,3m</a:t>
            </a:r>
          </a:p>
        </p:txBody>
      </p:sp>
      <p:sp>
        <p:nvSpPr>
          <p:cNvPr id="9" name="Elipsa 8"/>
          <p:cNvSpPr/>
          <p:nvPr/>
        </p:nvSpPr>
        <p:spPr>
          <a:xfrm>
            <a:off x="2843213" y="4581525"/>
            <a:ext cx="2305050" cy="5762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1 609m</a:t>
            </a:r>
          </a:p>
        </p:txBody>
      </p:sp>
      <p:sp>
        <p:nvSpPr>
          <p:cNvPr id="10" name="Elipsa 9"/>
          <p:cNvSpPr/>
          <p:nvPr/>
        </p:nvSpPr>
        <p:spPr>
          <a:xfrm>
            <a:off x="2843213" y="5157788"/>
            <a:ext cx="2305050" cy="5746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61l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Obrázek 10" descr="MB900428081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24525" y="3141663"/>
            <a:ext cx="2908300" cy="290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Pokud je v následujících vzorcích chyba, oprav ji.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tlak:   p = F . S</a:t>
            </a:r>
          </a:p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Gravitační síla:  F = m . g</a:t>
            </a:r>
          </a:p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Rovnoměrný pohyb: v = t :s</a:t>
            </a:r>
          </a:p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Práce: W = F . s</a:t>
            </a:r>
          </a:p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Teplo: Q = m.c. t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-t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800" smtClean="0">
              <a:latin typeface="Times New Roman" pitchFamily="18" charset="0"/>
              <a:cs typeface="Times New Roman" pitchFamily="18" charset="0"/>
            </a:endParaRPr>
          </a:p>
          <a:p>
            <a:endParaRPr lang="cs-CZ" smtClean="0"/>
          </a:p>
          <a:p>
            <a:endParaRPr lang="cs-CZ" smtClean="0"/>
          </a:p>
        </p:txBody>
      </p:sp>
      <p:cxnSp>
        <p:nvCxnSpPr>
          <p:cNvPr id="5" name="Přímá spojovací čára 4"/>
          <p:cNvCxnSpPr/>
          <p:nvPr/>
        </p:nvCxnSpPr>
        <p:spPr>
          <a:xfrm flipH="1">
            <a:off x="2987675" y="1557338"/>
            <a:ext cx="144463" cy="35877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V="1">
            <a:off x="4284663" y="2636838"/>
            <a:ext cx="1008062" cy="144462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651500" y="2420938"/>
            <a:ext cx="2160588" cy="57626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/>
              <a:t>v</a:t>
            </a:r>
            <a:r>
              <a:rPr lang="cs-CZ" sz="2800" b="1" dirty="0"/>
              <a:t>= s/t</a:t>
            </a:r>
            <a:endParaRPr lang="cs-CZ" sz="2800" b="1" dirty="0"/>
          </a:p>
        </p:txBody>
      </p:sp>
      <p:sp>
        <p:nvSpPr>
          <p:cNvPr id="9" name="Ohnutý pruh 8"/>
          <p:cNvSpPr/>
          <p:nvPr/>
        </p:nvSpPr>
        <p:spPr>
          <a:xfrm rot="5400000">
            <a:off x="3707607" y="3788568"/>
            <a:ext cx="863600" cy="144463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Ohnutý pruh 9"/>
          <p:cNvSpPr/>
          <p:nvPr/>
        </p:nvSpPr>
        <p:spPr>
          <a:xfrm rot="16200000">
            <a:off x="3132138" y="3789362"/>
            <a:ext cx="863600" cy="142875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Přiřaď k jednotkám fyzikální veličiny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kW                                  tlak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J                                       síla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Pa                                    výkon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kJ/kgºC                            práce, energie, teplo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N                                      měrná tepelná kapacita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kg/m³                               hustota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m³                                     čas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s                                       objem</a:t>
            </a:r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1763713" y="1700213"/>
            <a:ext cx="2663825" cy="100806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1979613" y="3141663"/>
            <a:ext cx="2592387" cy="4318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1692275" y="1773238"/>
            <a:ext cx="2879725" cy="93503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1547813" y="2205038"/>
            <a:ext cx="2952750" cy="93662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1619250" y="2205038"/>
            <a:ext cx="3024188" cy="136842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2124075" y="4076700"/>
            <a:ext cx="237648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1692275" y="4581525"/>
            <a:ext cx="2735263" cy="4318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1619250" y="4581525"/>
            <a:ext cx="3024188" cy="4318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Obrázek 8" descr="MB900209022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9813" y="1268413"/>
            <a:ext cx="3024187" cy="302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Skrývačky – najdi ve větách fyzikální veličinu: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459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Proč asi se to učím?</a:t>
            </a:r>
          </a:p>
          <a:p>
            <a:endParaRPr lang="cs-CZ" sz="280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Najdete ploštice v učebnici.</a:t>
            </a:r>
          </a:p>
          <a:p>
            <a:endParaRPr lang="cs-CZ" sz="280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Kup nový konvalinkový parfém.</a:t>
            </a:r>
          </a:p>
          <a:p>
            <a:endParaRPr lang="cs-CZ" sz="280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Pět hus to tam pošlapalo.</a:t>
            </a:r>
          </a:p>
          <a:p>
            <a:endParaRPr lang="cs-CZ" sz="280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Od poroty dostal málo bodů.</a:t>
            </a:r>
          </a:p>
        </p:txBody>
      </p:sp>
      <p:sp>
        <p:nvSpPr>
          <p:cNvPr id="4" name="Prstenec 3"/>
          <p:cNvSpPr/>
          <p:nvPr/>
        </p:nvSpPr>
        <p:spPr>
          <a:xfrm>
            <a:off x="2268538" y="3357563"/>
            <a:ext cx="1150937" cy="792162"/>
          </a:xfrm>
          <a:prstGeom prst="donut">
            <a:avLst>
              <a:gd name="adj" fmla="val 848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Prstenec 4"/>
          <p:cNvSpPr/>
          <p:nvPr/>
        </p:nvSpPr>
        <p:spPr>
          <a:xfrm>
            <a:off x="1979613" y="2420938"/>
            <a:ext cx="1008062" cy="647700"/>
          </a:xfrm>
          <a:prstGeom prst="donut">
            <a:avLst>
              <a:gd name="adj" fmla="val 848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Prstenec 5"/>
          <p:cNvSpPr/>
          <p:nvPr/>
        </p:nvSpPr>
        <p:spPr>
          <a:xfrm>
            <a:off x="1692275" y="4365625"/>
            <a:ext cx="1439863" cy="647700"/>
          </a:xfrm>
          <a:prstGeom prst="donut">
            <a:avLst>
              <a:gd name="adj" fmla="val 848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Prstenec 6"/>
          <p:cNvSpPr/>
          <p:nvPr/>
        </p:nvSpPr>
        <p:spPr>
          <a:xfrm>
            <a:off x="1187450" y="5300663"/>
            <a:ext cx="1223963" cy="766762"/>
          </a:xfrm>
          <a:prstGeom prst="donut">
            <a:avLst>
              <a:gd name="adj" fmla="val 848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Prstenec 7"/>
          <p:cNvSpPr/>
          <p:nvPr/>
        </p:nvSpPr>
        <p:spPr>
          <a:xfrm>
            <a:off x="1692275" y="1484313"/>
            <a:ext cx="647700" cy="504825"/>
          </a:xfrm>
          <a:prstGeom prst="donut">
            <a:avLst>
              <a:gd name="adj" fmla="val 979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Najdi význam předpon.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 </a:t>
            </a:r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kilo</a:t>
            </a:r>
          </a:p>
          <a:p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mega</a:t>
            </a:r>
          </a:p>
          <a:p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hekto</a:t>
            </a:r>
          </a:p>
          <a:p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mili</a:t>
            </a:r>
          </a:p>
          <a:p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centi</a:t>
            </a:r>
          </a:p>
          <a:p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deci</a:t>
            </a:r>
          </a:p>
        </p:txBody>
      </p:sp>
      <p:sp>
        <p:nvSpPr>
          <p:cNvPr id="4" name="Obdélník 3"/>
          <p:cNvSpPr/>
          <p:nvPr/>
        </p:nvSpPr>
        <p:spPr>
          <a:xfrm>
            <a:off x="4572000" y="1557338"/>
            <a:ext cx="1871663" cy="7191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sto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75463" y="2060575"/>
            <a:ext cx="1873250" cy="7207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desetina</a:t>
            </a:r>
          </a:p>
        </p:txBody>
      </p:sp>
      <p:sp>
        <p:nvSpPr>
          <p:cNvPr id="6" name="Obdélník 5"/>
          <p:cNvSpPr/>
          <p:nvPr/>
        </p:nvSpPr>
        <p:spPr>
          <a:xfrm>
            <a:off x="4932363" y="3068638"/>
            <a:ext cx="1871662" cy="7207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tisícina</a:t>
            </a:r>
          </a:p>
        </p:txBody>
      </p:sp>
      <p:sp>
        <p:nvSpPr>
          <p:cNvPr id="7" name="Obdélník 6"/>
          <p:cNvSpPr/>
          <p:nvPr/>
        </p:nvSpPr>
        <p:spPr>
          <a:xfrm>
            <a:off x="6875463" y="3933825"/>
            <a:ext cx="1873250" cy="7191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tisíc</a:t>
            </a:r>
          </a:p>
        </p:txBody>
      </p:sp>
      <p:sp>
        <p:nvSpPr>
          <p:cNvPr id="8" name="Obdélník 7"/>
          <p:cNvSpPr/>
          <p:nvPr/>
        </p:nvSpPr>
        <p:spPr>
          <a:xfrm>
            <a:off x="6372225" y="5084763"/>
            <a:ext cx="1871663" cy="7207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milion</a:t>
            </a:r>
          </a:p>
        </p:txBody>
      </p:sp>
      <p:sp>
        <p:nvSpPr>
          <p:cNvPr id="9" name="Obdélník 8"/>
          <p:cNvSpPr/>
          <p:nvPr/>
        </p:nvSpPr>
        <p:spPr>
          <a:xfrm>
            <a:off x="4427538" y="5732463"/>
            <a:ext cx="1873250" cy="7207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setina</a:t>
            </a:r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2051050" y="1773238"/>
            <a:ext cx="4752975" cy="259238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2195513" y="2420938"/>
            <a:ext cx="4176712" cy="287972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2195513" y="2060575"/>
            <a:ext cx="2305050" cy="8636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1979613" y="3500438"/>
            <a:ext cx="2879725" cy="14446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2124075" y="4076700"/>
            <a:ext cx="2232025" cy="165576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2051050" y="2276475"/>
            <a:ext cx="4681538" cy="230505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Vyřeš křížovku</a:t>
            </a:r>
            <a:endParaRPr lang="cs-CZ" smtClean="0"/>
          </a:p>
        </p:txBody>
      </p:sp>
      <p:sp>
        <p:nvSpPr>
          <p:cNvPr id="2150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675" cy="4572000"/>
          </a:xfrm>
        </p:spPr>
        <p:txBody>
          <a:bodyPr/>
          <a:lstStyle/>
          <a:p>
            <a:r>
              <a:rPr lang="cs-CZ" sz="2000" smtClean="0"/>
              <a:t>1)jednoduchý stroj – </a:t>
            </a:r>
            <a:br>
              <a:rPr lang="cs-CZ" sz="2000" smtClean="0"/>
            </a:br>
            <a:r>
              <a:rPr lang="cs-CZ" sz="2000" smtClean="0"/>
              <a:t>např . nůžky</a:t>
            </a:r>
          </a:p>
          <a:p>
            <a:r>
              <a:rPr lang="cs-CZ" sz="2000" smtClean="0"/>
              <a:t>2)3 600s</a:t>
            </a:r>
          </a:p>
          <a:p>
            <a:r>
              <a:rPr lang="cs-CZ" sz="2000" smtClean="0"/>
              <a:t>3)měřidlo teploty</a:t>
            </a:r>
          </a:p>
          <a:p>
            <a:r>
              <a:rPr lang="cs-CZ" sz="2000" smtClean="0"/>
              <a:t>4)jednotka délky</a:t>
            </a:r>
          </a:p>
          <a:p>
            <a:r>
              <a:rPr lang="cs-CZ" sz="2000" smtClean="0"/>
              <a:t>5)Fyzikální veličina,která se značí W</a:t>
            </a:r>
          </a:p>
          <a:p>
            <a:r>
              <a:rPr lang="cs-CZ" sz="2000" smtClean="0"/>
              <a:t>6)Fyzik, který se zabýval silou</a:t>
            </a:r>
          </a:p>
          <a:p>
            <a:r>
              <a:rPr lang="cs-CZ" sz="2000" smtClean="0"/>
              <a:t>7)Na těleso působí gravitační _________</a:t>
            </a:r>
          </a:p>
          <a:p>
            <a:r>
              <a:rPr lang="cs-CZ" sz="2000" smtClean="0"/>
              <a:t>8) Volně otočné kolo se zářezem.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2"/>
          </p:nvPr>
        </p:nvGraphicFramePr>
        <p:xfrm>
          <a:off x="4859338" y="1412875"/>
          <a:ext cx="3816350" cy="460851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77053"/>
                <a:gridCol w="477053"/>
                <a:gridCol w="477053"/>
                <a:gridCol w="477053"/>
                <a:gridCol w="477053"/>
                <a:gridCol w="477053"/>
                <a:gridCol w="477053"/>
                <a:gridCol w="477053"/>
              </a:tblGrid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</a:tr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 row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</a:tr>
              <a:tr h="576064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4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Řešení křížovky</a:t>
            </a:r>
          </a:p>
        </p:txBody>
      </p:sp>
      <p:graphicFrame>
        <p:nvGraphicFramePr>
          <p:cNvPr id="4" name="Zástupný symbol pro obsah 4"/>
          <p:cNvGraphicFramePr>
            <a:graphicFrameLocks/>
          </p:cNvGraphicFramePr>
          <p:nvPr/>
        </p:nvGraphicFramePr>
        <p:xfrm>
          <a:off x="4859338" y="1412875"/>
          <a:ext cx="3816350" cy="460851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77053"/>
                <a:gridCol w="477053"/>
                <a:gridCol w="477053"/>
                <a:gridCol w="477053"/>
                <a:gridCol w="477053"/>
                <a:gridCol w="477053"/>
                <a:gridCol w="477053"/>
                <a:gridCol w="477053"/>
              </a:tblGrid>
              <a:tr h="576064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Á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gridSpan="3">
                  <a:txBody>
                    <a:bodyPr/>
                    <a:lstStyle/>
                    <a:p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rowSpan="2">
                  <a:txBody>
                    <a:bodyPr/>
                    <a:lstStyle/>
                    <a:p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</a:tr>
              <a:tr h="576064">
                <a:tc>
                  <a:txBody>
                    <a:bodyPr/>
                    <a:lstStyle/>
                    <a:p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Ě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76064">
                <a:tc rowSpan="5">
                  <a:txBody>
                    <a:bodyPr/>
                    <a:lstStyle/>
                    <a:p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</a:tr>
              <a:tr h="576064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Á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76064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Í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sz="2400" b="1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4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2614" name="Obrázek 4" descr="MB900435159.JPG"/>
          <p:cNvPicPr>
            <a:picLocks noChangeAspect="1"/>
          </p:cNvPicPr>
          <p:nvPr/>
        </p:nvPicPr>
        <p:blipFill>
          <a:blip r:embed="rId2"/>
          <a:srcRect l="7875" t="3937" r="9439"/>
          <a:stretch>
            <a:fillRect/>
          </a:stretch>
        </p:blipFill>
        <p:spPr bwMode="auto">
          <a:xfrm>
            <a:off x="1331913" y="1773238"/>
            <a:ext cx="2751137" cy="319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ový popisek 5"/>
          <p:cNvSpPr/>
          <p:nvPr/>
        </p:nvSpPr>
        <p:spPr>
          <a:xfrm>
            <a:off x="539750" y="5084763"/>
            <a:ext cx="4968875" cy="1439862"/>
          </a:xfrm>
          <a:prstGeom prst="wedgeRectCallout">
            <a:avLst>
              <a:gd name="adj1" fmla="val -4238"/>
              <a:gd name="adj2" fmla="val -10477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Kdo byl </a:t>
            </a:r>
            <a:r>
              <a:rPr lang="cs-CZ" b="1" u="sng" dirty="0" err="1">
                <a:solidFill>
                  <a:schemeClr val="tx1"/>
                </a:solidFill>
              </a:rPr>
              <a:t>Koperník</a:t>
            </a:r>
            <a:r>
              <a:rPr lang="cs-CZ" b="1" dirty="0">
                <a:solidFill>
                  <a:schemeClr val="tx1"/>
                </a:solidFill>
              </a:rPr>
              <a:t>? Jaké je jeho celé jméno? Najdi na internetu, nebo v encyklopedii.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Najdi v </a:t>
            </a:r>
            <a:r>
              <a:rPr lang="cs-CZ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osmisměrce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názvy 10 fyzikálních veličin.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7772400" cy="362743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71550"/>
                <a:gridCol w="971550"/>
                <a:gridCol w="971550"/>
                <a:gridCol w="971550"/>
                <a:gridCol w="971550"/>
                <a:gridCol w="971550"/>
                <a:gridCol w="971550"/>
                <a:gridCol w="97155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cs-CZ" sz="2800" b="1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Č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cs-CZ" sz="2800" b="1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Í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cs-CZ" sz="2800" b="1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cs-CZ" sz="2800" b="1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cs-CZ" sz="2800" b="1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Á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É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cs-CZ" sz="2800" b="1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cs-CZ" sz="2800" b="1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cs-CZ" sz="2800" b="1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cs-CZ" sz="2800" b="1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Í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Ý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cs-CZ" sz="2800" b="1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cs-CZ" sz="2800" b="1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cs-CZ" sz="2800" b="1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E</a:t>
                      </a:r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6" name="Přímá spojovací čára 5"/>
          <p:cNvCxnSpPr/>
          <p:nvPr/>
        </p:nvCxnSpPr>
        <p:spPr>
          <a:xfrm>
            <a:off x="1331913" y="1773238"/>
            <a:ext cx="5976937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V="1">
            <a:off x="4284663" y="2133600"/>
            <a:ext cx="0" cy="215900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7235825" y="1628775"/>
            <a:ext cx="0" cy="2087563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3348038" y="1700213"/>
            <a:ext cx="0" cy="1081087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4211638" y="3789363"/>
            <a:ext cx="4105275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5292725" y="4365625"/>
            <a:ext cx="324008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8172450" y="1700213"/>
            <a:ext cx="0" cy="208915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1403350" y="2205038"/>
            <a:ext cx="0" cy="2016125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2411413" y="3284538"/>
            <a:ext cx="381635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1258888" y="4797425"/>
            <a:ext cx="4105275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6" name="Prstenec 15"/>
          <p:cNvSpPr/>
          <p:nvPr/>
        </p:nvSpPr>
        <p:spPr>
          <a:xfrm>
            <a:off x="1908175" y="2492375"/>
            <a:ext cx="792163" cy="504825"/>
          </a:xfrm>
          <a:prstGeom prst="donut">
            <a:avLst>
              <a:gd name="adj" fmla="val 60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Prstenec 16"/>
          <p:cNvSpPr/>
          <p:nvPr/>
        </p:nvSpPr>
        <p:spPr>
          <a:xfrm>
            <a:off x="1908175" y="4005263"/>
            <a:ext cx="792163" cy="576262"/>
          </a:xfrm>
          <a:prstGeom prst="donut">
            <a:avLst>
              <a:gd name="adj" fmla="val 60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Prstenec 17"/>
          <p:cNvSpPr/>
          <p:nvPr/>
        </p:nvSpPr>
        <p:spPr>
          <a:xfrm>
            <a:off x="2987675" y="3429000"/>
            <a:ext cx="792163" cy="504825"/>
          </a:xfrm>
          <a:prstGeom prst="donut">
            <a:avLst>
              <a:gd name="adj" fmla="val 60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Prstenec 18"/>
          <p:cNvSpPr/>
          <p:nvPr/>
        </p:nvSpPr>
        <p:spPr>
          <a:xfrm>
            <a:off x="1979613" y="3429000"/>
            <a:ext cx="792162" cy="504825"/>
          </a:xfrm>
          <a:prstGeom prst="donut">
            <a:avLst>
              <a:gd name="adj" fmla="val 60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Prstenec 19"/>
          <p:cNvSpPr/>
          <p:nvPr/>
        </p:nvSpPr>
        <p:spPr>
          <a:xfrm>
            <a:off x="5940425" y="2492375"/>
            <a:ext cx="792163" cy="504825"/>
          </a:xfrm>
          <a:prstGeom prst="donut">
            <a:avLst>
              <a:gd name="adj" fmla="val 60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Prstenec 20"/>
          <p:cNvSpPr/>
          <p:nvPr/>
        </p:nvSpPr>
        <p:spPr>
          <a:xfrm>
            <a:off x="4859338" y="1844675"/>
            <a:ext cx="792162" cy="576263"/>
          </a:xfrm>
          <a:prstGeom prst="donut">
            <a:avLst>
              <a:gd name="adj" fmla="val 60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Prstenec 21"/>
          <p:cNvSpPr/>
          <p:nvPr/>
        </p:nvSpPr>
        <p:spPr>
          <a:xfrm>
            <a:off x="4859338" y="2492375"/>
            <a:ext cx="792162" cy="576263"/>
          </a:xfrm>
          <a:prstGeom prst="donut">
            <a:avLst>
              <a:gd name="adj" fmla="val 60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Prstenec 22"/>
          <p:cNvSpPr/>
          <p:nvPr/>
        </p:nvSpPr>
        <p:spPr>
          <a:xfrm>
            <a:off x="5940425" y="1916113"/>
            <a:ext cx="733425" cy="504825"/>
          </a:xfrm>
          <a:prstGeom prst="donut">
            <a:avLst>
              <a:gd name="adj" fmla="val 60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Prstenec 23"/>
          <p:cNvSpPr/>
          <p:nvPr/>
        </p:nvSpPr>
        <p:spPr>
          <a:xfrm>
            <a:off x="7885113" y="4581525"/>
            <a:ext cx="719137" cy="576263"/>
          </a:xfrm>
          <a:prstGeom prst="donut">
            <a:avLst>
              <a:gd name="adj" fmla="val 60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Prstenec 24"/>
          <p:cNvSpPr/>
          <p:nvPr/>
        </p:nvSpPr>
        <p:spPr>
          <a:xfrm>
            <a:off x="6948488" y="4508500"/>
            <a:ext cx="647700" cy="576263"/>
          </a:xfrm>
          <a:prstGeom prst="donut">
            <a:avLst>
              <a:gd name="adj" fmla="val 60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Prstenec 25"/>
          <p:cNvSpPr/>
          <p:nvPr/>
        </p:nvSpPr>
        <p:spPr>
          <a:xfrm>
            <a:off x="6011863" y="4508500"/>
            <a:ext cx="504825" cy="576263"/>
          </a:xfrm>
          <a:prstGeom prst="donut">
            <a:avLst>
              <a:gd name="adj" fmla="val 60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Prstenec 26"/>
          <p:cNvSpPr/>
          <p:nvPr/>
        </p:nvSpPr>
        <p:spPr>
          <a:xfrm>
            <a:off x="1908175" y="1916113"/>
            <a:ext cx="792163" cy="504825"/>
          </a:xfrm>
          <a:prstGeom prst="donut">
            <a:avLst>
              <a:gd name="adj" fmla="val 60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Prstenec 27"/>
          <p:cNvSpPr/>
          <p:nvPr/>
        </p:nvSpPr>
        <p:spPr>
          <a:xfrm>
            <a:off x="2987675" y="4076700"/>
            <a:ext cx="792163" cy="504825"/>
          </a:xfrm>
          <a:prstGeom prst="donut">
            <a:avLst>
              <a:gd name="adj" fmla="val 60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pic>
        <p:nvPicPr>
          <p:cNvPr id="29" name="Obrázek 28" descr="MB900384422.JPG"/>
          <p:cNvPicPr>
            <a:picLocks noChangeAspect="1"/>
          </p:cNvPicPr>
          <p:nvPr/>
        </p:nvPicPr>
        <p:blipFill>
          <a:blip r:embed="rId2"/>
          <a:srcRect l="19687" t="7875" r="25189" b="9439"/>
          <a:stretch>
            <a:fillRect/>
          </a:stretch>
        </p:blipFill>
        <p:spPr bwMode="auto">
          <a:xfrm>
            <a:off x="7308850" y="476250"/>
            <a:ext cx="1343025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Obrázek 29" descr="MB900384424.JPG"/>
          <p:cNvPicPr>
            <a:picLocks noChangeAspect="1"/>
          </p:cNvPicPr>
          <p:nvPr/>
        </p:nvPicPr>
        <p:blipFill>
          <a:blip r:embed="rId3"/>
          <a:srcRect l="27562" t="3937" r="21251" b="5501"/>
          <a:stretch>
            <a:fillRect/>
          </a:stretch>
        </p:blipFill>
        <p:spPr bwMode="auto">
          <a:xfrm>
            <a:off x="323850" y="4292600"/>
            <a:ext cx="1139825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50825" y="460375"/>
            <a:ext cx="8686800" cy="838200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000" cap="small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Anotace</a:t>
            </a:r>
            <a:endParaRPr lang="cs-CZ" sz="3000" cap="small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3" name="Zástupný symbol pro obsah 4"/>
          <p:cNvGraphicFramePr>
            <a:graphicFrameLocks/>
          </p:cNvGraphicFramePr>
          <p:nvPr/>
        </p:nvGraphicFramePr>
        <p:xfrm>
          <a:off x="251520" y="1556792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1752" y="457200"/>
            <a:ext cx="8686800" cy="841248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cap="all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Zdroj                            citace</a:t>
            </a:r>
            <a:endParaRPr lang="cs-CZ" sz="3600" cap="all" dirty="0"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25602" name="Zástupný symbol pro obsah 2"/>
          <p:cNvSpPr txBox="1">
            <a:spLocks/>
          </p:cNvSpPr>
          <p:nvPr/>
        </p:nvSpPr>
        <p:spPr bwMode="auto">
          <a:xfrm>
            <a:off x="304800" y="1600200"/>
            <a:ext cx="41910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"/>
            </a:pPr>
            <a:r>
              <a:rPr lang="cs-CZ" sz="3200">
                <a:solidFill>
                  <a:schemeClr val="tx2"/>
                </a:solidFill>
                <a:latin typeface="Perpetua"/>
              </a:rPr>
              <a:t>Vlastní tvorba</a:t>
            </a:r>
          </a:p>
        </p:txBody>
      </p:sp>
      <p:sp>
        <p:nvSpPr>
          <p:cNvPr id="25603" name="Zástupný symbol pro obsah 3"/>
          <p:cNvSpPr txBox="1">
            <a:spLocks/>
          </p:cNvSpPr>
          <p:nvPr/>
        </p:nvSpPr>
        <p:spPr bwMode="auto">
          <a:xfrm>
            <a:off x="4648200" y="1600200"/>
            <a:ext cx="43434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"/>
            </a:pPr>
            <a:r>
              <a:rPr lang="cs-CZ" sz="3200">
                <a:solidFill>
                  <a:schemeClr val="tx2"/>
                </a:solidFill>
                <a:latin typeface="Perpetua"/>
                <a:hlinkClick r:id="rId2"/>
              </a:rPr>
              <a:t>www.microsoft.com</a:t>
            </a:r>
            <a:endParaRPr lang="cs-CZ" sz="3200">
              <a:solidFill>
                <a:schemeClr val="tx2"/>
              </a:solidFill>
              <a:latin typeface="Perpetua"/>
            </a:endParaRP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"/>
            </a:pPr>
            <a:r>
              <a:rPr lang="cs-CZ" sz="2400">
                <a:solidFill>
                  <a:schemeClr val="tx2"/>
                </a:solidFill>
                <a:latin typeface="Perpetua"/>
              </a:rPr>
              <a:t>JIŘÍ BOHUNĚK, EVA HEJNOVÁ. </a:t>
            </a:r>
            <a:r>
              <a:rPr lang="cs-CZ" sz="2400" i="1">
                <a:solidFill>
                  <a:schemeClr val="tx2"/>
                </a:solidFill>
                <a:latin typeface="Perpetua"/>
              </a:rPr>
              <a:t>Tematické prověrky z učiva fyziky základní školy</a:t>
            </a:r>
            <a:r>
              <a:rPr lang="cs-CZ" sz="2400">
                <a:solidFill>
                  <a:schemeClr val="tx2"/>
                </a:solidFill>
                <a:latin typeface="Perpetua"/>
              </a:rPr>
              <a:t>. Praha: Prometheus, 2005. ISBN 80-7196-290-2. 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"/>
            </a:pPr>
            <a:r>
              <a:rPr lang="cs-CZ" sz="2400">
                <a:solidFill>
                  <a:schemeClr val="tx2"/>
                </a:solidFill>
                <a:latin typeface="Perpetua"/>
              </a:rPr>
              <a:t>JIŘÍ BOHUNĚK. </a:t>
            </a:r>
            <a:r>
              <a:rPr lang="cs-CZ" sz="2400" i="1">
                <a:solidFill>
                  <a:schemeClr val="tx2"/>
                </a:solidFill>
                <a:latin typeface="Perpetua"/>
              </a:rPr>
              <a:t>Sbírka úloh z fyziky pro ZŠ 2. díl</a:t>
            </a:r>
            <a:r>
              <a:rPr lang="cs-CZ" sz="2400">
                <a:solidFill>
                  <a:schemeClr val="tx2"/>
                </a:solidFill>
                <a:latin typeface="Perpetua"/>
              </a:rPr>
              <a:t>. Praha: SPN , 1992. ISBN 80-04-26025-X.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cs-CZ" sz="2400">
                <a:solidFill>
                  <a:schemeClr val="tx2"/>
                </a:solidFill>
                <a:latin typeface="Perpetua"/>
              </a:rPr>
              <a:t> 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"/>
            </a:pPr>
            <a:endParaRPr lang="cs-CZ" sz="3200">
              <a:solidFill>
                <a:schemeClr val="tx2"/>
              </a:solidFill>
              <a:latin typeface="Perpetu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153</TotalTime>
  <Words>381</Words>
  <Application>Microsoft Office PowerPoint</Application>
  <PresentationFormat>Předvádění na obrazovce (4:3)</PresentationFormat>
  <Paragraphs>187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13</vt:i4>
      </vt:variant>
    </vt:vector>
  </HeadingPairs>
  <TitlesOfParts>
    <vt:vector size="24" baseType="lpstr">
      <vt:lpstr>Perpetua</vt:lpstr>
      <vt:lpstr>Arial</vt:lpstr>
      <vt:lpstr>Franklin Gothic Book</vt:lpstr>
      <vt:lpstr>Wingdings 2</vt:lpstr>
      <vt:lpstr>Calibri</vt:lpstr>
      <vt:lpstr>Times New Roman</vt:lpstr>
      <vt:lpstr>Jmění</vt:lpstr>
      <vt:lpstr>Jmění</vt:lpstr>
      <vt:lpstr>Jmění</vt:lpstr>
      <vt:lpstr>Jmění</vt:lpstr>
      <vt:lpstr>Jmění</vt:lpstr>
      <vt:lpstr>Snímek 1</vt:lpstr>
      <vt:lpstr>Malé fyzikální opakování pro 8. ročník</vt:lpstr>
      <vt:lpstr>Označ, co je více.</vt:lpstr>
      <vt:lpstr>Najdi na internetu, kolik je:</vt:lpstr>
      <vt:lpstr>Pokud je v následujících vzorcích chyba, oprav ji.</vt:lpstr>
      <vt:lpstr>Přiřaď k jednotkám fyzikální veličiny</vt:lpstr>
      <vt:lpstr>Skrývačky – najdi ve větách fyzikální veličinu:</vt:lpstr>
      <vt:lpstr>Najdi význam předpon.</vt:lpstr>
      <vt:lpstr>Vyřeš křížovku</vt:lpstr>
      <vt:lpstr>Řešení křížovky</vt:lpstr>
      <vt:lpstr>Najdi v osmisměrce názvy 10 fyzikálních veličin.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a MŠ při dětské léčebně</dc:creator>
  <cp:lastModifiedBy>Maminka</cp:lastModifiedBy>
  <cp:revision>23</cp:revision>
  <dcterms:created xsi:type="dcterms:W3CDTF">2012-02-22T12:28:40Z</dcterms:created>
  <dcterms:modified xsi:type="dcterms:W3CDTF">2012-03-09T07:04:18Z</dcterms:modified>
</cp:coreProperties>
</file>