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VY_32_INOVACE_4C47M2_Sčítání a odčítání do 11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VY_32_INOVACE_4C47M2_Sčítání a odčítání do 11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11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965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určený pro prezentaci na interaktivní tabuli</a:t>
            </a:r>
          </a:p>
          <a:p>
            <a:r>
              <a:rPr lang="cs-CZ" dirty="0" smtClean="0"/>
              <a:t>Nácvik sčítání a odčítání s přechodem přes desítku s podporou názoru</a:t>
            </a:r>
          </a:p>
          <a:p>
            <a:r>
              <a:rPr lang="cs-CZ" dirty="0" smtClean="0"/>
              <a:t>Pomůcky – fixa na tabuli, žáci mohou zároveň pracovat na tabulky, případně pracovat s kolečky na znázornění</a:t>
            </a:r>
          </a:p>
          <a:p>
            <a:r>
              <a:rPr lang="cs-CZ" dirty="0" smtClean="0"/>
              <a:t>Při procvičování žáci využijí snímky, které zobrazují správná řešení; výhodou je možnost opakovaného využití i pro práci jednotlivců </a:t>
            </a:r>
            <a:r>
              <a:rPr lang="cs-CZ" smtClean="0"/>
              <a:t>či skupin</a:t>
            </a:r>
            <a:endParaRPr lang="cs-CZ" dirty="0" smtClean="0"/>
          </a:p>
          <a:p>
            <a:r>
              <a:rPr lang="cs-CZ" dirty="0" smtClean="0"/>
              <a:t>Metodické poznámky – snímek 3 – na znázornění žáci vyznačí desítku a podle znázornění zapíší rozklad; snímek 5 – žáci doplňují dvojici sčítanců; snímek 7 – odčítání na základě rozkladu, při opakování mohou pracovat 2 žáci zároveň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8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200305" y="1501775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OOOOOOOOO</a:t>
            </a:r>
            <a:r>
              <a:rPr lang="cs-CZ" sz="2800" dirty="0" smtClean="0">
                <a:solidFill>
                  <a:srgbClr val="FF0000"/>
                </a:solidFill>
              </a:rPr>
              <a:t>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76769" y="1334973"/>
            <a:ext cx="318388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9 + 2 = 9 +      +       =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7 + 4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 + 6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 + 3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 + 9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 + 5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 + 8 =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 + 7 =</a:t>
            </a:r>
            <a:endParaRPr lang="cs-CZ" sz="2800" dirty="0"/>
          </a:p>
        </p:txBody>
      </p:sp>
      <p:sp>
        <p:nvSpPr>
          <p:cNvPr id="4" name="Rámeček 3"/>
          <p:cNvSpPr/>
          <p:nvPr/>
        </p:nvSpPr>
        <p:spPr>
          <a:xfrm>
            <a:off x="200305" y="2158231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</a:t>
            </a:r>
            <a:r>
              <a:rPr lang="cs-CZ" sz="2800" dirty="0" smtClean="0">
                <a:solidFill>
                  <a:srgbClr val="FF0000"/>
                </a:solidFill>
              </a:rPr>
              <a:t>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200305" y="2797919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</a:t>
            </a:r>
            <a:r>
              <a:rPr lang="cs-CZ" sz="2800" dirty="0" smtClean="0">
                <a:solidFill>
                  <a:srgbClr val="FF0000"/>
                </a:solidFill>
              </a:rPr>
              <a:t>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200305" y="3426375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</a:t>
            </a:r>
            <a:r>
              <a:rPr lang="cs-CZ" sz="2800" dirty="0" smtClean="0">
                <a:solidFill>
                  <a:srgbClr val="FF0000"/>
                </a:solidFill>
              </a:rPr>
              <a:t>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00305" y="4094063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</a:t>
            </a:r>
            <a:r>
              <a:rPr lang="cs-CZ" sz="2800" dirty="0" smtClean="0">
                <a:solidFill>
                  <a:srgbClr val="FF0000"/>
                </a:solidFill>
              </a:rPr>
              <a:t>OOOOOOOOO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200305" y="4742135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</a:t>
            </a:r>
            <a:r>
              <a:rPr lang="cs-CZ" sz="2800" dirty="0" smtClean="0">
                <a:solidFill>
                  <a:srgbClr val="FF0000"/>
                </a:solidFill>
              </a:rPr>
              <a:t>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200305" y="5390207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</a:t>
            </a:r>
            <a:r>
              <a:rPr lang="cs-CZ" sz="2800" dirty="0" smtClean="0">
                <a:solidFill>
                  <a:srgbClr val="FF0000"/>
                </a:solidFill>
              </a:rPr>
              <a:t>OOOOOOOO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200305" y="6006261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</a:t>
            </a:r>
            <a:r>
              <a:rPr lang="cs-CZ" sz="2800" dirty="0" smtClean="0">
                <a:solidFill>
                  <a:srgbClr val="FF0000"/>
                </a:solidFill>
              </a:rPr>
              <a:t>OOOOOOO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188639"/>
            <a:ext cx="84927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Vyznač desítku a vypočítej pomocí rozkladu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7066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200305" y="1501775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OOOOOOOOO</a:t>
            </a:r>
            <a:r>
              <a:rPr lang="cs-CZ" sz="2800" dirty="0" smtClean="0">
                <a:solidFill>
                  <a:srgbClr val="FF0000"/>
                </a:solidFill>
              </a:rPr>
              <a:t>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76769" y="1334973"/>
            <a:ext cx="3179075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9 + 2 = 9 + 1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7 + 4 = 7 + 3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5 + 6 = 5 + 5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8 + 3 = 8 + 2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 + 9 = 2 + 8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6 + 5 = 6 + 4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 + 8 = 3 + 7 + 1 = 11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 + 7 = 4 + 6 + 1 = 11</a:t>
            </a:r>
            <a:endParaRPr lang="cs-CZ" sz="2800" dirty="0"/>
          </a:p>
        </p:txBody>
      </p:sp>
      <p:sp>
        <p:nvSpPr>
          <p:cNvPr id="4" name="Rámeček 3"/>
          <p:cNvSpPr/>
          <p:nvPr/>
        </p:nvSpPr>
        <p:spPr>
          <a:xfrm>
            <a:off x="200305" y="2158231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</a:t>
            </a:r>
            <a:r>
              <a:rPr lang="cs-CZ" sz="2800" dirty="0" smtClean="0">
                <a:solidFill>
                  <a:srgbClr val="FF0000"/>
                </a:solidFill>
              </a:rPr>
              <a:t>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200305" y="2797919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</a:t>
            </a:r>
            <a:r>
              <a:rPr lang="cs-CZ" sz="2800" dirty="0" smtClean="0">
                <a:solidFill>
                  <a:srgbClr val="FF0000"/>
                </a:solidFill>
              </a:rPr>
              <a:t>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200305" y="3426375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OOOOOOOO</a:t>
            </a:r>
            <a:r>
              <a:rPr lang="cs-CZ" sz="2800" dirty="0" smtClean="0">
                <a:solidFill>
                  <a:srgbClr val="FF0000"/>
                </a:solidFill>
              </a:rPr>
              <a:t>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00305" y="4094063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</a:t>
            </a:r>
            <a:r>
              <a:rPr lang="cs-CZ" sz="2800" dirty="0" smtClean="0">
                <a:solidFill>
                  <a:srgbClr val="FF0000"/>
                </a:solidFill>
              </a:rPr>
              <a:t>OOOOOOOOO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200305" y="4742135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OOOOOO</a:t>
            </a:r>
            <a:r>
              <a:rPr lang="cs-CZ" sz="2800" dirty="0" smtClean="0">
                <a:solidFill>
                  <a:srgbClr val="FF0000"/>
                </a:solidFill>
              </a:rPr>
              <a:t>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200305" y="5390207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</a:t>
            </a:r>
            <a:r>
              <a:rPr lang="cs-CZ" sz="2800" dirty="0" smtClean="0">
                <a:solidFill>
                  <a:srgbClr val="FF0000"/>
                </a:solidFill>
              </a:rPr>
              <a:t>OOOOOOOO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200305" y="6006261"/>
            <a:ext cx="3744416" cy="504056"/>
          </a:xfrm>
          <a:prstGeom prst="fram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OOOO</a:t>
            </a:r>
            <a:r>
              <a:rPr lang="cs-CZ" sz="2800" dirty="0" smtClean="0">
                <a:solidFill>
                  <a:srgbClr val="FF0000"/>
                </a:solidFill>
              </a:rPr>
              <a:t>OOOOOOO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188639"/>
            <a:ext cx="84927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Vyznač desítku a vypočítej pomocí rozkladu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5112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001849" y="3435699"/>
            <a:ext cx="91440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3" name="Mrak 2"/>
          <p:cNvSpPr/>
          <p:nvPr/>
        </p:nvSpPr>
        <p:spPr>
          <a:xfrm>
            <a:off x="1001504" y="1412776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 + __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3635896" y="1258420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 +__</a:t>
            </a:r>
            <a:endParaRPr lang="cs-CZ" sz="3600" dirty="0"/>
          </a:p>
        </p:txBody>
      </p:sp>
      <p:sp>
        <p:nvSpPr>
          <p:cNvPr id="5" name="Mrak 4"/>
          <p:cNvSpPr/>
          <p:nvPr/>
        </p:nvSpPr>
        <p:spPr>
          <a:xfrm>
            <a:off x="0" y="2859635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 + __</a:t>
            </a:r>
            <a:endParaRPr lang="cs-CZ" sz="3600" dirty="0"/>
          </a:p>
        </p:txBody>
      </p:sp>
      <p:sp>
        <p:nvSpPr>
          <p:cNvPr id="6" name="Mrak 5"/>
          <p:cNvSpPr/>
          <p:nvPr/>
        </p:nvSpPr>
        <p:spPr>
          <a:xfrm>
            <a:off x="539552" y="4509120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 + __</a:t>
            </a:r>
            <a:endParaRPr lang="cs-CZ" sz="3600" dirty="0"/>
          </a:p>
        </p:txBody>
      </p:sp>
      <p:sp>
        <p:nvSpPr>
          <p:cNvPr id="7" name="Mrak 6"/>
          <p:cNvSpPr/>
          <p:nvPr/>
        </p:nvSpPr>
        <p:spPr>
          <a:xfrm>
            <a:off x="2954688" y="5273883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__ + 3</a:t>
            </a:r>
            <a:endParaRPr lang="cs-CZ" sz="3600" dirty="0"/>
          </a:p>
        </p:txBody>
      </p:sp>
      <p:sp>
        <p:nvSpPr>
          <p:cNvPr id="8" name="Mrak 7"/>
          <p:cNvSpPr/>
          <p:nvPr/>
        </p:nvSpPr>
        <p:spPr>
          <a:xfrm>
            <a:off x="5796136" y="5229200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__ + 4</a:t>
            </a:r>
            <a:endParaRPr lang="cs-CZ" sz="3600" dirty="0"/>
          </a:p>
        </p:txBody>
      </p:sp>
      <p:sp>
        <p:nvSpPr>
          <p:cNvPr id="9" name="Mrak 8"/>
          <p:cNvSpPr/>
          <p:nvPr/>
        </p:nvSpPr>
        <p:spPr>
          <a:xfrm>
            <a:off x="6739510" y="3645024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 + __</a:t>
            </a:r>
            <a:endParaRPr lang="cs-CZ" sz="3600" dirty="0"/>
          </a:p>
        </p:txBody>
      </p:sp>
      <p:sp>
        <p:nvSpPr>
          <p:cNvPr id="10" name="Mrak 9"/>
          <p:cNvSpPr/>
          <p:nvPr/>
        </p:nvSpPr>
        <p:spPr>
          <a:xfrm>
            <a:off x="6267429" y="1834484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 + __</a:t>
            </a:r>
            <a:endParaRPr lang="cs-CZ" sz="3600" dirty="0"/>
          </a:p>
        </p:txBody>
      </p:sp>
      <p:cxnSp>
        <p:nvCxnSpPr>
          <p:cNvPr id="12" name="Přímá spojnice 11"/>
          <p:cNvCxnSpPr>
            <a:endCxn id="2" idx="1"/>
          </p:cNvCxnSpPr>
          <p:nvPr/>
        </p:nvCxnSpPr>
        <p:spPr>
          <a:xfrm>
            <a:off x="2536019" y="2410548"/>
            <a:ext cx="1599741" cy="1159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" idx="6"/>
          </p:cNvCxnSpPr>
          <p:nvPr/>
        </p:nvCxnSpPr>
        <p:spPr>
          <a:xfrm>
            <a:off x="4916249" y="3892899"/>
            <a:ext cx="1960007" cy="392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12399" y="4115416"/>
            <a:ext cx="1671975" cy="1239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2" idx="0"/>
          </p:cNvCxnSpPr>
          <p:nvPr/>
        </p:nvCxnSpPr>
        <p:spPr>
          <a:xfrm flipH="1">
            <a:off x="4459049" y="2430993"/>
            <a:ext cx="165749" cy="1004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12568" y="4350099"/>
            <a:ext cx="0" cy="1004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916249" y="2752144"/>
            <a:ext cx="1464276" cy="1004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2" idx="2"/>
          </p:cNvCxnSpPr>
          <p:nvPr/>
        </p:nvCxnSpPr>
        <p:spPr>
          <a:xfrm>
            <a:off x="2190931" y="3631704"/>
            <a:ext cx="1810918" cy="261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2" idx="3"/>
          </p:cNvCxnSpPr>
          <p:nvPr/>
        </p:nvCxnSpPr>
        <p:spPr>
          <a:xfrm flipV="1">
            <a:off x="2536019" y="4216188"/>
            <a:ext cx="1599741" cy="495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2236036" y="188639"/>
            <a:ext cx="46677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Doplň čísla do mráčků</a:t>
            </a:r>
            <a:endParaRPr lang="cs-CZ" sz="36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221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001849" y="3435699"/>
            <a:ext cx="914400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3" name="Mrak 2"/>
          <p:cNvSpPr/>
          <p:nvPr/>
        </p:nvSpPr>
        <p:spPr>
          <a:xfrm>
            <a:off x="1001504" y="1412776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 + 6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3635896" y="1258420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 + 5</a:t>
            </a:r>
            <a:endParaRPr lang="cs-CZ" sz="3600" dirty="0"/>
          </a:p>
        </p:txBody>
      </p:sp>
      <p:sp>
        <p:nvSpPr>
          <p:cNvPr id="5" name="Mrak 4"/>
          <p:cNvSpPr/>
          <p:nvPr/>
        </p:nvSpPr>
        <p:spPr>
          <a:xfrm>
            <a:off x="0" y="2859635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 + 3</a:t>
            </a:r>
            <a:endParaRPr lang="cs-CZ" sz="3600" dirty="0"/>
          </a:p>
        </p:txBody>
      </p:sp>
      <p:sp>
        <p:nvSpPr>
          <p:cNvPr id="6" name="Mrak 5"/>
          <p:cNvSpPr/>
          <p:nvPr/>
        </p:nvSpPr>
        <p:spPr>
          <a:xfrm>
            <a:off x="539552" y="4509120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 + 4</a:t>
            </a:r>
            <a:endParaRPr lang="cs-CZ" sz="3600" dirty="0"/>
          </a:p>
        </p:txBody>
      </p:sp>
      <p:sp>
        <p:nvSpPr>
          <p:cNvPr id="7" name="Mrak 6"/>
          <p:cNvSpPr/>
          <p:nvPr/>
        </p:nvSpPr>
        <p:spPr>
          <a:xfrm>
            <a:off x="2954688" y="5273883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/>
              <a:t>8</a:t>
            </a:r>
            <a:r>
              <a:rPr lang="cs-CZ" sz="3600" dirty="0" smtClean="0"/>
              <a:t> + 3</a:t>
            </a:r>
            <a:endParaRPr lang="cs-CZ" sz="3600" dirty="0"/>
          </a:p>
        </p:txBody>
      </p:sp>
      <p:sp>
        <p:nvSpPr>
          <p:cNvPr id="8" name="Mrak 7"/>
          <p:cNvSpPr/>
          <p:nvPr/>
        </p:nvSpPr>
        <p:spPr>
          <a:xfrm>
            <a:off x="5796136" y="5229200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/>
              <a:t>7</a:t>
            </a:r>
            <a:r>
              <a:rPr lang="cs-CZ" sz="3600" dirty="0" smtClean="0"/>
              <a:t> + 4</a:t>
            </a:r>
            <a:endParaRPr lang="cs-CZ" sz="3600" dirty="0"/>
          </a:p>
        </p:txBody>
      </p:sp>
      <p:sp>
        <p:nvSpPr>
          <p:cNvPr id="9" name="Mrak 8"/>
          <p:cNvSpPr/>
          <p:nvPr/>
        </p:nvSpPr>
        <p:spPr>
          <a:xfrm>
            <a:off x="6739510" y="3645024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 + 9</a:t>
            </a:r>
            <a:endParaRPr lang="cs-CZ" sz="3600" dirty="0"/>
          </a:p>
        </p:txBody>
      </p:sp>
      <p:sp>
        <p:nvSpPr>
          <p:cNvPr id="10" name="Mrak 9"/>
          <p:cNvSpPr/>
          <p:nvPr/>
        </p:nvSpPr>
        <p:spPr>
          <a:xfrm>
            <a:off x="6267429" y="1834484"/>
            <a:ext cx="2160240" cy="1152128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 + 7</a:t>
            </a:r>
            <a:endParaRPr lang="cs-CZ" sz="3600" dirty="0"/>
          </a:p>
        </p:txBody>
      </p:sp>
      <p:cxnSp>
        <p:nvCxnSpPr>
          <p:cNvPr id="12" name="Přímá spojnice 11"/>
          <p:cNvCxnSpPr>
            <a:endCxn id="2" idx="1"/>
          </p:cNvCxnSpPr>
          <p:nvPr/>
        </p:nvCxnSpPr>
        <p:spPr>
          <a:xfrm>
            <a:off x="2536019" y="2410548"/>
            <a:ext cx="1599741" cy="1159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" idx="6"/>
          </p:cNvCxnSpPr>
          <p:nvPr/>
        </p:nvCxnSpPr>
        <p:spPr>
          <a:xfrm>
            <a:off x="4916249" y="3892899"/>
            <a:ext cx="1960007" cy="392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12399" y="4115416"/>
            <a:ext cx="1671975" cy="1239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2" idx="0"/>
          </p:cNvCxnSpPr>
          <p:nvPr/>
        </p:nvCxnSpPr>
        <p:spPr>
          <a:xfrm flipH="1">
            <a:off x="4459049" y="2430993"/>
            <a:ext cx="165749" cy="1004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12568" y="4350099"/>
            <a:ext cx="0" cy="1004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916249" y="2752144"/>
            <a:ext cx="1464276" cy="1004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2" idx="2"/>
          </p:cNvCxnSpPr>
          <p:nvPr/>
        </p:nvCxnSpPr>
        <p:spPr>
          <a:xfrm>
            <a:off x="2190931" y="3631704"/>
            <a:ext cx="1810918" cy="261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2" idx="3"/>
          </p:cNvCxnSpPr>
          <p:nvPr/>
        </p:nvCxnSpPr>
        <p:spPr>
          <a:xfrm flipV="1">
            <a:off x="2536019" y="4216188"/>
            <a:ext cx="1599741" cy="4951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2236036" y="188639"/>
            <a:ext cx="46677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Doplň čísla do mráčků</a:t>
            </a:r>
            <a:endParaRPr lang="cs-CZ" sz="36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977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 – 8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6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4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7 =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1340768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 – 5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2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9 =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3 =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907399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23964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267439" y="170080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84357" y="170080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908301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24866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268341" y="299695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85259" y="299695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938160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54725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1298200" y="436510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15118" y="436510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880681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97246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240721" y="5579955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57639" y="5579955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019178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35743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5379218" y="170080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170080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019178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35743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379218" y="299695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96136" y="299695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5019178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635743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5379218" y="436510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96136" y="436510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5000252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16817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5360292" y="5579955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77210" y="5579955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2142326" y="332656"/>
            <a:ext cx="48551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Rozlož číslo a vypočítej</a:t>
            </a:r>
            <a:endParaRPr lang="cs-CZ" sz="36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339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60172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 – 8 = 3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6 = 5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4 = 7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7 = 4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1340768"/>
            <a:ext cx="160172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 – 5 = 6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2 = 9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9 = 2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11 – 3 = 8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907399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23964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267439" y="170080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84357" y="170080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908301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524866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268341" y="299695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85259" y="299695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938160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54725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1298200" y="436510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15118" y="436510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880681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497246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240721" y="5579955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57639" y="5579955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019178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635743" y="2024844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5379218" y="1700808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1700808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019178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635743" y="3320988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379218" y="2996952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96136" y="2996952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5019178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635743" y="4689140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5379218" y="4365104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96136" y="4365104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5000252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616817" y="5903991"/>
            <a:ext cx="360040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5360292" y="5579955"/>
            <a:ext cx="436545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77210" y="5579955"/>
            <a:ext cx="77106" cy="3240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2142326" y="332656"/>
            <a:ext cx="48551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Rozlož číslo a vypočítej</a:t>
            </a:r>
            <a:endParaRPr lang="cs-CZ" sz="36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5416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443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459</Words>
  <Application>Microsoft Office PowerPoint</Application>
  <PresentationFormat>Předvádění na obrazovce (4:3)</PresentationFormat>
  <Paragraphs>126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35</cp:revision>
  <dcterms:created xsi:type="dcterms:W3CDTF">2011-08-21T15:31:45Z</dcterms:created>
  <dcterms:modified xsi:type="dcterms:W3CDTF">2012-08-26T11:11:18Z</dcterms:modified>
</cp:coreProperties>
</file>