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56" r:id="rId2"/>
    <p:sldId id="258" r:id="rId3"/>
    <p:sldId id="259" r:id="rId4"/>
    <p:sldId id="268" r:id="rId5"/>
    <p:sldId id="269" r:id="rId6"/>
    <p:sldId id="270" r:id="rId7"/>
    <p:sldId id="257" r:id="rId8"/>
    <p:sldId id="27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CCCCFF"/>
    <a:srgbClr val="CCFFCC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VY_32_INOVACE_4C54M2_Sčítání a odčítání do 15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Sčítání a odčítání do 15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VY_32_INOVACE_4C54M2_Sčítání a odčítání do 15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Sčítání a odčítání do 15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2399015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Určeno pro žáky 2. ročníku ZŠ</a:t>
            </a:r>
          </a:p>
          <a:p>
            <a:r>
              <a:rPr lang="cs-CZ" dirty="0"/>
              <a:t>Materiál pro využití na interaktivní tabuli</a:t>
            </a:r>
          </a:p>
          <a:p>
            <a:r>
              <a:rPr lang="cs-CZ" dirty="0" smtClean="0"/>
              <a:t>Sčítání a odčítání do 15 s přechodem přes desítku za pomoci názoru</a:t>
            </a:r>
            <a:endParaRPr lang="cs-CZ" dirty="0"/>
          </a:p>
          <a:p>
            <a:r>
              <a:rPr lang="cs-CZ" dirty="0" smtClean="0"/>
              <a:t>Pracujeme v režimu normálního zobrazení, aby bylo možno přesouvat objekty na snímku 5</a:t>
            </a:r>
          </a:p>
          <a:p>
            <a:r>
              <a:rPr lang="cs-CZ" dirty="0" smtClean="0"/>
              <a:t>Metodické poznámky – snímek 3 – žáci sčítají pomocí rozkladu, příklad spojí se správným znázorněním; snímek 5 – žáci přiřazují příklady ke správnému výsledku; snímek 7 – žáci odčítají s pomocí rozkladu, mohou pracovat tři žáci nebo tři skupiny naráz; snímky 4, 6, 8 </a:t>
            </a:r>
            <a:r>
              <a:rPr lang="cs-CZ" smtClean="0"/>
              <a:t>- kontrolní</a:t>
            </a:r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663721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21016" y="66095"/>
            <a:ext cx="5381152" cy="107721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/>
              </a:rPr>
              <a:t>Sčítej s pomocí rozkladu, </a:t>
            </a:r>
          </a:p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/>
              </a:rPr>
              <a:t>spoj se správným znázorněním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8696" y="1103325"/>
            <a:ext cx="1383712" cy="452431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/>
              <a:t>8</a:t>
            </a:r>
            <a:r>
              <a:rPr lang="cs-CZ" sz="3200" b="1" dirty="0" smtClean="0"/>
              <a:t> + 7 = 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 smtClean="0"/>
              <a:t>6 + 9 =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 smtClean="0"/>
              <a:t>7 + 8 =</a:t>
            </a:r>
          </a:p>
          <a:p>
            <a:endParaRPr lang="cs-CZ" sz="3200" b="1" dirty="0" smtClean="0"/>
          </a:p>
          <a:p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9892" y="5373216"/>
            <a:ext cx="1290738" cy="107721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/>
              <a:t>9</a:t>
            </a:r>
            <a:r>
              <a:rPr lang="cs-CZ" sz="3200" b="1" dirty="0" smtClean="0"/>
              <a:t> + </a:t>
            </a:r>
            <a:r>
              <a:rPr lang="cs-CZ" sz="3200" b="1" dirty="0"/>
              <a:t>6</a:t>
            </a:r>
            <a:r>
              <a:rPr lang="cs-CZ" sz="3200" b="1" dirty="0" smtClean="0"/>
              <a:t> =</a:t>
            </a:r>
          </a:p>
          <a:p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618696" y="1920637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35261" y="1920637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978736" y="1596601"/>
            <a:ext cx="436545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395654" y="1596601"/>
            <a:ext cx="77106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618696" y="3386901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235261" y="3386901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978736" y="3062865"/>
            <a:ext cx="436545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395654" y="3062865"/>
            <a:ext cx="77106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670100" y="4783606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286665" y="4783606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1030140" y="4459570"/>
            <a:ext cx="436545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447058" y="4459570"/>
            <a:ext cx="77106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599069" y="6235861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215634" y="6235861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959109" y="5911825"/>
            <a:ext cx="436545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376027" y="5911825"/>
            <a:ext cx="77106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ámeček 24"/>
          <p:cNvSpPr/>
          <p:nvPr/>
        </p:nvSpPr>
        <p:spPr>
          <a:xfrm>
            <a:off x="4373517" y="1571718"/>
            <a:ext cx="4176464" cy="504056"/>
          </a:xfrm>
          <a:prstGeom prst="fram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OOOOOOOOO</a:t>
            </a:r>
            <a:r>
              <a:rPr lang="cs-CZ" sz="2800" dirty="0" smtClean="0">
                <a:solidFill>
                  <a:srgbClr val="FF0000"/>
                </a:solidFill>
              </a:rPr>
              <a:t>O OOOOO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6" name="Rámeček 25"/>
          <p:cNvSpPr/>
          <p:nvPr/>
        </p:nvSpPr>
        <p:spPr>
          <a:xfrm>
            <a:off x="4373517" y="2720827"/>
            <a:ext cx="4176464" cy="504056"/>
          </a:xfrm>
          <a:prstGeom prst="fram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OOOOOOOO</a:t>
            </a:r>
            <a:r>
              <a:rPr lang="cs-CZ" sz="2800" dirty="0" smtClean="0">
                <a:solidFill>
                  <a:srgbClr val="FF0000"/>
                </a:solidFill>
              </a:rPr>
              <a:t>OO OOOOO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7" name="Rámeček 26"/>
          <p:cNvSpPr/>
          <p:nvPr/>
        </p:nvSpPr>
        <p:spPr>
          <a:xfrm>
            <a:off x="4373517" y="3955514"/>
            <a:ext cx="4176464" cy="504056"/>
          </a:xfrm>
          <a:prstGeom prst="fram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OOOOOO</a:t>
            </a:r>
            <a:r>
              <a:rPr lang="cs-CZ" sz="2800" dirty="0" smtClean="0">
                <a:solidFill>
                  <a:srgbClr val="FF0000"/>
                </a:solidFill>
              </a:rPr>
              <a:t>OOOO OOOOO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8" name="Rámeček 27"/>
          <p:cNvSpPr/>
          <p:nvPr/>
        </p:nvSpPr>
        <p:spPr>
          <a:xfrm>
            <a:off x="4373517" y="5121188"/>
            <a:ext cx="4176464" cy="504056"/>
          </a:xfrm>
          <a:prstGeom prst="fram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OOOOOOO</a:t>
            </a:r>
            <a:r>
              <a:rPr lang="cs-CZ" sz="2800" dirty="0" smtClean="0">
                <a:solidFill>
                  <a:srgbClr val="FF0000"/>
                </a:solidFill>
              </a:rPr>
              <a:t>OOO OOOOO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6383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21016" y="66095"/>
            <a:ext cx="5381152" cy="107721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/>
              </a:rPr>
              <a:t>Sčítej s pomocí rozkladu, </a:t>
            </a:r>
          </a:p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/>
              </a:rPr>
              <a:t>spoj se správným znázorněním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8696" y="1103325"/>
            <a:ext cx="1800493" cy="452431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/>
              <a:t>8</a:t>
            </a:r>
            <a:r>
              <a:rPr lang="cs-CZ" sz="3200" b="1" dirty="0" smtClean="0"/>
              <a:t> + 7 = 15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 smtClean="0"/>
              <a:t>6 + 9 = 15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 smtClean="0"/>
              <a:t>7 + 8 = 15</a:t>
            </a:r>
          </a:p>
          <a:p>
            <a:endParaRPr lang="cs-CZ" sz="3200" b="1" dirty="0" smtClean="0"/>
          </a:p>
          <a:p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9892" y="5373216"/>
            <a:ext cx="1800493" cy="107721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/>
              <a:t>9</a:t>
            </a:r>
            <a:r>
              <a:rPr lang="cs-CZ" sz="3200" b="1" dirty="0" smtClean="0"/>
              <a:t> + </a:t>
            </a:r>
            <a:r>
              <a:rPr lang="cs-CZ" sz="3200" b="1" dirty="0"/>
              <a:t>6</a:t>
            </a:r>
            <a:r>
              <a:rPr lang="cs-CZ" sz="3200" b="1" dirty="0" smtClean="0"/>
              <a:t> = 15</a:t>
            </a:r>
          </a:p>
          <a:p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618696" y="1920637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2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35261" y="1920637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5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978736" y="1596601"/>
            <a:ext cx="436545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395654" y="1596601"/>
            <a:ext cx="77106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618696" y="3386901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4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235261" y="3386901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5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978736" y="3062865"/>
            <a:ext cx="436545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395654" y="3062865"/>
            <a:ext cx="77106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670100" y="4783606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3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286665" y="4783606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5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1030140" y="4459570"/>
            <a:ext cx="436545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447058" y="4459570"/>
            <a:ext cx="77106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599069" y="6235861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1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215634" y="6235861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5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959109" y="5911825"/>
            <a:ext cx="436545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376027" y="5911825"/>
            <a:ext cx="77106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ámeček 24"/>
          <p:cNvSpPr/>
          <p:nvPr/>
        </p:nvSpPr>
        <p:spPr>
          <a:xfrm>
            <a:off x="4373517" y="1571718"/>
            <a:ext cx="4176464" cy="504056"/>
          </a:xfrm>
          <a:prstGeom prst="fram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OOOOOOOOO</a:t>
            </a:r>
            <a:r>
              <a:rPr lang="cs-CZ" sz="2800" dirty="0" smtClean="0">
                <a:solidFill>
                  <a:srgbClr val="FF0000"/>
                </a:solidFill>
              </a:rPr>
              <a:t>O OOOOO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6" name="Rámeček 25"/>
          <p:cNvSpPr/>
          <p:nvPr/>
        </p:nvSpPr>
        <p:spPr>
          <a:xfrm>
            <a:off x="4373517" y="2720827"/>
            <a:ext cx="4176464" cy="504056"/>
          </a:xfrm>
          <a:prstGeom prst="fram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OOOOOOOO</a:t>
            </a:r>
            <a:r>
              <a:rPr lang="cs-CZ" sz="2800" dirty="0" smtClean="0">
                <a:solidFill>
                  <a:srgbClr val="FF0000"/>
                </a:solidFill>
              </a:rPr>
              <a:t>OO OOOOO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7" name="Rámeček 26"/>
          <p:cNvSpPr/>
          <p:nvPr/>
        </p:nvSpPr>
        <p:spPr>
          <a:xfrm>
            <a:off x="4373517" y="3955514"/>
            <a:ext cx="4176464" cy="504056"/>
          </a:xfrm>
          <a:prstGeom prst="fram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OOOOOO</a:t>
            </a:r>
            <a:r>
              <a:rPr lang="cs-CZ" sz="2800" dirty="0" smtClean="0">
                <a:solidFill>
                  <a:srgbClr val="FF0000"/>
                </a:solidFill>
              </a:rPr>
              <a:t>OOOO OOOOO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8" name="Rámeček 27"/>
          <p:cNvSpPr/>
          <p:nvPr/>
        </p:nvSpPr>
        <p:spPr>
          <a:xfrm>
            <a:off x="4373517" y="5121188"/>
            <a:ext cx="4176464" cy="504056"/>
          </a:xfrm>
          <a:prstGeom prst="fram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OOOOOOO</a:t>
            </a:r>
            <a:r>
              <a:rPr lang="cs-CZ" sz="2800" dirty="0" smtClean="0">
                <a:solidFill>
                  <a:srgbClr val="FF0000"/>
                </a:solidFill>
              </a:rPr>
              <a:t>OOO OOOOO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2390385" y="1412776"/>
            <a:ext cx="1893583" cy="156007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390385" y="2852936"/>
            <a:ext cx="1893583" cy="1354606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390385" y="4459570"/>
            <a:ext cx="1893583" cy="913646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2419189" y="1823746"/>
            <a:ext cx="1864779" cy="3803894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2583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nahoru 1"/>
          <p:cNvSpPr/>
          <p:nvPr/>
        </p:nvSpPr>
        <p:spPr>
          <a:xfrm>
            <a:off x="1043608" y="5453608"/>
            <a:ext cx="1656184" cy="122413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13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3" name="Šipka nahoru 2"/>
          <p:cNvSpPr/>
          <p:nvPr/>
        </p:nvSpPr>
        <p:spPr>
          <a:xfrm>
            <a:off x="3923928" y="5453608"/>
            <a:ext cx="1656184" cy="122413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15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Šipka nahoru 3"/>
          <p:cNvSpPr/>
          <p:nvPr/>
        </p:nvSpPr>
        <p:spPr>
          <a:xfrm>
            <a:off x="6876256" y="5453608"/>
            <a:ext cx="1656184" cy="122413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14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88265" y="44624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8 + 7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701029" y="546120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7 + 7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809086" y="484705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9 + 5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605969" y="607964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4 + 9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097580" y="968004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7 + 6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919382" y="124665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7 + 8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049447" y="1166664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6 + 9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840965" y="46679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6 + 8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69522" y="897711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6 + 7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940152" y="1014264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8 + 6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589406" y="124665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 + 8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7595828" y="1111424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9 + 6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308304" y="222474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9 + 4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243001" y="484705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8 + 5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203848" y="485563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 + 9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686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nahoru 1"/>
          <p:cNvSpPr/>
          <p:nvPr/>
        </p:nvSpPr>
        <p:spPr>
          <a:xfrm>
            <a:off x="1043608" y="5453608"/>
            <a:ext cx="1656184" cy="122413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13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3" name="Šipka nahoru 2"/>
          <p:cNvSpPr/>
          <p:nvPr/>
        </p:nvSpPr>
        <p:spPr>
          <a:xfrm>
            <a:off x="3923928" y="5453608"/>
            <a:ext cx="1656184" cy="122413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15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Šipka nahoru 3"/>
          <p:cNvSpPr/>
          <p:nvPr/>
        </p:nvSpPr>
        <p:spPr>
          <a:xfrm>
            <a:off x="6876256" y="5453608"/>
            <a:ext cx="1656184" cy="122413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14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952921" y="2204864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8 + 7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806050" y="3031969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7 + 7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806050" y="2204864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9 + 5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141722" y="739267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4 + 9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151620" y="3837964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7 + 6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977934" y="3040209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7 + 8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977934" y="4605929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6 + 9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842064" y="3837964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6 + 8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120176" y="3040209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6 + 7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842064" y="4605929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8 + 6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120176" y="1484784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 + 8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003723" y="3837964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9 + 6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110926" y="2320129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9 + 4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151620" y="4581128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8 + 5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6806050" y="1429557"/>
            <a:ext cx="1548172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 + 9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0982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592883" y="116632"/>
            <a:ext cx="58462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Spočítej s pomocí rozkladu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21268" y="6323063"/>
            <a:ext cx="50401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0      1     2      3     4     5      6     7      8     9    10   11   12   13   14    15  </a:t>
            </a:r>
            <a:endParaRPr lang="cs-CZ" sz="1400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7704859"/>
              </p:ext>
            </p:extLst>
          </p:nvPr>
        </p:nvGraphicFramePr>
        <p:xfrm>
          <a:off x="2554644" y="6104437"/>
          <a:ext cx="4563749" cy="21862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04250"/>
                <a:gridCol w="304250"/>
                <a:gridCol w="304250"/>
                <a:gridCol w="304250"/>
                <a:gridCol w="304250"/>
                <a:gridCol w="304250"/>
                <a:gridCol w="304250"/>
                <a:gridCol w="300263"/>
                <a:gridCol w="308236"/>
                <a:gridCol w="304250"/>
                <a:gridCol w="304250"/>
                <a:gridCol w="304250"/>
                <a:gridCol w="304250"/>
                <a:gridCol w="304250"/>
                <a:gridCol w="304250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827584" y="958367"/>
            <a:ext cx="1337226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15 – 8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15 – 6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15 – 9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15 – 7 =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907399" y="1642443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523964" y="1642443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1267439" y="1318407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684357" y="1318407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908301" y="2938587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524866" y="2938587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1268341" y="2614551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685259" y="2614551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938160" y="4306739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554725" y="4306739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22"/>
          <p:cNvCxnSpPr/>
          <p:nvPr/>
        </p:nvCxnSpPr>
        <p:spPr>
          <a:xfrm flipH="1">
            <a:off x="1298200" y="3982703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715118" y="3982703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880681" y="5521590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497246" y="5521590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/>
          <p:cNvCxnSpPr/>
          <p:nvPr/>
        </p:nvCxnSpPr>
        <p:spPr>
          <a:xfrm flipH="1">
            <a:off x="1240721" y="5197554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657639" y="5197554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3779912" y="958367"/>
            <a:ext cx="1418978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15 – 9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15 – </a:t>
            </a:r>
            <a:r>
              <a:rPr lang="cs-CZ" sz="2800" dirty="0"/>
              <a:t>7</a:t>
            </a:r>
            <a:r>
              <a:rPr lang="cs-CZ" sz="2800" dirty="0" smtClean="0"/>
              <a:t>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15 – 6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15 – 8  =</a:t>
            </a:r>
            <a:endParaRPr lang="cs-CZ" sz="2800" dirty="0"/>
          </a:p>
        </p:txBody>
      </p:sp>
      <p:sp>
        <p:nvSpPr>
          <p:cNvPr id="30" name="Obdélník 29"/>
          <p:cNvSpPr/>
          <p:nvPr/>
        </p:nvSpPr>
        <p:spPr>
          <a:xfrm>
            <a:off x="3859727" y="1642443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476292" y="1642443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 flipH="1">
            <a:off x="4219767" y="1318407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4636685" y="1318407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Obdélník 33"/>
          <p:cNvSpPr/>
          <p:nvPr/>
        </p:nvSpPr>
        <p:spPr>
          <a:xfrm>
            <a:off x="3860629" y="2938587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477194" y="2938587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/>
          <p:nvPr/>
        </p:nvCxnSpPr>
        <p:spPr>
          <a:xfrm flipH="1">
            <a:off x="4220669" y="2614551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637587" y="2614551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Obdélník 37"/>
          <p:cNvSpPr/>
          <p:nvPr/>
        </p:nvSpPr>
        <p:spPr>
          <a:xfrm>
            <a:off x="3890488" y="4306739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4507053" y="4306739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/>
          <p:nvPr/>
        </p:nvCxnSpPr>
        <p:spPr>
          <a:xfrm flipH="1">
            <a:off x="4250528" y="3982703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4667446" y="3982703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Obdélník 41"/>
          <p:cNvSpPr/>
          <p:nvPr/>
        </p:nvSpPr>
        <p:spPr>
          <a:xfrm>
            <a:off x="3833009" y="5521590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449574" y="5521590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4" name="Přímá spojnice 43"/>
          <p:cNvCxnSpPr/>
          <p:nvPr/>
        </p:nvCxnSpPr>
        <p:spPr>
          <a:xfrm flipH="1">
            <a:off x="4193049" y="5197554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4609967" y="5197554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6792817" y="958367"/>
            <a:ext cx="1337226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15 – 7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15 – 9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15 – </a:t>
            </a:r>
            <a:r>
              <a:rPr lang="cs-CZ" sz="2800" dirty="0"/>
              <a:t>8</a:t>
            </a:r>
            <a:r>
              <a:rPr lang="cs-CZ" sz="2800" dirty="0" smtClean="0"/>
              <a:t>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15 – 6 =</a:t>
            </a:r>
            <a:endParaRPr lang="cs-CZ" sz="2800" dirty="0"/>
          </a:p>
        </p:txBody>
      </p:sp>
      <p:sp>
        <p:nvSpPr>
          <p:cNvPr id="47" name="Obdélník 46"/>
          <p:cNvSpPr/>
          <p:nvPr/>
        </p:nvSpPr>
        <p:spPr>
          <a:xfrm>
            <a:off x="6872632" y="1642443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489197" y="1642443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9" name="Přímá spojnice 48"/>
          <p:cNvCxnSpPr/>
          <p:nvPr/>
        </p:nvCxnSpPr>
        <p:spPr>
          <a:xfrm flipH="1">
            <a:off x="7232672" y="1318407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7649590" y="1318407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1" name="Obdélník 50"/>
          <p:cNvSpPr/>
          <p:nvPr/>
        </p:nvSpPr>
        <p:spPr>
          <a:xfrm>
            <a:off x="6873534" y="2938587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7490099" y="2938587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3" name="Přímá spojnice 52"/>
          <p:cNvCxnSpPr/>
          <p:nvPr/>
        </p:nvCxnSpPr>
        <p:spPr>
          <a:xfrm flipH="1">
            <a:off x="7233574" y="2614551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7650492" y="2614551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5" name="Obdélník 54"/>
          <p:cNvSpPr/>
          <p:nvPr/>
        </p:nvSpPr>
        <p:spPr>
          <a:xfrm>
            <a:off x="6903393" y="4306739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7519958" y="4306739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7" name="Přímá spojnice 56"/>
          <p:cNvCxnSpPr/>
          <p:nvPr/>
        </p:nvCxnSpPr>
        <p:spPr>
          <a:xfrm flipH="1">
            <a:off x="7263433" y="3982703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7680351" y="3982703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9" name="Obdélník 58"/>
          <p:cNvSpPr/>
          <p:nvPr/>
        </p:nvSpPr>
        <p:spPr>
          <a:xfrm>
            <a:off x="6845914" y="5521590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7462479" y="5521590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Přímá spojnice 60"/>
          <p:cNvCxnSpPr/>
          <p:nvPr/>
        </p:nvCxnSpPr>
        <p:spPr>
          <a:xfrm flipH="1">
            <a:off x="7205954" y="5197554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7622872" y="5197554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3866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592883" y="116632"/>
            <a:ext cx="58462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Spočítej s pomocí rozkladu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21268" y="6323063"/>
            <a:ext cx="50401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0      1     2      3     4     5      6     7      8     9    10   11   12   13   14    15  </a:t>
            </a:r>
            <a:endParaRPr lang="cs-CZ" sz="1400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0158350"/>
              </p:ext>
            </p:extLst>
          </p:nvPr>
        </p:nvGraphicFramePr>
        <p:xfrm>
          <a:off x="2554644" y="6104437"/>
          <a:ext cx="4563749" cy="21862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04250"/>
                <a:gridCol w="304250"/>
                <a:gridCol w="304250"/>
                <a:gridCol w="304250"/>
                <a:gridCol w="304250"/>
                <a:gridCol w="304250"/>
                <a:gridCol w="304250"/>
                <a:gridCol w="300263"/>
                <a:gridCol w="308236"/>
                <a:gridCol w="304250"/>
                <a:gridCol w="304250"/>
                <a:gridCol w="304250"/>
                <a:gridCol w="304250"/>
                <a:gridCol w="304250"/>
                <a:gridCol w="304250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827584" y="958367"/>
            <a:ext cx="1337226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15 – 8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15 – 6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15 – 9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15 – 7 =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907399" y="1642443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523964" y="1642443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1267439" y="1318407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684357" y="1318407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908301" y="2938587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524866" y="2938587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1268341" y="2614551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685259" y="2614551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938160" y="4306739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554725" y="4306739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cxnSp>
        <p:nvCxnSpPr>
          <p:cNvPr id="23" name="Přímá spojnice 22"/>
          <p:cNvCxnSpPr/>
          <p:nvPr/>
        </p:nvCxnSpPr>
        <p:spPr>
          <a:xfrm flipH="1">
            <a:off x="1298200" y="3982703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715118" y="3982703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880681" y="5521590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1497246" y="5521590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cxnSp>
        <p:nvCxnSpPr>
          <p:cNvPr id="27" name="Přímá spojnice 26"/>
          <p:cNvCxnSpPr/>
          <p:nvPr/>
        </p:nvCxnSpPr>
        <p:spPr>
          <a:xfrm flipH="1">
            <a:off x="1240721" y="5197554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657639" y="5197554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3779912" y="958367"/>
            <a:ext cx="1418978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15 – 9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15 – </a:t>
            </a:r>
            <a:r>
              <a:rPr lang="cs-CZ" sz="2800" dirty="0"/>
              <a:t>7</a:t>
            </a:r>
            <a:r>
              <a:rPr lang="cs-CZ" sz="2800" dirty="0" smtClean="0"/>
              <a:t>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15 – 6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15 – 8  =</a:t>
            </a:r>
            <a:endParaRPr lang="cs-CZ" sz="2800" dirty="0"/>
          </a:p>
        </p:txBody>
      </p:sp>
      <p:sp>
        <p:nvSpPr>
          <p:cNvPr id="30" name="Obdélník 29"/>
          <p:cNvSpPr/>
          <p:nvPr/>
        </p:nvSpPr>
        <p:spPr>
          <a:xfrm>
            <a:off x="3859727" y="1642443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4476292" y="1642443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cxnSp>
        <p:nvCxnSpPr>
          <p:cNvPr id="32" name="Přímá spojnice 31"/>
          <p:cNvCxnSpPr/>
          <p:nvPr/>
        </p:nvCxnSpPr>
        <p:spPr>
          <a:xfrm flipH="1">
            <a:off x="4219767" y="1318407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4636685" y="1318407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Obdélník 33"/>
          <p:cNvSpPr/>
          <p:nvPr/>
        </p:nvSpPr>
        <p:spPr>
          <a:xfrm>
            <a:off x="3860629" y="2938587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4477194" y="2938587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cxnSp>
        <p:nvCxnSpPr>
          <p:cNvPr id="36" name="Přímá spojnice 35"/>
          <p:cNvCxnSpPr/>
          <p:nvPr/>
        </p:nvCxnSpPr>
        <p:spPr>
          <a:xfrm flipH="1">
            <a:off x="4220669" y="2614551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637587" y="2614551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Obdélník 37"/>
          <p:cNvSpPr/>
          <p:nvPr/>
        </p:nvSpPr>
        <p:spPr>
          <a:xfrm>
            <a:off x="3890488" y="4306739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4507053" y="4306739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cxnSp>
        <p:nvCxnSpPr>
          <p:cNvPr id="40" name="Přímá spojnice 39"/>
          <p:cNvCxnSpPr/>
          <p:nvPr/>
        </p:nvCxnSpPr>
        <p:spPr>
          <a:xfrm flipH="1">
            <a:off x="4250528" y="3982703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4667446" y="3982703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Obdélník 41"/>
          <p:cNvSpPr/>
          <p:nvPr/>
        </p:nvSpPr>
        <p:spPr>
          <a:xfrm>
            <a:off x="3833009" y="5521590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4449574" y="5521590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cxnSp>
        <p:nvCxnSpPr>
          <p:cNvPr id="44" name="Přímá spojnice 43"/>
          <p:cNvCxnSpPr/>
          <p:nvPr/>
        </p:nvCxnSpPr>
        <p:spPr>
          <a:xfrm flipH="1">
            <a:off x="4193049" y="5197554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4609967" y="5197554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6792817" y="958367"/>
            <a:ext cx="1337226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15 – 7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15 – 9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15 – </a:t>
            </a:r>
            <a:r>
              <a:rPr lang="cs-CZ" sz="2800" dirty="0"/>
              <a:t>8</a:t>
            </a:r>
            <a:r>
              <a:rPr lang="cs-CZ" sz="2800" dirty="0" smtClean="0"/>
              <a:t>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15 – 6 =</a:t>
            </a:r>
            <a:endParaRPr lang="cs-CZ" sz="2800" dirty="0"/>
          </a:p>
        </p:txBody>
      </p:sp>
      <p:sp>
        <p:nvSpPr>
          <p:cNvPr id="47" name="Obdélník 46"/>
          <p:cNvSpPr/>
          <p:nvPr/>
        </p:nvSpPr>
        <p:spPr>
          <a:xfrm>
            <a:off x="6872632" y="1642443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7489197" y="1642443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</a:p>
        </p:txBody>
      </p:sp>
      <p:cxnSp>
        <p:nvCxnSpPr>
          <p:cNvPr id="49" name="Přímá spojnice 48"/>
          <p:cNvCxnSpPr/>
          <p:nvPr/>
        </p:nvCxnSpPr>
        <p:spPr>
          <a:xfrm flipH="1">
            <a:off x="7232672" y="1318407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7649590" y="1318407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1" name="Obdélník 50"/>
          <p:cNvSpPr/>
          <p:nvPr/>
        </p:nvSpPr>
        <p:spPr>
          <a:xfrm>
            <a:off x="6873534" y="2938587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7490099" y="2938587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cxnSp>
        <p:nvCxnSpPr>
          <p:cNvPr id="53" name="Přímá spojnice 52"/>
          <p:cNvCxnSpPr/>
          <p:nvPr/>
        </p:nvCxnSpPr>
        <p:spPr>
          <a:xfrm flipH="1">
            <a:off x="7233574" y="2614551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7650492" y="2614551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5" name="Obdélník 54"/>
          <p:cNvSpPr/>
          <p:nvPr/>
        </p:nvSpPr>
        <p:spPr>
          <a:xfrm>
            <a:off x="6903393" y="4306739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56" name="Obdélník 55"/>
          <p:cNvSpPr/>
          <p:nvPr/>
        </p:nvSpPr>
        <p:spPr>
          <a:xfrm>
            <a:off x="7519958" y="4306739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cxnSp>
        <p:nvCxnSpPr>
          <p:cNvPr id="57" name="Přímá spojnice 56"/>
          <p:cNvCxnSpPr/>
          <p:nvPr/>
        </p:nvCxnSpPr>
        <p:spPr>
          <a:xfrm flipH="1">
            <a:off x="7263433" y="3982703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7680351" y="3982703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9" name="Obdélník 58"/>
          <p:cNvSpPr/>
          <p:nvPr/>
        </p:nvSpPr>
        <p:spPr>
          <a:xfrm>
            <a:off x="6845914" y="5521590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7462479" y="5521590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cxnSp>
        <p:nvCxnSpPr>
          <p:cNvPr id="61" name="Přímá spojnice 60"/>
          <p:cNvCxnSpPr/>
          <p:nvPr/>
        </p:nvCxnSpPr>
        <p:spPr>
          <a:xfrm flipH="1">
            <a:off x="7205954" y="5197554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7622872" y="5197554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7454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Tvary jsou z galerie nástrojů aplikace Microsoft </a:t>
            </a:r>
            <a:r>
              <a:rPr lang="cs-CZ" dirty="0" err="1"/>
              <a:t>Power</a:t>
            </a:r>
            <a:r>
              <a:rPr lang="cs-CZ"/>
              <a:t> Point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8494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340</TotalTime>
  <Words>476</Words>
  <Application>Microsoft Office PowerPoint</Application>
  <PresentationFormat>Předvádění na obrazovce (4:3)</PresentationFormat>
  <Paragraphs>173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42</cp:revision>
  <dcterms:created xsi:type="dcterms:W3CDTF">2011-08-21T15:31:45Z</dcterms:created>
  <dcterms:modified xsi:type="dcterms:W3CDTF">2012-08-26T15:47:52Z</dcterms:modified>
</cp:coreProperties>
</file>