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1" r:id="rId5"/>
    <p:sldId id="262" r:id="rId6"/>
    <p:sldId id="263" r:id="rId7"/>
    <p:sldId id="264" r:id="rId8"/>
    <p:sldId id="266" r:id="rId9"/>
    <p:sldId id="267"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4A0B8A69-CA42-4271-8F58-0A79514A27FF}" type="datetimeFigureOut">
              <a:rPr lang="cs-CZ" smtClean="0"/>
              <a:pPr/>
              <a:t>17.9.2012</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318CD3E3-1EB6-47CC-811B-8B2699F72CF6}"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A0B8A69-CA42-4271-8F58-0A79514A27FF}" type="datetimeFigureOut">
              <a:rPr lang="cs-CZ" smtClean="0"/>
              <a:pPr/>
              <a:t>17.9.2012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8CD3E3-1EB6-47CC-811B-8B2699F72CF6}"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4A0B8A69-CA42-4271-8F58-0A79514A27FF}" type="datetimeFigureOut">
              <a:rPr lang="cs-CZ" smtClean="0"/>
              <a:pPr/>
              <a:t>17.9.2012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8CD3E3-1EB6-47CC-811B-8B2699F72CF6}"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4A0B8A69-CA42-4271-8F58-0A79514A27FF}" type="datetimeFigureOut">
              <a:rPr lang="cs-CZ" smtClean="0"/>
              <a:pPr/>
              <a:t>17.9.2012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8CD3E3-1EB6-47CC-811B-8B2699F72CF6}"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4A0B8A69-CA42-4271-8F58-0A79514A27FF}" type="datetimeFigureOut">
              <a:rPr lang="cs-CZ" smtClean="0"/>
              <a:pPr/>
              <a:t>17.9.2012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18CD3E3-1EB6-47CC-811B-8B2699F72CF6}"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4A0B8A69-CA42-4271-8F58-0A79514A27FF}" type="datetimeFigureOut">
              <a:rPr lang="cs-CZ" smtClean="0"/>
              <a:pPr/>
              <a:t>17.9.2012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18CD3E3-1EB6-47CC-811B-8B2699F72CF6}"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A0B8A69-CA42-4271-8F58-0A79514A27FF}" type="datetimeFigureOut">
              <a:rPr lang="cs-CZ" smtClean="0"/>
              <a:pPr/>
              <a:t>17.9.2012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18CD3E3-1EB6-47CC-811B-8B2699F72CF6}"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4A0B8A69-CA42-4271-8F58-0A79514A27FF}" type="datetimeFigureOut">
              <a:rPr lang="cs-CZ" smtClean="0"/>
              <a:pPr/>
              <a:t>17.9.2012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8CD3E3-1EB6-47CC-811B-8B2699F72CF6}"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4A0B8A69-CA42-4271-8F58-0A79514A27FF}" type="datetimeFigureOut">
              <a:rPr lang="cs-CZ" smtClean="0"/>
              <a:pPr/>
              <a:t>17.9.2012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077200" y="6356350"/>
            <a:ext cx="609600" cy="365125"/>
          </a:xfrm>
        </p:spPr>
        <p:txBody>
          <a:bodyPr/>
          <a:lstStyle/>
          <a:p>
            <a:fld id="{318CD3E3-1EB6-47CC-811B-8B2699F72CF6}" type="slidenum">
              <a:rPr lang="cs-CZ" smtClean="0"/>
              <a:pPr/>
              <a:t>‹#›</a:t>
            </a:fld>
            <a:endParaRPr lang="cs-CZ"/>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A0B8A69-CA42-4271-8F58-0A79514A27FF}" type="datetimeFigureOut">
              <a:rPr lang="cs-CZ" smtClean="0"/>
              <a:pPr/>
              <a:t>17.9.2012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8CD3E3-1EB6-47CC-811B-8B2699F72CF6}"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A0B8A69-CA42-4271-8F58-0A79514A27FF}" type="datetimeFigureOut">
              <a:rPr lang="cs-CZ" smtClean="0"/>
              <a:pPr/>
              <a:t>17.9.2012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8CD3E3-1EB6-47CC-811B-8B2699F72CF6}"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9000"/>
          </a:blip>
          <a:srcRect/>
          <a:tile tx="0" ty="0" sx="100000" sy="100000" flip="none" algn="tl"/>
        </a:blipFill>
        <a:effectLst/>
      </p:bgPr>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4A0B8A69-CA42-4271-8F58-0A79514A27FF}" type="datetimeFigureOut">
              <a:rPr lang="cs-CZ" smtClean="0"/>
              <a:pPr/>
              <a:t>17.9.2012</a:t>
            </a:fld>
            <a:endParaRPr lang="cs-CZ"/>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18CD3E3-1EB6-47CC-811B-8B2699F72CF6}" type="slidenum">
              <a:rPr lang="cs-CZ" smtClean="0"/>
              <a:pPr/>
              <a:t>‹#›</a:t>
            </a:fld>
            <a:endParaRPr lang="cs-CZ"/>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1428728" y="571480"/>
            <a:ext cx="6840760" cy="2123658"/>
          </a:xfrm>
          <a:prstGeom prst="rect">
            <a:avLst/>
          </a:prstGeom>
        </p:spPr>
        <p:txBody>
          <a:bodyPr wrap="square">
            <a:spAutoFit/>
          </a:bodyPr>
          <a:lstStyle/>
          <a:p>
            <a:pPr algn="ctr"/>
            <a:r>
              <a:rPr lang="cs-CZ" sz="6600" b="1" dirty="0" smtClean="0">
                <a:solidFill>
                  <a:srgbClr val="00B050"/>
                </a:solidFill>
                <a:effectLst>
                  <a:outerShdw blurRad="38100" dist="38100" dir="2700000" algn="tl">
                    <a:srgbClr val="000000"/>
                  </a:outerShdw>
                </a:effectLst>
                <a:latin typeface="Arial" pitchFamily="34" charset="0"/>
                <a:cs typeface="Arial" pitchFamily="34" charset="0"/>
              </a:rPr>
              <a:t>PŘÍRODOPIS</a:t>
            </a:r>
            <a:r>
              <a:rPr lang="cs-CZ" sz="6600" b="1" dirty="0">
                <a:solidFill>
                  <a:srgbClr val="00B050"/>
                </a:solidFill>
                <a:effectLst>
                  <a:outerShdw blurRad="38100" dist="38100" dir="2700000" algn="tl">
                    <a:srgbClr val="000000"/>
                  </a:outerShdw>
                </a:effectLst>
                <a:latin typeface="Arial" pitchFamily="34" charset="0"/>
                <a:cs typeface="Arial" pitchFamily="34" charset="0"/>
              </a:rPr>
              <a:t/>
            </a:r>
            <a:br>
              <a:rPr lang="cs-CZ" sz="6600" b="1" dirty="0">
                <a:solidFill>
                  <a:srgbClr val="00B050"/>
                </a:solidFill>
                <a:effectLst>
                  <a:outerShdw blurRad="38100" dist="38100" dir="2700000" algn="tl">
                    <a:srgbClr val="000000"/>
                  </a:outerShdw>
                </a:effectLst>
                <a:latin typeface="Arial" pitchFamily="34" charset="0"/>
                <a:cs typeface="Arial" pitchFamily="34" charset="0"/>
              </a:rPr>
            </a:br>
            <a:r>
              <a:rPr lang="cs-CZ" sz="6600" b="1" dirty="0" smtClean="0">
                <a:solidFill>
                  <a:srgbClr val="00FF00"/>
                </a:solidFill>
                <a:effectLst>
                  <a:outerShdw blurRad="38100" dist="38100" dir="2700000" algn="tl">
                    <a:srgbClr val="000000"/>
                  </a:outerShdw>
                </a:effectLst>
                <a:latin typeface="Arial" pitchFamily="34" charset="0"/>
                <a:cs typeface="Arial" pitchFamily="34" charset="0"/>
              </a:rPr>
              <a:t>8. ROČNÍK</a:t>
            </a:r>
            <a:endParaRPr lang="cs-CZ" sz="6600" dirty="0">
              <a:solidFill>
                <a:srgbClr val="00FF00"/>
              </a:solidFill>
              <a:latin typeface="Arial" pitchFamily="34" charset="0"/>
              <a:cs typeface="Arial" pitchFamily="34" charset="0"/>
            </a:endParaRPr>
          </a:p>
        </p:txBody>
      </p:sp>
      <p:pic>
        <p:nvPicPr>
          <p:cNvPr id="5" name="Picture 3"/>
          <p:cNvPicPr>
            <a:picLocks noChangeAspect="1" noChangeArrowheads="1"/>
          </p:cNvPicPr>
          <p:nvPr/>
        </p:nvPicPr>
        <p:blipFill>
          <a:blip r:embed="rId2" cstate="print"/>
          <a:srcRect/>
          <a:stretch>
            <a:fillRect/>
          </a:stretch>
        </p:blipFill>
        <p:spPr>
          <a:xfrm>
            <a:off x="1259632" y="3284984"/>
            <a:ext cx="7280351" cy="1206624"/>
          </a:xfrm>
          <a:prstGeom prst="rect">
            <a:avLst/>
          </a:prstGeom>
        </p:spPr>
      </p:pic>
      <p:sp>
        <p:nvSpPr>
          <p:cNvPr id="2" name="Obdélník 1"/>
          <p:cNvSpPr/>
          <p:nvPr/>
        </p:nvSpPr>
        <p:spPr>
          <a:xfrm>
            <a:off x="2329718" y="5373216"/>
            <a:ext cx="5441105" cy="400110"/>
          </a:xfrm>
          <a:prstGeom prst="rect">
            <a:avLst/>
          </a:prstGeom>
        </p:spPr>
        <p:txBody>
          <a:bodyPr wrap="none">
            <a:spAutoFit/>
          </a:bodyPr>
          <a:lstStyle/>
          <a:p>
            <a:r>
              <a:rPr lang="cs-CZ" sz="2000" smtClean="0">
                <a:solidFill>
                  <a:prstClr val="black"/>
                </a:solidFill>
                <a:latin typeface="Arial" pitchFamily="34" charset="0"/>
                <a:cs typeface="Arial" pitchFamily="34" charset="0"/>
              </a:rPr>
              <a:t>VY_52_INOVACE_31_01_péče </a:t>
            </a:r>
            <a:r>
              <a:rPr lang="cs-CZ" sz="2000" dirty="0" smtClean="0">
                <a:solidFill>
                  <a:prstClr val="black"/>
                </a:solidFill>
                <a:latin typeface="Arial" pitchFamily="34" charset="0"/>
                <a:cs typeface="Arial" pitchFamily="34" charset="0"/>
              </a:rPr>
              <a:t>o sluch a zrak</a:t>
            </a:r>
            <a:endParaRPr lang="cs-CZ" sz="2000" dirty="0">
              <a:solidFill>
                <a:prstClr val="black"/>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428728" y="285728"/>
            <a:ext cx="2071702" cy="769441"/>
          </a:xfrm>
          <a:prstGeom prst="rect">
            <a:avLst/>
          </a:prstGeom>
          <a:noFill/>
        </p:spPr>
        <p:txBody>
          <a:bodyPr wrap="square" rtlCol="0">
            <a:spAutoFit/>
          </a:bodyPr>
          <a:lstStyle/>
          <a:p>
            <a:r>
              <a:rPr lang="cs-CZ" sz="4400" b="1" u="sng" dirty="0">
                <a:solidFill>
                  <a:srgbClr val="7030A0"/>
                </a:solidFill>
                <a:effectLst>
                  <a:outerShdw blurRad="38100" dist="38100" dir="2700000" algn="tl">
                    <a:srgbClr val="000000">
                      <a:alpha val="43137"/>
                    </a:srgbClr>
                  </a:outerShdw>
                </a:effectLst>
                <a:latin typeface="Arial" pitchFamily="34" charset="0"/>
                <a:cs typeface="Arial" pitchFamily="34" charset="0"/>
              </a:rPr>
              <a:t>POPIS</a:t>
            </a:r>
          </a:p>
        </p:txBody>
      </p:sp>
      <p:sp>
        <p:nvSpPr>
          <p:cNvPr id="3" name="TextovéPole 2"/>
          <p:cNvSpPr txBox="1"/>
          <p:nvPr/>
        </p:nvSpPr>
        <p:spPr>
          <a:xfrm>
            <a:off x="642910" y="1142984"/>
            <a:ext cx="364202" cy="707886"/>
          </a:xfrm>
          <a:prstGeom prst="rect">
            <a:avLst/>
          </a:prstGeom>
          <a:noFill/>
        </p:spPr>
        <p:txBody>
          <a:bodyPr wrap="none" rtlCol="0">
            <a:spAutoFit/>
          </a:bodyPr>
          <a:lstStyle/>
          <a:p>
            <a:r>
              <a:rPr lang="cs-CZ" sz="4000" b="1" dirty="0" smtClean="0">
                <a:latin typeface="Arial" pitchFamily="34" charset="0"/>
                <a:cs typeface="Arial" pitchFamily="34" charset="0"/>
              </a:rPr>
              <a:t>•</a:t>
            </a:r>
            <a:endParaRPr lang="cs-CZ" sz="4000" b="1" dirty="0">
              <a:latin typeface="Arial" pitchFamily="34" charset="0"/>
              <a:cs typeface="Arial" pitchFamily="34" charset="0"/>
            </a:endParaRPr>
          </a:p>
        </p:txBody>
      </p:sp>
      <p:sp>
        <p:nvSpPr>
          <p:cNvPr id="4" name="TextovéPole 3"/>
          <p:cNvSpPr txBox="1"/>
          <p:nvPr/>
        </p:nvSpPr>
        <p:spPr>
          <a:xfrm>
            <a:off x="642910" y="2500306"/>
            <a:ext cx="364202" cy="707886"/>
          </a:xfrm>
          <a:prstGeom prst="rect">
            <a:avLst/>
          </a:prstGeom>
          <a:noFill/>
        </p:spPr>
        <p:txBody>
          <a:bodyPr wrap="none" rtlCol="0">
            <a:spAutoFit/>
          </a:bodyPr>
          <a:lstStyle/>
          <a:p>
            <a:r>
              <a:rPr lang="cs-CZ" sz="4000" b="1" dirty="0" smtClean="0">
                <a:latin typeface="Arial" pitchFamily="34" charset="0"/>
                <a:cs typeface="Arial" pitchFamily="34" charset="0"/>
              </a:rPr>
              <a:t>•</a:t>
            </a:r>
            <a:endParaRPr lang="cs-CZ" sz="4000" b="1" dirty="0">
              <a:latin typeface="Arial" pitchFamily="34" charset="0"/>
              <a:cs typeface="Arial" pitchFamily="34" charset="0"/>
            </a:endParaRPr>
          </a:p>
        </p:txBody>
      </p:sp>
      <p:sp>
        <p:nvSpPr>
          <p:cNvPr id="5" name="TextovéPole 4"/>
          <p:cNvSpPr txBox="1"/>
          <p:nvPr/>
        </p:nvSpPr>
        <p:spPr>
          <a:xfrm>
            <a:off x="714347" y="3500438"/>
            <a:ext cx="364202" cy="707886"/>
          </a:xfrm>
          <a:prstGeom prst="rect">
            <a:avLst/>
          </a:prstGeom>
          <a:noFill/>
        </p:spPr>
        <p:txBody>
          <a:bodyPr wrap="none" rtlCol="0">
            <a:spAutoFit/>
          </a:bodyPr>
          <a:lstStyle/>
          <a:p>
            <a:r>
              <a:rPr lang="cs-CZ" sz="4000" b="1" dirty="0" smtClean="0">
                <a:latin typeface="Arial" pitchFamily="34" charset="0"/>
                <a:cs typeface="Arial" pitchFamily="34" charset="0"/>
              </a:rPr>
              <a:t>•</a:t>
            </a:r>
            <a:endParaRPr lang="cs-CZ" sz="4000" b="1" dirty="0">
              <a:latin typeface="Arial" pitchFamily="34" charset="0"/>
              <a:cs typeface="Arial" pitchFamily="34" charset="0"/>
            </a:endParaRPr>
          </a:p>
        </p:txBody>
      </p:sp>
      <p:sp>
        <p:nvSpPr>
          <p:cNvPr id="8" name="TextovéPole 7"/>
          <p:cNvSpPr txBox="1"/>
          <p:nvPr/>
        </p:nvSpPr>
        <p:spPr>
          <a:xfrm>
            <a:off x="1571604" y="1357298"/>
            <a:ext cx="7143800" cy="1323439"/>
          </a:xfrm>
          <a:prstGeom prst="rect">
            <a:avLst/>
          </a:prstGeom>
          <a:noFill/>
        </p:spPr>
        <p:txBody>
          <a:bodyPr wrap="square" rtlCol="0">
            <a:spAutoFit/>
          </a:bodyPr>
          <a:lstStyle/>
          <a:p>
            <a:r>
              <a:rPr lang="cs-CZ" sz="2000" dirty="0" smtClean="0">
                <a:latin typeface="Arial" pitchFamily="34" charset="0"/>
                <a:cs typeface="Arial" pitchFamily="34" charset="0"/>
              </a:rPr>
              <a:t>č.3,4,5,6,7 - na těchto snímcích jsou vypsány potřebné informace o tom,jak si mají děti a dospělí chránit sluch a  zrak a též jsou vyspané potřebné oční cviky pro správné fungování oka</a:t>
            </a:r>
            <a:endParaRPr lang="cs-CZ" sz="2000" dirty="0">
              <a:latin typeface="Arial" pitchFamily="34" charset="0"/>
              <a:cs typeface="Arial" pitchFamily="34" charset="0"/>
            </a:endParaRPr>
          </a:p>
        </p:txBody>
      </p:sp>
      <p:sp>
        <p:nvSpPr>
          <p:cNvPr id="9" name="TextovéPole 8"/>
          <p:cNvSpPr txBox="1"/>
          <p:nvPr/>
        </p:nvSpPr>
        <p:spPr>
          <a:xfrm>
            <a:off x="1643042" y="2714620"/>
            <a:ext cx="7215238" cy="707886"/>
          </a:xfrm>
          <a:prstGeom prst="rect">
            <a:avLst/>
          </a:prstGeom>
          <a:noFill/>
        </p:spPr>
        <p:txBody>
          <a:bodyPr wrap="square" rtlCol="0">
            <a:spAutoFit/>
          </a:bodyPr>
          <a:lstStyle/>
          <a:p>
            <a:r>
              <a:rPr lang="cs-CZ" sz="2000" dirty="0" smtClean="0">
                <a:latin typeface="Arial" pitchFamily="34" charset="0"/>
                <a:cs typeface="Arial" pitchFamily="34" charset="0"/>
              </a:rPr>
              <a:t>č.8 - na tomto snímku je vložen obrázek popisující vady oka, vhodné k výkladu učitele</a:t>
            </a:r>
            <a:endParaRPr lang="cs-CZ" sz="2000" dirty="0">
              <a:latin typeface="Arial" pitchFamily="34" charset="0"/>
              <a:cs typeface="Arial" pitchFamily="34" charset="0"/>
            </a:endParaRPr>
          </a:p>
        </p:txBody>
      </p:sp>
      <p:sp>
        <p:nvSpPr>
          <p:cNvPr id="10" name="TextovéPole 9"/>
          <p:cNvSpPr txBox="1"/>
          <p:nvPr/>
        </p:nvSpPr>
        <p:spPr>
          <a:xfrm>
            <a:off x="1643041" y="3643314"/>
            <a:ext cx="6858048" cy="1015663"/>
          </a:xfrm>
          <a:prstGeom prst="rect">
            <a:avLst/>
          </a:prstGeom>
          <a:noFill/>
        </p:spPr>
        <p:txBody>
          <a:bodyPr wrap="square" rtlCol="0">
            <a:spAutoFit/>
          </a:bodyPr>
          <a:lstStyle/>
          <a:p>
            <a:r>
              <a:rPr lang="cs-CZ" sz="2000" dirty="0" smtClean="0">
                <a:latin typeface="Arial" pitchFamily="34" charset="0"/>
                <a:cs typeface="Arial" pitchFamily="34" charset="0"/>
              </a:rPr>
              <a:t>č.9 -  na tomto snímku jsou vypsána tvrzení,která souvisí se zrakem, úkolem žáků je podtrhnout pouze ta správná tvrzení</a:t>
            </a:r>
            <a:endParaRPr lang="cs-CZ"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642910" y="0"/>
            <a:ext cx="8229600" cy="847725"/>
          </a:xfrm>
          <a:prstGeom prst="rect">
            <a:avLst/>
          </a:prstGeom>
        </p:spPr>
        <p:txBody>
          <a:bodyPr vert="horz" lIns="0" rIns="0" bIns="0" anchor="b">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4400" b="1" i="0"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pitchFamily="34" charset="0"/>
                <a:cs typeface="Arial" pitchFamily="34" charset="0"/>
              </a:rPr>
              <a:t>	</a:t>
            </a:r>
            <a:r>
              <a:rPr kumimoji="0" lang="cs-CZ" sz="4400" b="1" i="0" u="sng"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pitchFamily="34" charset="0"/>
                <a:cs typeface="Arial" pitchFamily="34" charset="0"/>
              </a:rPr>
              <a:t>PÉČE O SLUCH</a:t>
            </a:r>
            <a:endParaRPr kumimoji="0" lang="cs-CZ" sz="44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rial" pitchFamily="34" charset="0"/>
              <a:cs typeface="Arial" pitchFamily="34" charset="0"/>
            </a:endParaRPr>
          </a:p>
        </p:txBody>
      </p:sp>
      <p:sp>
        <p:nvSpPr>
          <p:cNvPr id="3" name="TextovéPole 2"/>
          <p:cNvSpPr txBox="1"/>
          <p:nvPr/>
        </p:nvSpPr>
        <p:spPr>
          <a:xfrm>
            <a:off x="500002" y="857232"/>
            <a:ext cx="8643998" cy="5570756"/>
          </a:xfrm>
          <a:prstGeom prst="rect">
            <a:avLst/>
          </a:prstGeom>
          <a:noFill/>
        </p:spPr>
        <p:txBody>
          <a:bodyPr wrap="square" rtlCol="0">
            <a:spAutoFit/>
          </a:bodyPr>
          <a:lstStyle/>
          <a:p>
            <a:r>
              <a:rPr lang="cs-CZ" sz="2400" b="1" dirty="0" smtClean="0">
                <a:solidFill>
                  <a:srgbClr val="FFFF00"/>
                </a:solidFill>
                <a:latin typeface="Arial" pitchFamily="34" charset="0"/>
                <a:cs typeface="Arial" pitchFamily="34" charset="0"/>
              </a:rPr>
              <a:t>DĚTI</a:t>
            </a:r>
          </a:p>
          <a:p>
            <a:endParaRPr lang="cs-CZ" sz="2400" b="1" dirty="0" smtClean="0">
              <a:solidFill>
                <a:srgbClr val="0070C0"/>
              </a:solidFill>
              <a:latin typeface="Arial" pitchFamily="34" charset="0"/>
              <a:cs typeface="Arial" pitchFamily="34" charset="0"/>
            </a:endParaRPr>
          </a:p>
          <a:p>
            <a:pPr>
              <a:buFontTx/>
              <a:buChar char="-"/>
            </a:pPr>
            <a:r>
              <a:rPr lang="cs-CZ" sz="2400" b="1" i="0" dirty="0" smtClean="0">
                <a:solidFill>
                  <a:srgbClr val="0070C0"/>
                </a:solidFill>
                <a:latin typeface="Arial" pitchFamily="34" charset="0"/>
                <a:cs typeface="Arial" pitchFamily="34" charset="0"/>
              </a:rPr>
              <a:t>Diagnostika a léčba poruch sluchu.</a:t>
            </a:r>
          </a:p>
          <a:p>
            <a:endParaRPr lang="cs-CZ" sz="2400" b="1" i="0" dirty="0" smtClean="0">
              <a:solidFill>
                <a:srgbClr val="0070C0"/>
              </a:solidFill>
              <a:latin typeface="Arial" pitchFamily="34" charset="0"/>
              <a:cs typeface="Arial" pitchFamily="34" charset="0"/>
            </a:endParaRPr>
          </a:p>
          <a:p>
            <a:r>
              <a:rPr lang="cs-CZ" sz="2400" b="1" i="0" dirty="0" smtClean="0">
                <a:solidFill>
                  <a:srgbClr val="0070C0"/>
                </a:solidFill>
                <a:latin typeface="Arial" pitchFamily="34" charset="0"/>
                <a:cs typeface="Arial" pitchFamily="34" charset="0"/>
              </a:rPr>
              <a:t> - Vyšetření sluchu u dětí s příznaky dysfunkce CNS (Dyslexie, dysgrafie, dysfázie….).</a:t>
            </a:r>
          </a:p>
          <a:p>
            <a:endParaRPr lang="cs-CZ" sz="2400" b="1" i="0" dirty="0" smtClean="0">
              <a:solidFill>
                <a:srgbClr val="0070C0"/>
              </a:solidFill>
              <a:latin typeface="Arial" pitchFamily="34" charset="0"/>
              <a:cs typeface="Arial" pitchFamily="34" charset="0"/>
            </a:endParaRPr>
          </a:p>
          <a:p>
            <a:r>
              <a:rPr lang="cs-CZ" sz="2400" b="1" i="0" dirty="0" smtClean="0">
                <a:solidFill>
                  <a:srgbClr val="0070C0"/>
                </a:solidFill>
                <a:latin typeface="Arial" pitchFamily="34" charset="0"/>
                <a:cs typeface="Arial" pitchFamily="34" charset="0"/>
              </a:rPr>
              <a:t> - Vyšetření sluchu u stavů po opakovaných nebo chronických zánětech středouší.</a:t>
            </a:r>
          </a:p>
          <a:p>
            <a:endParaRPr lang="cs-CZ" sz="2400" b="1" i="0" dirty="0" smtClean="0">
              <a:solidFill>
                <a:srgbClr val="0070C0"/>
              </a:solidFill>
              <a:latin typeface="Arial" pitchFamily="34" charset="0"/>
              <a:cs typeface="Arial" pitchFamily="34" charset="0"/>
            </a:endParaRPr>
          </a:p>
          <a:p>
            <a:r>
              <a:rPr lang="cs-CZ" sz="2400" b="1" i="0" dirty="0" smtClean="0">
                <a:solidFill>
                  <a:srgbClr val="0070C0"/>
                </a:solidFill>
                <a:latin typeface="Arial" pitchFamily="34" charset="0"/>
                <a:cs typeface="Arial" pitchFamily="34" charset="0"/>
              </a:rPr>
              <a:t> - Kompenzace sluchových vad sluchadly.</a:t>
            </a:r>
          </a:p>
          <a:p>
            <a:endParaRPr lang="cs-CZ" sz="2400" b="1" i="0" dirty="0" smtClean="0">
              <a:solidFill>
                <a:srgbClr val="0070C0"/>
              </a:solidFill>
              <a:latin typeface="Arial" pitchFamily="34" charset="0"/>
              <a:cs typeface="Arial" pitchFamily="34" charset="0"/>
            </a:endParaRPr>
          </a:p>
          <a:p>
            <a:r>
              <a:rPr lang="cs-CZ" sz="2400" b="1" dirty="0">
                <a:solidFill>
                  <a:srgbClr val="0070C0"/>
                </a:solidFill>
                <a:latin typeface="Arial" pitchFamily="34" charset="0"/>
                <a:cs typeface="Arial" pitchFamily="34" charset="0"/>
              </a:rPr>
              <a:t> - V indikovaných případech doporučujeme dětí ke kochleární implantaci (ORL Motol).</a:t>
            </a:r>
          </a:p>
          <a:p>
            <a:endParaRPr lang="cs-CZ" sz="2000" dirty="0">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57158" y="856357"/>
            <a:ext cx="8501122" cy="6001643"/>
          </a:xfrm>
          <a:prstGeom prst="rect">
            <a:avLst/>
          </a:prstGeom>
          <a:noFill/>
        </p:spPr>
        <p:txBody>
          <a:bodyPr wrap="square" rtlCol="0">
            <a:spAutoFit/>
          </a:bodyPr>
          <a:lstStyle/>
          <a:p>
            <a:r>
              <a:rPr lang="cs-CZ" sz="2400" b="1" dirty="0" smtClean="0">
                <a:solidFill>
                  <a:srgbClr val="FFFF00"/>
                </a:solidFill>
                <a:latin typeface="Arial" pitchFamily="34" charset="0"/>
                <a:cs typeface="Arial" pitchFamily="34" charset="0"/>
              </a:rPr>
              <a:t>DOSPĚLÍ</a:t>
            </a:r>
          </a:p>
          <a:p>
            <a:endParaRPr lang="cs-CZ" sz="2400" b="1" dirty="0">
              <a:latin typeface="Arial" pitchFamily="34" charset="0"/>
              <a:cs typeface="Arial" pitchFamily="34" charset="0"/>
            </a:endParaRPr>
          </a:p>
          <a:p>
            <a:pPr>
              <a:buFontTx/>
              <a:buChar char="-"/>
            </a:pPr>
            <a:r>
              <a:rPr lang="cs-CZ" sz="2400" b="1" dirty="0" smtClean="0">
                <a:solidFill>
                  <a:srgbClr val="0070C0"/>
                </a:solidFill>
                <a:latin typeface="Arial" pitchFamily="34" charset="0"/>
                <a:cs typeface="Arial" pitchFamily="34" charset="0"/>
              </a:rPr>
              <a:t>Diagnostika </a:t>
            </a:r>
            <a:r>
              <a:rPr lang="cs-CZ" sz="2400" b="1" dirty="0">
                <a:solidFill>
                  <a:srgbClr val="0070C0"/>
                </a:solidFill>
                <a:latin typeface="Arial" pitchFamily="34" charset="0"/>
                <a:cs typeface="Arial" pitchFamily="34" charset="0"/>
              </a:rPr>
              <a:t>a léčba poruch sluchu</a:t>
            </a:r>
            <a:r>
              <a:rPr lang="cs-CZ" sz="2400" b="1" dirty="0" smtClean="0">
                <a:solidFill>
                  <a:srgbClr val="0070C0"/>
                </a:solidFill>
                <a:latin typeface="Arial" pitchFamily="34" charset="0"/>
                <a:cs typeface="Arial" pitchFamily="34" charset="0"/>
              </a:rPr>
              <a:t>.</a:t>
            </a:r>
          </a:p>
          <a:p>
            <a:endParaRPr lang="cs-CZ" sz="2400" b="1" dirty="0">
              <a:solidFill>
                <a:srgbClr val="0070C0"/>
              </a:solidFill>
              <a:latin typeface="Arial" pitchFamily="34" charset="0"/>
              <a:cs typeface="Arial" pitchFamily="34" charset="0"/>
            </a:endParaRPr>
          </a:p>
          <a:p>
            <a:pPr>
              <a:buFontTx/>
              <a:buChar char="-"/>
            </a:pPr>
            <a:r>
              <a:rPr lang="cs-CZ" sz="2400" b="1" i="0" dirty="0" smtClean="0">
                <a:solidFill>
                  <a:srgbClr val="0070C0"/>
                </a:solidFill>
                <a:latin typeface="Arial" pitchFamily="34" charset="0"/>
                <a:cs typeface="Arial" pitchFamily="34" charset="0"/>
              </a:rPr>
              <a:t>Kompenzace sluchových vad sluchadly.</a:t>
            </a:r>
          </a:p>
          <a:p>
            <a:endParaRPr lang="cs-CZ" sz="2400" b="1" i="0" dirty="0" smtClean="0">
              <a:solidFill>
                <a:srgbClr val="0070C0"/>
              </a:solidFill>
              <a:latin typeface="Arial" pitchFamily="34" charset="0"/>
              <a:cs typeface="Arial" pitchFamily="34" charset="0"/>
            </a:endParaRPr>
          </a:p>
          <a:p>
            <a:r>
              <a:rPr lang="cs-CZ" sz="2400" b="1" i="0" dirty="0" smtClean="0">
                <a:solidFill>
                  <a:srgbClr val="0070C0"/>
                </a:solidFill>
                <a:latin typeface="Arial" pitchFamily="34" charset="0"/>
                <a:cs typeface="Arial" pitchFamily="34" charset="0"/>
              </a:rPr>
              <a:t>-Doporučení a prodej kompenzačních pomůcek pro sluchově postižené (vibrační budík, indukční smyčky, zábleskové signalizační zařízení atd.).  Vystavení podkladů pro schválení příspěvku od státu na tyto přístroje.</a:t>
            </a:r>
            <a:endParaRPr lang="cs-CZ" sz="2400" b="1" dirty="0">
              <a:solidFill>
                <a:srgbClr val="0070C0"/>
              </a:solidFill>
              <a:latin typeface="Arial" pitchFamily="34" charset="0"/>
              <a:cs typeface="Arial" pitchFamily="34" charset="0"/>
            </a:endParaRPr>
          </a:p>
          <a:p>
            <a:endParaRPr lang="cs-CZ" sz="2400" b="1" i="0" dirty="0" smtClean="0">
              <a:solidFill>
                <a:srgbClr val="0070C0"/>
              </a:solidFill>
              <a:latin typeface="Arial" pitchFamily="34" charset="0"/>
              <a:cs typeface="Arial" pitchFamily="34" charset="0"/>
            </a:endParaRPr>
          </a:p>
          <a:p>
            <a:r>
              <a:rPr lang="cs-CZ" sz="2400" b="1" dirty="0">
                <a:solidFill>
                  <a:srgbClr val="0070C0"/>
                </a:solidFill>
                <a:latin typeface="Arial" pitchFamily="34" charset="0"/>
                <a:cs typeface="Arial" pitchFamily="34" charset="0"/>
              </a:rPr>
              <a:t>- Naše ambulance je vybavena přístrojem BERA na měření kmenových evokovaných potenciálů (diagnostika poruch sluchu a rovnováhy, </a:t>
            </a:r>
            <a:r>
              <a:rPr lang="cs-CZ" sz="2400" b="1" dirty="0" err="1">
                <a:solidFill>
                  <a:srgbClr val="0070C0"/>
                </a:solidFill>
                <a:latin typeface="Arial" pitchFamily="34" charset="0"/>
                <a:cs typeface="Arial" pitchFamily="34" charset="0"/>
              </a:rPr>
              <a:t>Schwannom</a:t>
            </a:r>
            <a:r>
              <a:rPr lang="cs-CZ" sz="2400" b="1" dirty="0">
                <a:solidFill>
                  <a:srgbClr val="0070C0"/>
                </a:solidFill>
                <a:latin typeface="Arial" pitchFamily="34" charset="0"/>
                <a:cs typeface="Arial" pitchFamily="34" charset="0"/>
              </a:rPr>
              <a:t> </a:t>
            </a:r>
            <a:r>
              <a:rPr lang="cs-CZ" sz="2400" b="1" dirty="0" err="1">
                <a:solidFill>
                  <a:srgbClr val="0070C0"/>
                </a:solidFill>
                <a:latin typeface="Arial" pitchFamily="34" charset="0"/>
                <a:cs typeface="Arial" pitchFamily="34" charset="0"/>
              </a:rPr>
              <a:t>acustiku</a:t>
            </a:r>
            <a:r>
              <a:rPr lang="cs-CZ" sz="2400" b="1" dirty="0">
                <a:solidFill>
                  <a:srgbClr val="0070C0"/>
                </a:solidFill>
                <a:latin typeface="Arial" pitchFamily="34" charset="0"/>
                <a:cs typeface="Arial" pitchFamily="34" charset="0"/>
              </a:rPr>
              <a:t>)</a:t>
            </a:r>
          </a:p>
          <a:p>
            <a:endParaRPr lang="cs-CZ" sz="2400" dirty="0">
              <a:latin typeface="Arial" pitchFamily="34" charset="0"/>
              <a:cs typeface="Arial" pitchFamily="34" charset="0"/>
            </a:endParaRPr>
          </a:p>
        </p:txBody>
      </p:sp>
      <p:sp>
        <p:nvSpPr>
          <p:cNvPr id="3" name="Rectangle 2"/>
          <p:cNvSpPr txBox="1">
            <a:spLocks noChangeArrowheads="1"/>
          </p:cNvSpPr>
          <p:nvPr/>
        </p:nvSpPr>
        <p:spPr>
          <a:xfrm>
            <a:off x="642910" y="0"/>
            <a:ext cx="8229600" cy="847725"/>
          </a:xfrm>
          <a:prstGeom prst="rect">
            <a:avLst/>
          </a:prstGeom>
        </p:spPr>
        <p:txBody>
          <a:bodyPr vert="horz" lIns="0" rIns="0" bIns="0" anchor="b">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4400" b="1" i="0" strike="noStrike" kern="1200" cap="none" spc="0" normalizeH="0" baseline="0" noProof="0" dirty="0" smtClean="0">
                <a:ln>
                  <a:noFill/>
                </a:ln>
                <a:solidFill>
                  <a:srgbClr val="00B050"/>
                </a:solidFill>
                <a:effectLst>
                  <a:outerShdw blurRad="38100" dist="38100" dir="2700000" algn="tl">
                    <a:srgbClr val="000000">
                      <a:alpha val="43137"/>
                    </a:srgbClr>
                  </a:outerShdw>
                </a:effectLst>
                <a:uLnTx/>
                <a:uFillTx/>
                <a:latin typeface="Arial" pitchFamily="34" charset="0"/>
                <a:cs typeface="Arial" pitchFamily="34" charset="0"/>
              </a:rPr>
              <a:t>	</a:t>
            </a:r>
            <a:r>
              <a:rPr kumimoji="0" lang="cs-CZ" sz="4400" b="1" i="0" u="sng"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pitchFamily="34" charset="0"/>
                <a:cs typeface="Arial" pitchFamily="34" charset="0"/>
              </a:rPr>
              <a:t>PÉČE O SLUCH</a:t>
            </a:r>
            <a:endParaRPr kumimoji="0" lang="cs-CZ" sz="44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randombar(horizontal)">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00034" y="1357298"/>
            <a:ext cx="8215370" cy="5262979"/>
          </a:xfrm>
          <a:prstGeom prst="rect">
            <a:avLst/>
          </a:prstGeom>
          <a:noFill/>
        </p:spPr>
        <p:txBody>
          <a:bodyPr wrap="square" rtlCol="0">
            <a:spAutoFit/>
          </a:bodyPr>
          <a:lstStyle/>
          <a:p>
            <a:r>
              <a:rPr lang="cs-CZ" sz="2400" b="1" dirty="0">
                <a:solidFill>
                  <a:srgbClr val="C00000"/>
                </a:solidFill>
                <a:latin typeface="Arial" pitchFamily="34" charset="0"/>
                <a:cs typeface="Arial" pitchFamily="34" charset="0"/>
              </a:rPr>
              <a:t>Zrak je nejcennějším smyslovým orgánem v životě člověka. Vidění zprostředkovává lidem maximum informací o vnějším světě</a:t>
            </a:r>
            <a:r>
              <a:rPr lang="cs-CZ" sz="2400" b="1" dirty="0" smtClean="0">
                <a:solidFill>
                  <a:srgbClr val="C00000"/>
                </a:solidFill>
                <a:latin typeface="Arial" pitchFamily="34" charset="0"/>
                <a:cs typeface="Arial" pitchFamily="34" charset="0"/>
              </a:rPr>
              <a:t>.</a:t>
            </a:r>
            <a:endParaRPr lang="cs-CZ" sz="2400" b="1" dirty="0">
              <a:solidFill>
                <a:srgbClr val="C00000"/>
              </a:solidFill>
              <a:latin typeface="Arial" pitchFamily="34" charset="0"/>
              <a:cs typeface="Arial" pitchFamily="34" charset="0"/>
            </a:endParaRPr>
          </a:p>
          <a:p>
            <a:endParaRPr lang="cs-CZ" sz="2400" b="1" dirty="0" smtClean="0">
              <a:latin typeface="Arial" pitchFamily="34" charset="0"/>
              <a:cs typeface="Arial" pitchFamily="34" charset="0"/>
            </a:endParaRPr>
          </a:p>
          <a:p>
            <a:endParaRPr lang="cs-CZ" sz="2400" b="1" dirty="0">
              <a:solidFill>
                <a:srgbClr val="FF0000"/>
              </a:solidFill>
              <a:latin typeface="Arial" pitchFamily="34" charset="0"/>
              <a:cs typeface="Arial" pitchFamily="34" charset="0"/>
            </a:endParaRPr>
          </a:p>
          <a:p>
            <a:r>
              <a:rPr lang="cs-CZ" sz="2400" b="1" dirty="0">
                <a:solidFill>
                  <a:srgbClr val="FF0000"/>
                </a:solidFill>
                <a:effectLst>
                  <a:outerShdw blurRad="38100" dist="38100" dir="2700000" algn="tl">
                    <a:srgbClr val="000000">
                      <a:alpha val="43137"/>
                    </a:srgbClr>
                  </a:outerShdw>
                </a:effectLst>
                <a:latin typeface="Arial" pitchFamily="34" charset="0"/>
                <a:cs typeface="Arial" pitchFamily="34" charset="0"/>
              </a:rPr>
              <a:t>JAK SI OČI CHRÁNIT</a:t>
            </a:r>
            <a:r>
              <a:rPr lang="cs-CZ" sz="2400" b="1" dirty="0" smtClean="0">
                <a:solidFill>
                  <a:srgbClr val="FF0000"/>
                </a:solidFill>
                <a:effectLst>
                  <a:outerShdw blurRad="38100" dist="38100" dir="2700000" algn="tl">
                    <a:srgbClr val="000000">
                      <a:alpha val="43137"/>
                    </a:srgbClr>
                  </a:outerShdw>
                </a:effectLst>
                <a:latin typeface="Arial" pitchFamily="34" charset="0"/>
                <a:cs typeface="Arial" pitchFamily="34" charset="0"/>
              </a:rPr>
              <a:t>?</a:t>
            </a:r>
          </a:p>
          <a:p>
            <a:endParaRPr lang="cs-CZ" sz="2400" b="1" dirty="0">
              <a:latin typeface="Arial" pitchFamily="34" charset="0"/>
              <a:cs typeface="Arial" pitchFamily="34" charset="0"/>
            </a:endParaRPr>
          </a:p>
          <a:p>
            <a:pPr>
              <a:buFont typeface="Arial" pitchFamily="34" charset="0"/>
              <a:buChar char="•"/>
            </a:pPr>
            <a:r>
              <a:rPr lang="cs-CZ" sz="2400" b="1" dirty="0" smtClean="0">
                <a:solidFill>
                  <a:srgbClr val="7030A0"/>
                </a:solidFill>
                <a:latin typeface="Arial" pitchFamily="34" charset="0"/>
                <a:cs typeface="Arial" pitchFamily="34" charset="0"/>
              </a:rPr>
              <a:t>  Optimálním </a:t>
            </a:r>
            <a:r>
              <a:rPr lang="cs-CZ" sz="2400" b="1" dirty="0">
                <a:solidFill>
                  <a:srgbClr val="7030A0"/>
                </a:solidFill>
                <a:latin typeface="Arial" pitchFamily="34" charset="0"/>
                <a:cs typeface="Arial" pitchFamily="34" charset="0"/>
              </a:rPr>
              <a:t>uspořádáním pracovního prostředí</a:t>
            </a:r>
          </a:p>
          <a:p>
            <a:pPr>
              <a:buFont typeface="Arial" pitchFamily="34" charset="0"/>
              <a:buChar char="•"/>
            </a:pPr>
            <a:r>
              <a:rPr lang="cs-CZ" sz="2400" b="1" dirty="0" smtClean="0">
                <a:solidFill>
                  <a:srgbClr val="7030A0"/>
                </a:solidFill>
                <a:latin typeface="Arial" pitchFamily="34" charset="0"/>
                <a:cs typeface="Arial" pitchFamily="34" charset="0"/>
              </a:rPr>
              <a:t>  Vhodným </a:t>
            </a:r>
            <a:r>
              <a:rPr lang="cs-CZ" sz="2400" b="1" dirty="0">
                <a:solidFill>
                  <a:srgbClr val="7030A0"/>
                </a:solidFill>
                <a:latin typeface="Arial" pitchFamily="34" charset="0"/>
                <a:cs typeface="Arial" pitchFamily="34" charset="0"/>
              </a:rPr>
              <a:t>osvětlením</a:t>
            </a:r>
          </a:p>
          <a:p>
            <a:pPr>
              <a:buFont typeface="Arial" pitchFamily="34" charset="0"/>
              <a:buChar char="•"/>
            </a:pPr>
            <a:r>
              <a:rPr lang="cs-CZ" sz="2400" b="1" dirty="0" smtClean="0">
                <a:solidFill>
                  <a:srgbClr val="7030A0"/>
                </a:solidFill>
                <a:latin typeface="Arial" pitchFamily="34" charset="0"/>
                <a:cs typeface="Arial" pitchFamily="34" charset="0"/>
              </a:rPr>
              <a:t>  Barevnými </a:t>
            </a:r>
            <a:r>
              <a:rPr lang="cs-CZ" sz="2400" b="1" dirty="0">
                <a:solidFill>
                  <a:srgbClr val="7030A0"/>
                </a:solidFill>
                <a:latin typeface="Arial" pitchFamily="34" charset="0"/>
                <a:cs typeface="Arial" pitchFamily="34" charset="0"/>
              </a:rPr>
              <a:t>kontrasty</a:t>
            </a:r>
          </a:p>
          <a:p>
            <a:pPr>
              <a:buFont typeface="Arial" pitchFamily="34" charset="0"/>
              <a:buChar char="•"/>
            </a:pPr>
            <a:r>
              <a:rPr lang="cs-CZ" sz="2400" b="1" dirty="0" smtClean="0">
                <a:solidFill>
                  <a:srgbClr val="7030A0"/>
                </a:solidFill>
                <a:latin typeface="Arial" pitchFamily="34" charset="0"/>
                <a:cs typeface="Arial" pitchFamily="34" charset="0"/>
              </a:rPr>
              <a:t>  Střídáním </a:t>
            </a:r>
            <a:r>
              <a:rPr lang="cs-CZ" sz="2400" b="1" dirty="0">
                <a:solidFill>
                  <a:srgbClr val="7030A0"/>
                </a:solidFill>
                <a:latin typeface="Arial" pitchFamily="34" charset="0"/>
                <a:cs typeface="Arial" pitchFamily="34" charset="0"/>
              </a:rPr>
              <a:t>zrakové práce do blízka a do dálky</a:t>
            </a:r>
          </a:p>
          <a:p>
            <a:pPr>
              <a:buFont typeface="Arial" pitchFamily="34" charset="0"/>
              <a:buChar char="•"/>
            </a:pPr>
            <a:r>
              <a:rPr lang="cs-CZ" sz="2400" b="1" dirty="0" smtClean="0">
                <a:solidFill>
                  <a:srgbClr val="7030A0"/>
                </a:solidFill>
                <a:latin typeface="Arial" pitchFamily="34" charset="0"/>
                <a:cs typeface="Arial" pitchFamily="34" charset="0"/>
              </a:rPr>
              <a:t>  Optimální </a:t>
            </a:r>
            <a:r>
              <a:rPr lang="cs-CZ" sz="2400" b="1" dirty="0">
                <a:solidFill>
                  <a:srgbClr val="7030A0"/>
                </a:solidFill>
                <a:latin typeface="Arial" pitchFamily="34" charset="0"/>
                <a:cs typeface="Arial" pitchFamily="34" charset="0"/>
              </a:rPr>
              <a:t>korekcí – správnými brýlemi</a:t>
            </a:r>
          </a:p>
          <a:p>
            <a:pPr>
              <a:buFont typeface="Arial" pitchFamily="34" charset="0"/>
              <a:buChar char="•"/>
            </a:pPr>
            <a:r>
              <a:rPr lang="cs-CZ" sz="2400" b="1" dirty="0" smtClean="0">
                <a:solidFill>
                  <a:srgbClr val="7030A0"/>
                </a:solidFill>
                <a:latin typeface="Arial" pitchFamily="34" charset="0"/>
                <a:cs typeface="Arial" pitchFamily="34" charset="0"/>
              </a:rPr>
              <a:t>  Pravidelnými </a:t>
            </a:r>
            <a:r>
              <a:rPr lang="cs-CZ" sz="2400" b="1" dirty="0">
                <a:solidFill>
                  <a:srgbClr val="7030A0"/>
                </a:solidFill>
                <a:latin typeface="Arial" pitchFamily="34" charset="0"/>
                <a:cs typeface="Arial" pitchFamily="34" charset="0"/>
              </a:rPr>
              <a:t>kontrolami u očního lékaře </a:t>
            </a:r>
          </a:p>
          <a:p>
            <a:endParaRPr lang="cs-CZ" sz="2400" b="1" dirty="0">
              <a:latin typeface="Arial" pitchFamily="34" charset="0"/>
              <a:cs typeface="Arial" pitchFamily="34" charset="0"/>
            </a:endParaRPr>
          </a:p>
        </p:txBody>
      </p:sp>
      <p:sp>
        <p:nvSpPr>
          <p:cNvPr id="3" name="Rectangle 2"/>
          <p:cNvSpPr txBox="1">
            <a:spLocks noChangeArrowheads="1"/>
          </p:cNvSpPr>
          <p:nvPr/>
        </p:nvSpPr>
        <p:spPr>
          <a:xfrm>
            <a:off x="642910" y="285728"/>
            <a:ext cx="8229600" cy="847725"/>
          </a:xfrm>
          <a:prstGeom prst="rect">
            <a:avLst/>
          </a:prstGeom>
        </p:spPr>
        <p:txBody>
          <a:bodyPr vert="horz" lIns="0" rIns="0" bIns="0" anchor="b">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4400" b="1" i="0"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Arial" pitchFamily="34" charset="0"/>
                <a:cs typeface="Arial" pitchFamily="34" charset="0"/>
              </a:rPr>
              <a:t>	</a:t>
            </a:r>
            <a:r>
              <a:rPr kumimoji="0" lang="cs-CZ" sz="4400" b="1" i="0" u="sng"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Arial" pitchFamily="34" charset="0"/>
                <a:cs typeface="Arial" pitchFamily="34" charset="0"/>
              </a:rPr>
              <a:t>PÉČE O ZRAK</a:t>
            </a:r>
            <a:endParaRPr kumimoji="0" lang="cs-CZ" sz="4400" b="1" i="0" u="sng"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5"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randombar(vertical)">
                                      <p:cBhvr>
                                        <p:cTn id="1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642910" y="0"/>
            <a:ext cx="8229600" cy="847725"/>
          </a:xfrm>
          <a:prstGeom prst="rect">
            <a:avLst/>
          </a:prstGeom>
        </p:spPr>
        <p:txBody>
          <a:bodyPr vert="horz" lIns="0" rIns="0" bIns="0" anchor="b">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4400" b="1" i="0"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Arial" pitchFamily="34" charset="0"/>
                <a:cs typeface="Arial" pitchFamily="34" charset="0"/>
              </a:rPr>
              <a:t>	</a:t>
            </a:r>
            <a:r>
              <a:rPr kumimoji="0" lang="cs-CZ" sz="44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Arial" pitchFamily="34" charset="0"/>
                <a:cs typeface="Arial" pitchFamily="34" charset="0"/>
              </a:rPr>
              <a:t>OČNÍ</a:t>
            </a:r>
            <a:r>
              <a:rPr kumimoji="0" lang="cs-CZ" sz="4400" b="1" i="0" u="sng" strike="noStrike" kern="1200" cap="none" spc="0" normalizeH="0" noProof="0" dirty="0" smtClean="0">
                <a:ln>
                  <a:noFill/>
                </a:ln>
                <a:solidFill>
                  <a:srgbClr val="FFFF00"/>
                </a:solidFill>
                <a:effectLst>
                  <a:outerShdw blurRad="38100" dist="38100" dir="2700000" algn="tl">
                    <a:srgbClr val="000000">
                      <a:alpha val="43137"/>
                    </a:srgbClr>
                  </a:outerShdw>
                </a:effectLst>
                <a:uLnTx/>
                <a:uFillTx/>
                <a:latin typeface="Arial" pitchFamily="34" charset="0"/>
                <a:cs typeface="Arial" pitchFamily="34" charset="0"/>
              </a:rPr>
              <a:t> CVIKY</a:t>
            </a:r>
            <a:endParaRPr kumimoji="0" lang="cs-CZ" sz="4400" b="1" i="0" u="sng"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itchFamily="34" charset="0"/>
              <a:cs typeface="Arial" pitchFamily="34" charset="0"/>
            </a:endParaRPr>
          </a:p>
        </p:txBody>
      </p:sp>
      <p:sp>
        <p:nvSpPr>
          <p:cNvPr id="3" name="TextovéPole 2"/>
          <p:cNvSpPr txBox="1"/>
          <p:nvPr/>
        </p:nvSpPr>
        <p:spPr>
          <a:xfrm>
            <a:off x="428596" y="928670"/>
            <a:ext cx="8501122" cy="6001643"/>
          </a:xfrm>
          <a:prstGeom prst="rect">
            <a:avLst/>
          </a:prstGeom>
          <a:noFill/>
        </p:spPr>
        <p:txBody>
          <a:bodyPr wrap="square" rtlCol="0">
            <a:spAutoFit/>
          </a:bodyPr>
          <a:lstStyle/>
          <a:p>
            <a:r>
              <a:rPr lang="cs-CZ" sz="2400" b="1" i="1" dirty="0">
                <a:latin typeface="Arial" pitchFamily="34" charset="0"/>
                <a:cs typeface="Arial" pitchFamily="34" charset="0"/>
              </a:rPr>
              <a:t>Pomalé mrkání:</a:t>
            </a:r>
            <a:r>
              <a:rPr lang="cs-CZ" sz="2400" dirty="0">
                <a:latin typeface="Arial" pitchFamily="34" charset="0"/>
                <a:cs typeface="Arial" pitchFamily="34" charset="0"/>
              </a:rPr>
              <a:t> </a:t>
            </a:r>
            <a:endParaRPr lang="cs-CZ" sz="2400" dirty="0" smtClean="0">
              <a:latin typeface="Arial" pitchFamily="34" charset="0"/>
              <a:cs typeface="Arial" pitchFamily="34" charset="0"/>
            </a:endParaRPr>
          </a:p>
          <a:p>
            <a:endParaRPr lang="cs-CZ" sz="2400" dirty="0" smtClean="0">
              <a:latin typeface="Arial" pitchFamily="34" charset="0"/>
              <a:cs typeface="Arial" pitchFamily="34" charset="0"/>
            </a:endParaRPr>
          </a:p>
          <a:p>
            <a:r>
              <a:rPr lang="cs-CZ" sz="2400" dirty="0" smtClean="0">
                <a:latin typeface="Arial" pitchFamily="34" charset="0"/>
                <a:cs typeface="Arial" pitchFamily="34" charset="0"/>
              </a:rPr>
              <a:t>Tento </a:t>
            </a:r>
            <a:r>
              <a:rPr lang="cs-CZ" sz="2400" dirty="0">
                <a:latin typeface="Arial" pitchFamily="34" charset="0"/>
                <a:cs typeface="Arial" pitchFamily="34" charset="0"/>
              </a:rPr>
              <a:t>oční cvik je zejména vhodný pro uživatele počítačů a pro lidi, kteří často čtou dlouhou dobu bez přerušení. </a:t>
            </a:r>
            <a:r>
              <a:rPr lang="cs-CZ" sz="2400" dirty="0" smtClean="0">
                <a:latin typeface="Arial" pitchFamily="34" charset="0"/>
                <a:cs typeface="Arial" pitchFamily="34" charset="0"/>
              </a:rPr>
              <a:t/>
            </a:r>
            <a:br>
              <a:rPr lang="cs-CZ" sz="2400" dirty="0" smtClean="0">
                <a:latin typeface="Arial" pitchFamily="34" charset="0"/>
                <a:cs typeface="Arial" pitchFamily="34" charset="0"/>
              </a:rPr>
            </a:br>
            <a:r>
              <a:rPr lang="cs-CZ" sz="2400" dirty="0">
                <a:latin typeface="Arial" pitchFamily="34" charset="0"/>
                <a:cs typeface="Arial" pitchFamily="34" charset="0"/>
              </a:rPr>
              <a:t>Dýchejte pomalu a hluboce. Při nádechu několikrát normálně zamrkejte, aniž byste se dívali na nějaký konkrétní předmět, a nadechněte se co nejvíce. Při výdechu zavřete oči , uvolněte se a pomalu vypouštějte všechen vzduch z plic. Při výdechu nechte své oči v klidu. Žádné pohyby očí nebo zatínání. Nechte je lehce zavřené a uvolněné. Při práci na počítači proveďte tento cvik každých několik minut. Dejte si za cíl sto cviků denně a zaznamenávejte si počet cviků pomocí čárek. Po každém cviku se zadívejte na vzdálený předmět a pak si udělejte čárku. Při čtení si zacvičte po každé přečtené stránce. Cílem je přerušit dlouhodobé zaostření na blízko!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642910" y="0"/>
            <a:ext cx="8229600" cy="847725"/>
          </a:xfrm>
          <a:prstGeom prst="rect">
            <a:avLst/>
          </a:prstGeom>
        </p:spPr>
        <p:txBody>
          <a:bodyPr vert="horz" lIns="0" rIns="0" bIns="0" anchor="b">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4400" b="1" i="0"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Arial" pitchFamily="34" charset="0"/>
                <a:cs typeface="Arial" pitchFamily="34" charset="0"/>
              </a:rPr>
              <a:t>	</a:t>
            </a:r>
            <a:r>
              <a:rPr kumimoji="0" lang="cs-CZ" sz="4400" b="1" i="0" u="sng"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Arial" pitchFamily="34" charset="0"/>
                <a:cs typeface="Arial" pitchFamily="34" charset="0"/>
              </a:rPr>
              <a:t>OČNÍ</a:t>
            </a:r>
            <a:r>
              <a:rPr kumimoji="0" lang="cs-CZ" sz="4400" b="1" i="0" u="sng" strike="noStrike" kern="1200" cap="none" spc="0" normalizeH="0" noProof="0" dirty="0" smtClean="0">
                <a:ln>
                  <a:noFill/>
                </a:ln>
                <a:solidFill>
                  <a:srgbClr val="FFFF00"/>
                </a:solidFill>
                <a:effectLst>
                  <a:outerShdw blurRad="38100" dist="38100" dir="2700000" algn="tl">
                    <a:srgbClr val="000000">
                      <a:alpha val="43137"/>
                    </a:srgbClr>
                  </a:outerShdw>
                </a:effectLst>
                <a:uLnTx/>
                <a:uFillTx/>
                <a:latin typeface="Arial" pitchFamily="34" charset="0"/>
                <a:cs typeface="Arial" pitchFamily="34" charset="0"/>
              </a:rPr>
              <a:t> CVIKY</a:t>
            </a:r>
            <a:endParaRPr kumimoji="0" lang="cs-CZ" sz="4400" b="1" i="0" u="sng"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Arial" pitchFamily="34" charset="0"/>
              <a:cs typeface="Arial" pitchFamily="34" charset="0"/>
            </a:endParaRPr>
          </a:p>
        </p:txBody>
      </p:sp>
      <p:sp>
        <p:nvSpPr>
          <p:cNvPr id="3" name="TextovéPole 2"/>
          <p:cNvSpPr txBox="1"/>
          <p:nvPr/>
        </p:nvSpPr>
        <p:spPr>
          <a:xfrm>
            <a:off x="357158" y="1214422"/>
            <a:ext cx="7786742" cy="3785652"/>
          </a:xfrm>
          <a:prstGeom prst="rect">
            <a:avLst/>
          </a:prstGeom>
          <a:noFill/>
        </p:spPr>
        <p:txBody>
          <a:bodyPr wrap="square" rtlCol="0">
            <a:spAutoFit/>
          </a:bodyPr>
          <a:lstStyle/>
          <a:p>
            <a:r>
              <a:rPr lang="cs-CZ" sz="2400" b="1" i="1" dirty="0">
                <a:latin typeface="Arial" pitchFamily="34" charset="0"/>
                <a:cs typeface="Arial" pitchFamily="34" charset="0"/>
              </a:rPr>
              <a:t>Pumpování:</a:t>
            </a:r>
            <a:r>
              <a:rPr lang="cs-CZ" sz="2400" dirty="0">
                <a:latin typeface="Arial" pitchFamily="34" charset="0"/>
                <a:cs typeface="Arial" pitchFamily="34" charset="0"/>
              </a:rPr>
              <a:t> </a:t>
            </a:r>
            <a:endParaRPr lang="cs-CZ" sz="2400" dirty="0" smtClean="0">
              <a:latin typeface="Arial" pitchFamily="34" charset="0"/>
              <a:cs typeface="Arial" pitchFamily="34" charset="0"/>
            </a:endParaRPr>
          </a:p>
          <a:p>
            <a:endParaRPr lang="cs-CZ" sz="2400" dirty="0">
              <a:latin typeface="Arial" pitchFamily="34" charset="0"/>
              <a:cs typeface="Arial" pitchFamily="34" charset="0"/>
            </a:endParaRPr>
          </a:p>
          <a:p>
            <a:r>
              <a:rPr lang="cs-CZ" sz="2400" dirty="0" smtClean="0">
                <a:latin typeface="Arial" pitchFamily="34" charset="0"/>
                <a:cs typeface="Arial" pitchFamily="34" charset="0"/>
              </a:rPr>
              <a:t>Asi </a:t>
            </a:r>
            <a:r>
              <a:rPr lang="cs-CZ" sz="2400" dirty="0">
                <a:latin typeface="Arial" pitchFamily="34" charset="0"/>
                <a:cs typeface="Arial" pitchFamily="34" charset="0"/>
              </a:rPr>
              <a:t>15 cm od obličeje držte prst či jakýkoli jiný předmět. Vyberte si předmět v dálce – strom, budovu, roh pokoje, hodiny. V rytmu střídavě zaostřujte na blízký a vzdálený předmět. Prostudujte nejmenší detail, který jste schopni na každém předmětu zpozorovat. Každé dvě vteřiny zaostřete na jiný vzdálený předmět. Je však nutno udržet blízký předmět nehybný. Tento cvik zlepšuje zaostřování a stimuluje tok živin v očích.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wipe(down)">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vady_oka_jejich_uprava.jpg"/>
          <p:cNvPicPr>
            <a:picLocks noChangeAspect="1"/>
          </p:cNvPicPr>
          <p:nvPr/>
        </p:nvPicPr>
        <p:blipFill>
          <a:blip r:embed="rId2"/>
          <a:stretch>
            <a:fillRect/>
          </a:stretch>
        </p:blipFill>
        <p:spPr>
          <a:xfrm>
            <a:off x="571472" y="1857364"/>
            <a:ext cx="7930982" cy="4214842"/>
          </a:xfrm>
          <a:prstGeom prst="rect">
            <a:avLst/>
          </a:prstGeom>
        </p:spPr>
      </p:pic>
      <p:sp>
        <p:nvSpPr>
          <p:cNvPr id="3" name="Rectangle 2"/>
          <p:cNvSpPr txBox="1">
            <a:spLocks noChangeArrowheads="1"/>
          </p:cNvSpPr>
          <p:nvPr/>
        </p:nvSpPr>
        <p:spPr>
          <a:xfrm>
            <a:off x="714348" y="500042"/>
            <a:ext cx="5072098" cy="857232"/>
          </a:xfrm>
          <a:prstGeom prst="rect">
            <a:avLst/>
          </a:prstGeom>
        </p:spPr>
        <p:txBody>
          <a:bodyPr vert="horz" lIns="0" rIns="0" bIns="0" anchor="b">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4400" b="1" i="0" strike="noStrike" kern="1200" cap="none" spc="0" normalizeH="0" baseline="0" noProof="0" dirty="0" smtClean="0">
                <a:ln>
                  <a:noFill/>
                </a:ln>
                <a:solidFill>
                  <a:srgbClr val="00B050"/>
                </a:solidFill>
                <a:effectLst>
                  <a:outerShdw blurRad="38100" dist="38100" dir="2700000" algn="tl">
                    <a:srgbClr val="000000">
                      <a:alpha val="43137"/>
                    </a:srgbClr>
                  </a:outerShdw>
                </a:effectLst>
                <a:uLnTx/>
                <a:uFillTx/>
                <a:latin typeface="Arial" pitchFamily="34" charset="0"/>
                <a:cs typeface="Arial" pitchFamily="34" charset="0"/>
              </a:rPr>
              <a:t>	</a:t>
            </a:r>
            <a:r>
              <a:rPr kumimoji="0" lang="cs-CZ" sz="4400" b="1" i="0" u="sng" strike="noStrike" kern="1200" cap="none" spc="0" normalizeH="0" baseline="0" noProof="0" dirty="0" smtClean="0">
                <a:ln>
                  <a:noFill/>
                </a:ln>
                <a:solidFill>
                  <a:schemeClr val="accent1"/>
                </a:solidFill>
                <a:effectLst>
                  <a:outerShdw blurRad="38100" dist="38100" dir="2700000" algn="tl">
                    <a:srgbClr val="000000">
                      <a:alpha val="43137"/>
                    </a:srgbClr>
                  </a:outerShdw>
                </a:effectLst>
                <a:uLnTx/>
                <a:uFillTx/>
                <a:latin typeface="Arial" pitchFamily="34" charset="0"/>
                <a:cs typeface="Arial" pitchFamily="34" charset="0"/>
              </a:rPr>
              <a:t>VADY OKA</a:t>
            </a:r>
            <a:endParaRPr kumimoji="0" lang="cs-CZ" sz="4400" b="1" i="0" u="sng" strike="noStrike" kern="1200" cap="none" spc="0" normalizeH="0" baseline="0" noProof="0" dirty="0">
              <a:ln>
                <a:noFill/>
              </a:ln>
              <a:solidFill>
                <a:schemeClr val="accent1"/>
              </a:solidFill>
              <a:effectLst>
                <a:outerShdw blurRad="38100" dist="38100" dir="2700000" algn="tl">
                  <a:srgbClr val="000000">
                    <a:alpha val="43137"/>
                  </a:srgbClr>
                </a:outerShdw>
              </a:effectLst>
              <a:uLnTx/>
              <a:uFillTx/>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6"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arn(inHorizontal)">
                                      <p:cBhvr>
                                        <p:cTn id="12"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714348" y="1"/>
            <a:ext cx="8229600" cy="1285860"/>
          </a:xfrm>
          <a:prstGeom prst="rect">
            <a:avLst/>
          </a:prstGeom>
        </p:spPr>
        <p:txBody>
          <a:bodyPr vert="horz" lIns="0" rIns="0" bIns="0" anchor="b">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3200" b="1" i="0" u="sng"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Arial" pitchFamily="34" charset="0"/>
                <a:cs typeface="Arial" pitchFamily="34" charset="0"/>
              </a:rPr>
              <a:t>PODTRHNI PRAVIDLA, KTERÁ MÁME ZACHOVAT PŘI PÉČI O ZRAK</a:t>
            </a:r>
            <a:endParaRPr kumimoji="0" lang="cs-CZ" sz="3200" b="1" i="0" u="sng"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Arial" pitchFamily="34" charset="0"/>
              <a:cs typeface="Arial" pitchFamily="34" charset="0"/>
            </a:endParaRPr>
          </a:p>
        </p:txBody>
      </p:sp>
      <p:sp>
        <p:nvSpPr>
          <p:cNvPr id="3" name="TextovéPole 2"/>
          <p:cNvSpPr txBox="1"/>
          <p:nvPr/>
        </p:nvSpPr>
        <p:spPr>
          <a:xfrm>
            <a:off x="285720" y="1500174"/>
            <a:ext cx="8972328" cy="5009833"/>
          </a:xfrm>
          <a:prstGeom prst="rect">
            <a:avLst/>
          </a:prstGeom>
          <a:noFill/>
        </p:spPr>
        <p:txBody>
          <a:bodyPr wrap="none" rtlCol="0">
            <a:spAutoFit/>
          </a:bodyPr>
          <a:lstStyle/>
          <a:p>
            <a:pPr marL="342900" indent="-342900">
              <a:lnSpc>
                <a:spcPct val="150000"/>
              </a:lnSpc>
              <a:buAutoNum type="alphaLcParenR"/>
            </a:pPr>
            <a:r>
              <a:rPr lang="cs-CZ" sz="2400" dirty="0" smtClean="0">
                <a:solidFill>
                  <a:srgbClr val="FFFF00"/>
                </a:solidFill>
                <a:latin typeface="Arial" pitchFamily="34" charset="0"/>
                <a:cs typeface="Arial" pitchFamily="34" charset="0"/>
              </a:rPr>
              <a:t>Pracujeme o při nedostatečném umělém osvětlení</a:t>
            </a:r>
          </a:p>
          <a:p>
            <a:pPr marL="342900" indent="-342900">
              <a:lnSpc>
                <a:spcPct val="150000"/>
              </a:lnSpc>
              <a:buAutoNum type="alphaLcParenR"/>
            </a:pPr>
            <a:r>
              <a:rPr lang="cs-CZ" sz="2400" dirty="0" smtClean="0">
                <a:solidFill>
                  <a:srgbClr val="FFFF00"/>
                </a:solidFill>
                <a:latin typeface="Arial" pitchFamily="34" charset="0"/>
                <a:cs typeface="Arial" pitchFamily="34" charset="0"/>
              </a:rPr>
              <a:t>Pracujeme při prudkém a nadměrném osvětlení</a:t>
            </a:r>
          </a:p>
          <a:p>
            <a:pPr marL="342900" indent="-342900">
              <a:lnSpc>
                <a:spcPct val="150000"/>
              </a:lnSpc>
              <a:buAutoNum type="alphaLcParenR"/>
            </a:pPr>
            <a:r>
              <a:rPr lang="cs-CZ" sz="2400" dirty="0" smtClean="0">
                <a:solidFill>
                  <a:srgbClr val="FFFF00"/>
                </a:solidFill>
                <a:latin typeface="Arial" pitchFamily="34" charset="0"/>
                <a:cs typeface="Arial" pitchFamily="34" charset="0"/>
              </a:rPr>
              <a:t>Čteme vleže</a:t>
            </a:r>
          </a:p>
          <a:p>
            <a:pPr marL="342900" indent="-342900">
              <a:lnSpc>
                <a:spcPct val="150000"/>
              </a:lnSpc>
              <a:buAutoNum type="alphaLcParenR"/>
            </a:pPr>
            <a:r>
              <a:rPr lang="cs-CZ" sz="2400" dirty="0" smtClean="0">
                <a:solidFill>
                  <a:srgbClr val="FFFF00"/>
                </a:solidFill>
                <a:latin typeface="Arial" pitchFamily="34" charset="0"/>
                <a:cs typeface="Arial" pitchFamily="34" charset="0"/>
              </a:rPr>
              <a:t>Nečteme vleže</a:t>
            </a:r>
          </a:p>
          <a:p>
            <a:pPr marL="342900" indent="-342900">
              <a:lnSpc>
                <a:spcPct val="150000"/>
              </a:lnSpc>
              <a:buAutoNum type="alphaLcParenR"/>
            </a:pPr>
            <a:r>
              <a:rPr lang="cs-CZ" sz="2400" dirty="0" smtClean="0">
                <a:solidFill>
                  <a:srgbClr val="FFFF00"/>
                </a:solidFill>
                <a:latin typeface="Arial" pitchFamily="34" charset="0"/>
                <a:cs typeface="Arial" pitchFamily="34" charset="0"/>
              </a:rPr>
              <a:t>Díváme se do slunce nebo do jiných silných světelných zdrojů</a:t>
            </a:r>
          </a:p>
          <a:p>
            <a:pPr marL="342900" indent="-342900">
              <a:lnSpc>
                <a:spcPct val="150000"/>
              </a:lnSpc>
              <a:buAutoNum type="alphaLcParenR"/>
            </a:pPr>
            <a:r>
              <a:rPr lang="cs-CZ" sz="2400" dirty="0" smtClean="0">
                <a:solidFill>
                  <a:srgbClr val="FFFF00"/>
                </a:solidFill>
                <a:latin typeface="Arial" pitchFamily="34" charset="0"/>
                <a:cs typeface="Arial" pitchFamily="34" charset="0"/>
              </a:rPr>
              <a:t>Za silného slunečního světla používáme ochranné brýle</a:t>
            </a:r>
          </a:p>
          <a:p>
            <a:pPr marL="342900" indent="-342900">
              <a:lnSpc>
                <a:spcPct val="150000"/>
              </a:lnSpc>
              <a:buAutoNum type="alphaLcParenR"/>
            </a:pPr>
            <a:r>
              <a:rPr lang="cs-CZ" sz="2400" dirty="0" smtClean="0">
                <a:solidFill>
                  <a:srgbClr val="FFFF00"/>
                </a:solidFill>
                <a:latin typeface="Arial" pitchFamily="34" charset="0"/>
                <a:cs typeface="Arial" pitchFamily="34" charset="0"/>
              </a:rPr>
              <a:t>Vyhýbáme se prašnému prostředí</a:t>
            </a:r>
          </a:p>
          <a:p>
            <a:pPr marL="342900" indent="-342900">
              <a:lnSpc>
                <a:spcPct val="150000"/>
              </a:lnSpc>
              <a:buAutoNum type="alphaLcParenR"/>
            </a:pPr>
            <a:r>
              <a:rPr lang="cs-CZ" sz="2400" dirty="0" smtClean="0">
                <a:solidFill>
                  <a:srgbClr val="FFFF00"/>
                </a:solidFill>
                <a:latin typeface="Arial" pitchFamily="34" charset="0"/>
                <a:cs typeface="Arial" pitchFamily="34" charset="0"/>
              </a:rPr>
              <a:t>Dodržujeme bezpečnostní pravidla</a:t>
            </a:r>
          </a:p>
          <a:p>
            <a:pPr marL="342900" indent="-342900">
              <a:lnSpc>
                <a:spcPct val="150000"/>
              </a:lnSpc>
              <a:buAutoNum type="alphaLcParenR"/>
            </a:pPr>
            <a:r>
              <a:rPr lang="cs-CZ" sz="2400" dirty="0" smtClean="0">
                <a:solidFill>
                  <a:srgbClr val="FFFF00"/>
                </a:solidFill>
                <a:latin typeface="Arial" pitchFamily="34" charset="0"/>
                <a:cs typeface="Arial" pitchFamily="34" charset="0"/>
              </a:rPr>
              <a:t>S chemikáliemi pracujeme opatrně a v ochranných brýlích</a:t>
            </a:r>
            <a:endParaRPr lang="cs-CZ" sz="2400" dirty="0">
              <a:solidFill>
                <a:srgbClr val="FFFF00"/>
              </a:solidFill>
              <a:latin typeface="Arial" pitchFamily="34" charset="0"/>
              <a:cs typeface="Arial" pitchFamily="34" charset="0"/>
            </a:endParaRPr>
          </a:p>
        </p:txBody>
      </p:sp>
      <p:cxnSp>
        <p:nvCxnSpPr>
          <p:cNvPr id="5" name="Přímá spojovací čára 4"/>
          <p:cNvCxnSpPr/>
          <p:nvPr/>
        </p:nvCxnSpPr>
        <p:spPr>
          <a:xfrm>
            <a:off x="214282" y="3714752"/>
            <a:ext cx="2714644" cy="1588"/>
          </a:xfrm>
          <a:prstGeom prst="line">
            <a:avLst/>
          </a:prstGeom>
        </p:spPr>
        <p:style>
          <a:lnRef idx="2">
            <a:schemeClr val="dk1"/>
          </a:lnRef>
          <a:fillRef idx="0">
            <a:schemeClr val="dk1"/>
          </a:fillRef>
          <a:effectRef idx="1">
            <a:schemeClr val="dk1"/>
          </a:effectRef>
          <a:fontRef idx="minor">
            <a:schemeClr val="tx1"/>
          </a:fontRef>
        </p:style>
      </p:cxnSp>
      <p:cxnSp>
        <p:nvCxnSpPr>
          <p:cNvPr id="6" name="Přímá spojovací čára 5"/>
          <p:cNvCxnSpPr/>
          <p:nvPr/>
        </p:nvCxnSpPr>
        <p:spPr>
          <a:xfrm>
            <a:off x="285720" y="4857760"/>
            <a:ext cx="8001056" cy="71438"/>
          </a:xfrm>
          <a:prstGeom prst="line">
            <a:avLst/>
          </a:prstGeom>
        </p:spPr>
        <p:style>
          <a:lnRef idx="2">
            <a:schemeClr val="dk1"/>
          </a:lnRef>
          <a:fillRef idx="0">
            <a:schemeClr val="dk1"/>
          </a:fillRef>
          <a:effectRef idx="1">
            <a:schemeClr val="dk1"/>
          </a:effectRef>
          <a:fontRef idx="minor">
            <a:schemeClr val="tx1"/>
          </a:fontRef>
        </p:style>
      </p:cxnSp>
      <p:cxnSp>
        <p:nvCxnSpPr>
          <p:cNvPr id="7" name="Přímá spojovací čára 6"/>
          <p:cNvCxnSpPr/>
          <p:nvPr/>
        </p:nvCxnSpPr>
        <p:spPr>
          <a:xfrm flipV="1">
            <a:off x="357158" y="5929330"/>
            <a:ext cx="5286412" cy="71438"/>
          </a:xfrm>
          <a:prstGeom prst="line">
            <a:avLst/>
          </a:prstGeom>
        </p:spPr>
        <p:style>
          <a:lnRef idx="2">
            <a:schemeClr val="dk1"/>
          </a:lnRef>
          <a:fillRef idx="0">
            <a:schemeClr val="dk1"/>
          </a:fillRef>
          <a:effectRef idx="1">
            <a:schemeClr val="dk1"/>
          </a:effectRef>
          <a:fontRef idx="minor">
            <a:schemeClr val="tx1"/>
          </a:fontRef>
        </p:style>
      </p:cxnSp>
      <p:cxnSp>
        <p:nvCxnSpPr>
          <p:cNvPr id="8" name="Přímá spojovací čára 7"/>
          <p:cNvCxnSpPr/>
          <p:nvPr/>
        </p:nvCxnSpPr>
        <p:spPr>
          <a:xfrm>
            <a:off x="357158" y="5429264"/>
            <a:ext cx="5072098" cy="1588"/>
          </a:xfrm>
          <a:prstGeom prst="line">
            <a:avLst/>
          </a:prstGeom>
        </p:spPr>
        <p:style>
          <a:lnRef idx="2">
            <a:schemeClr val="dk1"/>
          </a:lnRef>
          <a:fillRef idx="0">
            <a:schemeClr val="dk1"/>
          </a:fillRef>
          <a:effectRef idx="1">
            <a:schemeClr val="dk1"/>
          </a:effectRef>
          <a:fontRef idx="minor">
            <a:schemeClr val="tx1"/>
          </a:fontRef>
        </p:style>
      </p:cxnSp>
      <p:cxnSp>
        <p:nvCxnSpPr>
          <p:cNvPr id="9" name="Přímá spojovací čára 8"/>
          <p:cNvCxnSpPr/>
          <p:nvPr/>
        </p:nvCxnSpPr>
        <p:spPr>
          <a:xfrm flipV="1">
            <a:off x="357158" y="6500834"/>
            <a:ext cx="8215370" cy="71438"/>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1000" fill="hold"/>
                                        <p:tgtEl>
                                          <p:spTgt spid="5"/>
                                        </p:tgtEl>
                                        <p:attrNameLst>
                                          <p:attrName>ppt_w</p:attrName>
                                        </p:attrNameLst>
                                      </p:cBhvr>
                                      <p:tavLst>
                                        <p:tav tm="0">
                                          <p:val>
                                            <p:fltVal val="0"/>
                                          </p:val>
                                        </p:tav>
                                        <p:tav tm="100000">
                                          <p:val>
                                            <p:strVal val="#ppt_w"/>
                                          </p:val>
                                        </p:tav>
                                      </p:tavLst>
                                    </p:anim>
                                    <p:anim calcmode="lin" valueType="num">
                                      <p:cBhvr>
                                        <p:cTn id="18" dur="1000" fill="hold"/>
                                        <p:tgtEl>
                                          <p:spTgt spid="5"/>
                                        </p:tgtEl>
                                        <p:attrNameLst>
                                          <p:attrName>ppt_h</p:attrName>
                                        </p:attrNameLst>
                                      </p:cBhvr>
                                      <p:tavLst>
                                        <p:tav tm="0">
                                          <p:val>
                                            <p:fltVal val="0"/>
                                          </p:val>
                                        </p:tav>
                                        <p:tav tm="100000">
                                          <p:val>
                                            <p:strVal val="#ppt_h"/>
                                          </p:val>
                                        </p:tav>
                                      </p:tavLst>
                                    </p:anim>
                                    <p:anim calcmode="lin" valueType="num">
                                      <p:cBhvr>
                                        <p:cTn id="19" dur="1000" fill="hold"/>
                                        <p:tgtEl>
                                          <p:spTgt spid="5"/>
                                        </p:tgtEl>
                                        <p:attrNameLst>
                                          <p:attrName>style.rotation</p:attrName>
                                        </p:attrNameLst>
                                      </p:cBhvr>
                                      <p:tavLst>
                                        <p:tav tm="0">
                                          <p:val>
                                            <p:fltVal val="90"/>
                                          </p:val>
                                        </p:tav>
                                        <p:tav tm="100000">
                                          <p:val>
                                            <p:fltVal val="0"/>
                                          </p:val>
                                        </p:tav>
                                      </p:tavLst>
                                    </p:anim>
                                    <p:animEffect transition="in" filter="fade">
                                      <p:cBhvr>
                                        <p:cTn id="20" dur="10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 calcmode="lin" valueType="num">
                                      <p:cBhvr>
                                        <p:cTn id="27" dur="1000" fill="hold"/>
                                        <p:tgtEl>
                                          <p:spTgt spid="6"/>
                                        </p:tgtEl>
                                        <p:attrNameLst>
                                          <p:attrName>style.rotation</p:attrName>
                                        </p:attrNameLst>
                                      </p:cBhvr>
                                      <p:tavLst>
                                        <p:tav tm="0">
                                          <p:val>
                                            <p:fltVal val="90"/>
                                          </p:val>
                                        </p:tav>
                                        <p:tav tm="100000">
                                          <p:val>
                                            <p:fltVal val="0"/>
                                          </p:val>
                                        </p:tav>
                                      </p:tavLst>
                                    </p:anim>
                                    <p:animEffect transition="in" filter="fade">
                                      <p:cBhvr>
                                        <p:cTn id="28" dur="10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p:cTn id="33" dur="1000" fill="hold"/>
                                        <p:tgtEl>
                                          <p:spTgt spid="8"/>
                                        </p:tgtEl>
                                        <p:attrNameLst>
                                          <p:attrName>ppt_w</p:attrName>
                                        </p:attrNameLst>
                                      </p:cBhvr>
                                      <p:tavLst>
                                        <p:tav tm="0">
                                          <p:val>
                                            <p:fltVal val="0"/>
                                          </p:val>
                                        </p:tav>
                                        <p:tav tm="100000">
                                          <p:val>
                                            <p:strVal val="#ppt_w"/>
                                          </p:val>
                                        </p:tav>
                                      </p:tavLst>
                                    </p:anim>
                                    <p:anim calcmode="lin" valueType="num">
                                      <p:cBhvr>
                                        <p:cTn id="34" dur="1000" fill="hold"/>
                                        <p:tgtEl>
                                          <p:spTgt spid="8"/>
                                        </p:tgtEl>
                                        <p:attrNameLst>
                                          <p:attrName>ppt_h</p:attrName>
                                        </p:attrNameLst>
                                      </p:cBhvr>
                                      <p:tavLst>
                                        <p:tav tm="0">
                                          <p:val>
                                            <p:fltVal val="0"/>
                                          </p:val>
                                        </p:tav>
                                        <p:tav tm="100000">
                                          <p:val>
                                            <p:strVal val="#ppt_h"/>
                                          </p:val>
                                        </p:tav>
                                      </p:tavLst>
                                    </p:anim>
                                    <p:anim calcmode="lin" valueType="num">
                                      <p:cBhvr>
                                        <p:cTn id="35" dur="1000" fill="hold"/>
                                        <p:tgtEl>
                                          <p:spTgt spid="8"/>
                                        </p:tgtEl>
                                        <p:attrNameLst>
                                          <p:attrName>style.rotation</p:attrName>
                                        </p:attrNameLst>
                                      </p:cBhvr>
                                      <p:tavLst>
                                        <p:tav tm="0">
                                          <p:val>
                                            <p:fltVal val="90"/>
                                          </p:val>
                                        </p:tav>
                                        <p:tav tm="100000">
                                          <p:val>
                                            <p:fltVal val="0"/>
                                          </p:val>
                                        </p:tav>
                                      </p:tavLst>
                                    </p:anim>
                                    <p:animEffect transition="in" filter="fade">
                                      <p:cBhvr>
                                        <p:cTn id="36" dur="1000"/>
                                        <p:tgtEl>
                                          <p:spTgt spid="8"/>
                                        </p:tgtEl>
                                      </p:cBhvr>
                                    </p:animEffect>
                                  </p:childTnLst>
                                </p:cTn>
                              </p:par>
                            </p:childTnLst>
                          </p:cTn>
                        </p:par>
                      </p:childTnLst>
                    </p:cTn>
                  </p:par>
                  <p:par>
                    <p:cTn id="37" fill="hold">
                      <p:stCondLst>
                        <p:cond delay="indefinite"/>
                      </p:stCondLst>
                      <p:childTnLst>
                        <p:par>
                          <p:cTn id="38" fill="hold">
                            <p:stCondLst>
                              <p:cond delay="0"/>
                            </p:stCondLst>
                            <p:childTnLst>
                              <p:par>
                                <p:cTn id="39" presetID="31" presetClass="entr" presetSubtype="0" fill="hold" nodeType="clickEffect">
                                  <p:stCondLst>
                                    <p:cond delay="0"/>
                                  </p:stCondLst>
                                  <p:childTnLst>
                                    <p:set>
                                      <p:cBhvr>
                                        <p:cTn id="40" dur="1" fill="hold">
                                          <p:stCondLst>
                                            <p:cond delay="0"/>
                                          </p:stCondLst>
                                        </p:cTn>
                                        <p:tgtEl>
                                          <p:spTgt spid="7"/>
                                        </p:tgtEl>
                                        <p:attrNameLst>
                                          <p:attrName>style.visibility</p:attrName>
                                        </p:attrNameLst>
                                      </p:cBhvr>
                                      <p:to>
                                        <p:strVal val="visible"/>
                                      </p:to>
                                    </p:set>
                                    <p:anim calcmode="lin" valueType="num">
                                      <p:cBhvr>
                                        <p:cTn id="41" dur="1000" fill="hold"/>
                                        <p:tgtEl>
                                          <p:spTgt spid="7"/>
                                        </p:tgtEl>
                                        <p:attrNameLst>
                                          <p:attrName>ppt_w</p:attrName>
                                        </p:attrNameLst>
                                      </p:cBhvr>
                                      <p:tavLst>
                                        <p:tav tm="0">
                                          <p:val>
                                            <p:fltVal val="0"/>
                                          </p:val>
                                        </p:tav>
                                        <p:tav tm="100000">
                                          <p:val>
                                            <p:strVal val="#ppt_w"/>
                                          </p:val>
                                        </p:tav>
                                      </p:tavLst>
                                    </p:anim>
                                    <p:anim calcmode="lin" valueType="num">
                                      <p:cBhvr>
                                        <p:cTn id="42" dur="1000" fill="hold"/>
                                        <p:tgtEl>
                                          <p:spTgt spid="7"/>
                                        </p:tgtEl>
                                        <p:attrNameLst>
                                          <p:attrName>ppt_h</p:attrName>
                                        </p:attrNameLst>
                                      </p:cBhvr>
                                      <p:tavLst>
                                        <p:tav tm="0">
                                          <p:val>
                                            <p:fltVal val="0"/>
                                          </p:val>
                                        </p:tav>
                                        <p:tav tm="100000">
                                          <p:val>
                                            <p:strVal val="#ppt_h"/>
                                          </p:val>
                                        </p:tav>
                                      </p:tavLst>
                                    </p:anim>
                                    <p:anim calcmode="lin" valueType="num">
                                      <p:cBhvr>
                                        <p:cTn id="43" dur="1000" fill="hold"/>
                                        <p:tgtEl>
                                          <p:spTgt spid="7"/>
                                        </p:tgtEl>
                                        <p:attrNameLst>
                                          <p:attrName>style.rotation</p:attrName>
                                        </p:attrNameLst>
                                      </p:cBhvr>
                                      <p:tavLst>
                                        <p:tav tm="0">
                                          <p:val>
                                            <p:fltVal val="90"/>
                                          </p:val>
                                        </p:tav>
                                        <p:tav tm="100000">
                                          <p:val>
                                            <p:fltVal val="0"/>
                                          </p:val>
                                        </p:tav>
                                      </p:tavLst>
                                    </p:anim>
                                    <p:animEffect transition="in" filter="fade">
                                      <p:cBhvr>
                                        <p:cTn id="44" dur="1000"/>
                                        <p:tgtEl>
                                          <p:spTgt spid="7"/>
                                        </p:tgtEl>
                                      </p:cBhvr>
                                    </p:animEffect>
                                  </p:childTnLst>
                                </p:cTn>
                              </p:par>
                            </p:childTnLst>
                          </p:cTn>
                        </p:par>
                      </p:childTnLst>
                    </p:cTn>
                  </p:par>
                  <p:par>
                    <p:cTn id="45" fill="hold">
                      <p:stCondLst>
                        <p:cond delay="indefinite"/>
                      </p:stCondLst>
                      <p:childTnLst>
                        <p:par>
                          <p:cTn id="46" fill="hold">
                            <p:stCondLst>
                              <p:cond delay="0"/>
                            </p:stCondLst>
                            <p:childTnLst>
                              <p:par>
                                <p:cTn id="47" presetID="31" presetClass="entr" presetSubtype="0" fill="hold" nodeType="clickEffect">
                                  <p:stCondLst>
                                    <p:cond delay="0"/>
                                  </p:stCondLst>
                                  <p:childTnLst>
                                    <p:set>
                                      <p:cBhvr>
                                        <p:cTn id="48" dur="1" fill="hold">
                                          <p:stCondLst>
                                            <p:cond delay="0"/>
                                          </p:stCondLst>
                                        </p:cTn>
                                        <p:tgtEl>
                                          <p:spTgt spid="9"/>
                                        </p:tgtEl>
                                        <p:attrNameLst>
                                          <p:attrName>style.visibility</p:attrName>
                                        </p:attrNameLst>
                                      </p:cBhvr>
                                      <p:to>
                                        <p:strVal val="visible"/>
                                      </p:to>
                                    </p:set>
                                    <p:anim calcmode="lin" valueType="num">
                                      <p:cBhvr>
                                        <p:cTn id="49" dur="1000" fill="hold"/>
                                        <p:tgtEl>
                                          <p:spTgt spid="9"/>
                                        </p:tgtEl>
                                        <p:attrNameLst>
                                          <p:attrName>ppt_w</p:attrName>
                                        </p:attrNameLst>
                                      </p:cBhvr>
                                      <p:tavLst>
                                        <p:tav tm="0">
                                          <p:val>
                                            <p:fltVal val="0"/>
                                          </p:val>
                                        </p:tav>
                                        <p:tav tm="100000">
                                          <p:val>
                                            <p:strVal val="#ppt_w"/>
                                          </p:val>
                                        </p:tav>
                                      </p:tavLst>
                                    </p:anim>
                                    <p:anim calcmode="lin" valueType="num">
                                      <p:cBhvr>
                                        <p:cTn id="50" dur="1000" fill="hold"/>
                                        <p:tgtEl>
                                          <p:spTgt spid="9"/>
                                        </p:tgtEl>
                                        <p:attrNameLst>
                                          <p:attrName>ppt_h</p:attrName>
                                        </p:attrNameLst>
                                      </p:cBhvr>
                                      <p:tavLst>
                                        <p:tav tm="0">
                                          <p:val>
                                            <p:fltVal val="0"/>
                                          </p:val>
                                        </p:tav>
                                        <p:tav tm="100000">
                                          <p:val>
                                            <p:strVal val="#ppt_h"/>
                                          </p:val>
                                        </p:tav>
                                      </p:tavLst>
                                    </p:anim>
                                    <p:anim calcmode="lin" valueType="num">
                                      <p:cBhvr>
                                        <p:cTn id="51" dur="1000" fill="hold"/>
                                        <p:tgtEl>
                                          <p:spTgt spid="9"/>
                                        </p:tgtEl>
                                        <p:attrNameLst>
                                          <p:attrName>style.rotation</p:attrName>
                                        </p:attrNameLst>
                                      </p:cBhvr>
                                      <p:tavLst>
                                        <p:tav tm="0">
                                          <p:val>
                                            <p:fltVal val="90"/>
                                          </p:val>
                                        </p:tav>
                                        <p:tav tm="100000">
                                          <p:val>
                                            <p:fltVal val="0"/>
                                          </p:val>
                                        </p:tav>
                                      </p:tavLst>
                                    </p:anim>
                                    <p:animEffect transition="in" filter="fade">
                                      <p:cBhvr>
                                        <p:cTn id="52"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571604" y="4000504"/>
            <a:ext cx="6336704" cy="923330"/>
          </a:xfrm>
          <a:prstGeom prst="rect">
            <a:avLst/>
          </a:prstGeom>
          <a:blipFill>
            <a:blip r:embed="rId2" cstate="print"/>
            <a:tile tx="0" ty="0" sx="100000" sy="100000" flip="none" algn="tl"/>
          </a:blipFill>
          <a:ln cmpd="sng">
            <a:solidFill>
              <a:schemeClr val="accent1">
                <a:alpha val="0"/>
              </a:schemeClr>
            </a:solidFill>
          </a:ln>
          <a:effectLst>
            <a:outerShdw blurRad="825500" dist="38100" dir="16200000" sx="111000" sy="111000" rotWithShape="0">
              <a:prstClr val="black">
                <a:alpha val="35000"/>
              </a:prstClr>
            </a:outerShdw>
          </a:effectLst>
        </p:spPr>
        <p:txBody>
          <a:bodyPr wrap="square" rtlCol="0">
            <a:spAutoFit/>
          </a:bodyPr>
          <a:lstStyle/>
          <a:p>
            <a:pPr algn="ctr"/>
            <a:r>
              <a:rPr lang="cs-CZ" i="1" dirty="0" smtClean="0">
                <a:latin typeface="Arial" pitchFamily="34" charset="0"/>
                <a:cs typeface="Arial" pitchFamily="34" charset="0"/>
              </a:rPr>
              <a:t>Autorem materiálu a všech jeho částí,</a:t>
            </a:r>
          </a:p>
          <a:p>
            <a:pPr algn="ctr"/>
            <a:r>
              <a:rPr lang="cs-CZ" i="1" dirty="0" smtClean="0">
                <a:latin typeface="Arial" pitchFamily="34" charset="0"/>
                <a:cs typeface="Arial" pitchFamily="34" charset="0"/>
              </a:rPr>
              <a:t> není-li uvedeno jinak, je</a:t>
            </a:r>
          </a:p>
          <a:p>
            <a:pPr algn="ctr"/>
            <a:r>
              <a:rPr lang="cs-CZ" i="1" dirty="0" smtClean="0">
                <a:latin typeface="Arial" pitchFamily="34" charset="0"/>
                <a:cs typeface="Arial" pitchFamily="34" charset="0"/>
              </a:rPr>
              <a:t> Mgr. Lenka </a:t>
            </a:r>
            <a:r>
              <a:rPr lang="cs-CZ" i="1" dirty="0" err="1" smtClean="0">
                <a:latin typeface="Arial" pitchFamily="34" charset="0"/>
                <a:cs typeface="Arial" pitchFamily="34" charset="0"/>
              </a:rPr>
              <a:t>Kolstrunková</a:t>
            </a:r>
            <a:r>
              <a:rPr lang="cs-CZ" i="1" dirty="0" smtClean="0">
                <a:latin typeface="Arial" pitchFamily="34" charset="0"/>
                <a:cs typeface="Arial" pitchFamily="34" charset="0"/>
              </a:rPr>
              <a:t>.</a:t>
            </a:r>
            <a:endParaRPr lang="cs-CZ" i="1" dirty="0">
              <a:latin typeface="Arial" pitchFamily="34" charset="0"/>
              <a:cs typeface="Arial" pitchFamily="34" charset="0"/>
            </a:endParaRPr>
          </a:p>
        </p:txBody>
      </p:sp>
      <p:pic>
        <p:nvPicPr>
          <p:cNvPr id="3" name="Picture 4"/>
          <p:cNvPicPr>
            <a:picLocks noChangeAspect="1" noChangeArrowheads="1"/>
          </p:cNvPicPr>
          <p:nvPr/>
        </p:nvPicPr>
        <p:blipFill>
          <a:blip r:embed="rId3" cstate="print"/>
          <a:srcRect/>
          <a:stretch>
            <a:fillRect/>
          </a:stretch>
        </p:blipFill>
        <p:spPr bwMode="auto">
          <a:xfrm>
            <a:off x="971600" y="5085184"/>
            <a:ext cx="7280503" cy="1206649"/>
          </a:xfrm>
          <a:prstGeom prst="rect">
            <a:avLst/>
          </a:prstGeom>
          <a:noFill/>
          <a:ln w="9525">
            <a:noFill/>
            <a:miter lim="800000"/>
            <a:headEnd/>
            <a:tailEnd/>
          </a:ln>
          <a:effectLst/>
        </p:spPr>
      </p:pic>
      <p:sp>
        <p:nvSpPr>
          <p:cNvPr id="4" name="TextovéPole 3"/>
          <p:cNvSpPr txBox="1"/>
          <p:nvPr/>
        </p:nvSpPr>
        <p:spPr>
          <a:xfrm>
            <a:off x="1285852" y="428604"/>
            <a:ext cx="2263761" cy="707886"/>
          </a:xfrm>
          <a:prstGeom prst="rect">
            <a:avLst/>
          </a:prstGeom>
          <a:noFill/>
        </p:spPr>
        <p:txBody>
          <a:bodyPr wrap="none" rtlCol="0">
            <a:spAutoFit/>
          </a:bodyPr>
          <a:lstStyle/>
          <a:p>
            <a:r>
              <a:rPr lang="cs-CZ" sz="4000" b="1" u="sng" dirty="0">
                <a:solidFill>
                  <a:srgbClr val="00B0F0"/>
                </a:solidFill>
                <a:effectLst>
                  <a:outerShdw blurRad="38100" dist="38100" dir="2700000" algn="tl">
                    <a:srgbClr val="000000">
                      <a:alpha val="43137"/>
                    </a:srgbClr>
                  </a:outerShdw>
                </a:effectLst>
                <a:latin typeface="Arial" pitchFamily="34" charset="0"/>
                <a:cs typeface="Arial" pitchFamily="34" charset="0"/>
              </a:rPr>
              <a:t>ZDROJE</a:t>
            </a:r>
          </a:p>
        </p:txBody>
      </p:sp>
      <p:sp>
        <p:nvSpPr>
          <p:cNvPr id="5" name="TextovéPole 4"/>
          <p:cNvSpPr txBox="1"/>
          <p:nvPr/>
        </p:nvSpPr>
        <p:spPr>
          <a:xfrm>
            <a:off x="1071538" y="1285860"/>
            <a:ext cx="7572428" cy="369332"/>
          </a:xfrm>
          <a:prstGeom prst="rect">
            <a:avLst/>
          </a:prstGeom>
          <a:noFill/>
        </p:spPr>
        <p:txBody>
          <a:bodyPr wrap="square" rtlCol="0">
            <a:spAutoFit/>
          </a:bodyPr>
          <a:lstStyle/>
          <a:p>
            <a:endParaRPr lang="cs-CZ" dirty="0">
              <a:latin typeface="Arial" pitchFamily="34" charset="0"/>
              <a:cs typeface="Arial" pitchFamily="34" charset="0"/>
            </a:endParaRPr>
          </a:p>
        </p:txBody>
      </p:sp>
      <p:sp>
        <p:nvSpPr>
          <p:cNvPr id="6" name="TextovéPole 5"/>
          <p:cNvSpPr txBox="1"/>
          <p:nvPr/>
        </p:nvSpPr>
        <p:spPr>
          <a:xfrm>
            <a:off x="500034" y="1214422"/>
            <a:ext cx="8358246" cy="646331"/>
          </a:xfrm>
          <a:prstGeom prst="rect">
            <a:avLst/>
          </a:prstGeom>
          <a:noFill/>
        </p:spPr>
        <p:txBody>
          <a:bodyPr wrap="square" rtlCol="0">
            <a:spAutoFit/>
          </a:bodyPr>
          <a:lstStyle/>
          <a:p>
            <a:pPr>
              <a:buFont typeface="Arial" pitchFamily="34" charset="0"/>
              <a:buChar char="•"/>
            </a:pPr>
            <a:r>
              <a:rPr lang="cs-CZ" dirty="0" smtClean="0">
                <a:latin typeface="Arial" pitchFamily="34" charset="0"/>
                <a:cs typeface="Arial" pitchFamily="34" charset="0"/>
              </a:rPr>
              <a:t> 	DVOŘÁKOVÁ, E. </a:t>
            </a:r>
            <a:r>
              <a:rPr lang="cs-CZ" i="1" dirty="0" smtClean="0">
                <a:latin typeface="Arial" pitchFamily="34" charset="0"/>
                <a:cs typeface="Arial" pitchFamily="34" charset="0"/>
              </a:rPr>
              <a:t>Zdravověda pro odborná učiliště 1. ročník</a:t>
            </a:r>
            <a:r>
              <a:rPr lang="cs-CZ" dirty="0" smtClean="0">
                <a:latin typeface="Arial" pitchFamily="34" charset="0"/>
                <a:cs typeface="Arial" pitchFamily="34" charset="0"/>
              </a:rPr>
              <a:t>. 1. vyd. 	Praha: 	Septima, 1999, 72 s. ISBN 80-7216-101-6.</a:t>
            </a:r>
            <a:endParaRPr lang="cs-CZ" b="1" dirty="0">
              <a:latin typeface="Arial" pitchFamily="34" charset="0"/>
              <a:cs typeface="Arial" pitchFamily="34" charset="0"/>
            </a:endParaRPr>
          </a:p>
        </p:txBody>
      </p:sp>
      <p:sp>
        <p:nvSpPr>
          <p:cNvPr id="7" name="TextovéPole 6"/>
          <p:cNvSpPr txBox="1"/>
          <p:nvPr/>
        </p:nvSpPr>
        <p:spPr>
          <a:xfrm>
            <a:off x="500034" y="2000240"/>
            <a:ext cx="8197959" cy="923330"/>
          </a:xfrm>
          <a:prstGeom prst="rect">
            <a:avLst/>
          </a:prstGeom>
          <a:noFill/>
        </p:spPr>
        <p:txBody>
          <a:bodyPr wrap="square" rtlCol="0">
            <a:spAutoFit/>
          </a:bodyPr>
          <a:lstStyle/>
          <a:p>
            <a:pPr>
              <a:buFont typeface="Arial" pitchFamily="34" charset="0"/>
              <a:buChar char="•"/>
            </a:pPr>
            <a:r>
              <a:rPr lang="cs-CZ" b="1" dirty="0" smtClean="0">
                <a:latin typeface="Arial" pitchFamily="34" charset="0"/>
                <a:cs typeface="Arial" pitchFamily="34" charset="0"/>
              </a:rPr>
              <a:t> 	</a:t>
            </a:r>
            <a:r>
              <a:rPr lang="cs-CZ" dirty="0" smtClean="0">
                <a:latin typeface="Arial" pitchFamily="34" charset="0"/>
                <a:cs typeface="Arial" pitchFamily="34" charset="0"/>
              </a:rPr>
              <a:t>KROULÍKOVÁ, J. a KROULÍK. </a:t>
            </a:r>
            <a:r>
              <a:rPr lang="cs-CZ" i="1" dirty="0" smtClean="0">
                <a:latin typeface="Arial" pitchFamily="34" charset="0"/>
                <a:cs typeface="Arial" pitchFamily="34" charset="0"/>
              </a:rPr>
              <a:t>Přírodopis pro 8. ročník zvláštní 	školy</a:t>
            </a:r>
            <a:r>
              <a:rPr lang="cs-CZ" dirty="0" smtClean="0">
                <a:latin typeface="Arial" pitchFamily="34" charset="0"/>
                <a:cs typeface="Arial" pitchFamily="34" charset="0"/>
              </a:rPr>
              <a:t>: </a:t>
            </a:r>
            <a:r>
              <a:rPr lang="cs-CZ" i="1" dirty="0" smtClean="0">
                <a:latin typeface="Arial" pitchFamily="34" charset="0"/>
                <a:cs typeface="Arial" pitchFamily="34" charset="0"/>
              </a:rPr>
              <a:t>(pracovní sešit)</a:t>
            </a:r>
            <a:r>
              <a:rPr lang="cs-CZ" dirty="0" smtClean="0">
                <a:latin typeface="Arial" pitchFamily="34" charset="0"/>
                <a:cs typeface="Arial" pitchFamily="34" charset="0"/>
              </a:rPr>
              <a:t>. 3. vyd. Praha: Septima, 2001, 56 s. </a:t>
            </a:r>
          </a:p>
          <a:p>
            <a:r>
              <a:rPr lang="cs-CZ" dirty="0" smtClean="0">
                <a:latin typeface="Arial" pitchFamily="34" charset="0"/>
                <a:cs typeface="Arial" pitchFamily="34" charset="0"/>
              </a:rPr>
              <a:t>	ISBN 80-7216-155-5.</a:t>
            </a:r>
            <a:endParaRPr lang="cs-CZ" b="1" dirty="0">
              <a:latin typeface="Arial" pitchFamily="34" charset="0"/>
              <a:cs typeface="Arial" pitchFamily="34" charset="0"/>
            </a:endParaRPr>
          </a:p>
        </p:txBody>
      </p:sp>
      <p:sp>
        <p:nvSpPr>
          <p:cNvPr id="8" name="TextovéPole 7"/>
          <p:cNvSpPr txBox="1"/>
          <p:nvPr/>
        </p:nvSpPr>
        <p:spPr>
          <a:xfrm>
            <a:off x="500034" y="3071810"/>
            <a:ext cx="8215370" cy="646331"/>
          </a:xfrm>
          <a:prstGeom prst="rect">
            <a:avLst/>
          </a:prstGeom>
          <a:noFill/>
        </p:spPr>
        <p:txBody>
          <a:bodyPr wrap="square" rtlCol="0">
            <a:spAutoFit/>
          </a:bodyPr>
          <a:lstStyle/>
          <a:p>
            <a:pPr>
              <a:buFont typeface="Arial" pitchFamily="34" charset="0"/>
              <a:buChar char="•"/>
            </a:pPr>
            <a:r>
              <a:rPr lang="cs-CZ" dirty="0" smtClean="0">
                <a:latin typeface="Arial" pitchFamily="34" charset="0"/>
                <a:cs typeface="Arial" pitchFamily="34" charset="0"/>
              </a:rPr>
              <a:t> 	KROULÍKOVÁ, J, KROULÍK, J. </a:t>
            </a:r>
            <a:r>
              <a:rPr lang="cs-CZ" i="1" dirty="0" smtClean="0">
                <a:latin typeface="Arial" pitchFamily="34" charset="0"/>
                <a:cs typeface="Arial" pitchFamily="34" charset="0"/>
              </a:rPr>
              <a:t>Přírodopis 8</a:t>
            </a:r>
            <a:r>
              <a:rPr lang="cs-CZ" dirty="0" smtClean="0">
                <a:latin typeface="Arial" pitchFamily="34" charset="0"/>
                <a:cs typeface="Arial" pitchFamily="34" charset="0"/>
              </a:rPr>
              <a:t>. 3. vyd. Praha: Septima, 	2004, 96 s. ISBN 80-7216-204-7.</a:t>
            </a:r>
            <a:endParaRPr lang="cs-CZ" dirty="0">
              <a:latin typeface="Arial" pitchFamily="34" charset="0"/>
              <a:cs typeface="Arial"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34</TotalTime>
  <Words>249</Words>
  <Application>Microsoft Office PowerPoint</Application>
  <PresentationFormat>Předvádění na obrazovce (4:3)</PresentationFormat>
  <Paragraphs>70</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Tok</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Tejinka</dc:creator>
  <cp:lastModifiedBy>pc</cp:lastModifiedBy>
  <cp:revision>9</cp:revision>
  <dcterms:created xsi:type="dcterms:W3CDTF">2012-04-02T17:42:42Z</dcterms:created>
  <dcterms:modified xsi:type="dcterms:W3CDTF">2012-09-17T05:56:23Z</dcterms:modified>
</cp:coreProperties>
</file>