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6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  <a:srgbClr val="FF3399"/>
    <a:srgbClr val="661C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6C16145-6171-46CE-A498-77F3DD2912BB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C6B40DA-982C-41F6-95A7-10D980C6F97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f/f2/Little_girl_03.jpg/220px-Little_girl_03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28728" y="5085184"/>
            <a:ext cx="69596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VY_52_INOVACE_34_01_ontogeneze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jedince</a:t>
            </a:r>
            <a:endParaRPr lang="cs-CZ" sz="2000" b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52149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č.3 - na tomto snímku je vložen obrázek s vývojem jedince,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č.4,5,6,7,8,9,10,11,12 - na těchto snímcích jsou sepsány informace o jednotlivých vývojových obdobích jedince,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429000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č.13 - na tomto snímku jsou vypsána tvrzení vztahující se k tomuto tématu, úkolem žáků je podtrhnout správná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4357694"/>
            <a:ext cx="70009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č.14 - na tomto snímku jsou vyspána jednotlivá vývojová období, úkolem žáků je, aby jednotlivá období seřadili pomocí vypsání číslic na řádky a to vzestupně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5429264"/>
            <a:ext cx="6858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č.15 - řešení k předchozímu cvičení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472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ONTOGENEZE JEDINCE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 descr="vyska_clove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1095229"/>
            <a:ext cx="7358114" cy="5762771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ONTOGENEZE JEDINCE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2944" y="1571612"/>
            <a:ext cx="80010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i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nitroděložní </a:t>
            </a:r>
            <a:r>
              <a:rPr lang="cs-CZ" sz="2800" b="1" i="1" u="sng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období  </a:t>
            </a:r>
            <a:r>
              <a:rPr lang="cs-CZ" sz="2800" u="sng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- 280 </a:t>
            </a:r>
            <a:r>
              <a:rPr lang="cs-CZ" sz="2800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dní</a:t>
            </a:r>
          </a:p>
          <a:p>
            <a:pPr marL="514350" indent="-514350"/>
            <a:endParaRPr lang="cs-CZ" sz="2800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a) rýhování vajíčka</a:t>
            </a:r>
          </a:p>
          <a:p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	b</a:t>
            </a:r>
            <a:r>
              <a:rPr lang="cs-CZ" sz="28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 vývoj zárodku </a:t>
            </a:r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	(</a:t>
            </a:r>
            <a:r>
              <a:rPr lang="cs-CZ" sz="28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embryonální období - do </a:t>
            </a:r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		8mi </a:t>
            </a:r>
            <a:r>
              <a:rPr lang="cs-CZ" sz="28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týdnů)</a:t>
            </a:r>
          </a:p>
          <a:p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		c</a:t>
            </a:r>
            <a:r>
              <a:rPr lang="cs-CZ" sz="28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) vývoj plodu (plodové období)</a:t>
            </a:r>
          </a:p>
          <a:p>
            <a:r>
              <a:rPr lang="cs-CZ" sz="28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                                     - ke konci těhotenství plod </a:t>
            </a:r>
            <a:r>
              <a:rPr lang="cs-CZ" sz="28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				komunikuje </a:t>
            </a:r>
            <a:r>
              <a:rPr lang="cs-CZ" sz="2800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 matkou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plo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3786190"/>
            <a:ext cx="1938528" cy="2743200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733246"/>
            <a:ext cx="835824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2. novorozenecké období</a:t>
            </a:r>
            <a:r>
              <a:rPr lang="cs-CZ" sz="28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 - 2-4 týdny po </a:t>
            </a:r>
            <a:r>
              <a:rPr lang="cs-CZ" sz="28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narození</a:t>
            </a:r>
          </a:p>
          <a:p>
            <a:endParaRPr lang="cs-CZ" sz="28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50 cm, 3-3.5 kg, hlava tvoří 1/4 těla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adaptace na vnější prostředí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aktivizace reflexů - sací, dýchací,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uchopovací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polykací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aktivizace orgánů - mozek, ledviny,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endokrinní 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žlázy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nevyzrálá nervová soustava</a:t>
            </a:r>
          </a:p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živí se pouze mateřským mlékem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			(vitamíny,enzymy</a:t>
            </a:r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, protilátky)</a:t>
            </a:r>
          </a:p>
          <a:p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857232"/>
            <a:ext cx="8286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3. kojenecké období</a:t>
            </a:r>
            <a:r>
              <a:rPr lang="cs-CZ" sz="28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 do konce 1. </a:t>
            </a:r>
            <a:r>
              <a:rPr lang="cs-CZ" sz="28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roku</a:t>
            </a:r>
          </a:p>
          <a:p>
            <a:endParaRPr lang="cs-CZ" sz="2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- 75 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cm, 10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</a:t>
            </a:r>
          </a:p>
          <a:p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potrava -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mateř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mléko, Sunar</a:t>
            </a:r>
          </a:p>
          <a:p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 4. měsíce přidání </a:t>
            </a:r>
            <a:r>
              <a:rPr lang="cs-CZ" sz="28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rozmix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vybraných </a:t>
            </a:r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	potravin</a:t>
            </a:r>
            <a:endParaRPr lang="cs-CZ" sz="2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intenzivní růst, psychický i fyzický vývoj</a:t>
            </a:r>
          </a:p>
          <a:p>
            <a:r>
              <a:rPr lang="cs-CZ" sz="2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citlivé reakce na změny prostředí (pláč)</a:t>
            </a:r>
          </a:p>
          <a:p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9" y="1071546"/>
            <a:ext cx="6429419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4. batolecí období</a:t>
            </a:r>
            <a:r>
              <a:rPr lang="cs-CZ" sz="2800" b="1" u="sng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 - od konce 1. do 3. </a:t>
            </a:r>
            <a:r>
              <a:rPr lang="cs-CZ" sz="2800" b="1" u="sng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roku</a:t>
            </a:r>
          </a:p>
          <a:p>
            <a:endParaRPr lang="cs-CZ" sz="2800" b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vývoj motoriky - stání, sezení</a:t>
            </a:r>
          </a:p>
          <a:p>
            <a:r>
              <a:rPr lang="cs-CZ" sz="2800" b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rozvoj smyslového vnímání a </a:t>
            </a:r>
            <a:r>
              <a:rPr lang="cs-CZ" sz="2800" b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		řeči</a:t>
            </a:r>
            <a:r>
              <a:rPr lang="cs-CZ" sz="2800" b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	prořezávání zubů</a:t>
            </a:r>
            <a:endParaRPr lang="cs-CZ" sz="2800" b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neuropsychický vývoj, </a:t>
            </a:r>
            <a:r>
              <a:rPr lang="cs-CZ" sz="2800" b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			hygienické </a:t>
            </a:r>
            <a:r>
              <a:rPr lang="cs-CZ" sz="2800" b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b="1" dirty="0" smtClean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				společenské </a:t>
            </a:r>
            <a:r>
              <a:rPr lang="cs-CZ" sz="2800" b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návyky</a:t>
            </a:r>
          </a:p>
          <a:p>
            <a:r>
              <a:rPr lang="cs-CZ" sz="2800" b="1" dirty="0">
                <a:solidFill>
                  <a:srgbClr val="3333CC"/>
                </a:solidFill>
                <a:latin typeface="Arial" pitchFamily="34" charset="0"/>
                <a:cs typeface="Arial" pitchFamily="34" charset="0"/>
              </a:rPr>
              <a:t>                       </a:t>
            </a:r>
          </a:p>
          <a:p>
            <a:endParaRPr lang="cs-CZ" sz="2800" b="1" dirty="0">
              <a:solidFill>
                <a:srgbClr val="3333CC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428605"/>
            <a:ext cx="8001024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5. předškolní věk</a:t>
            </a:r>
            <a:r>
              <a:rPr lang="cs-CZ" sz="2800" b="1" u="sng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 konec 3.-6. </a:t>
            </a: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rok</a:t>
            </a:r>
          </a:p>
          <a:p>
            <a:endParaRPr lang="cs-CZ" sz="2800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rozvoj </a:t>
            </a:r>
            <a:r>
              <a:rPr lang="cs-CZ" sz="2800" b="1" dirty="0" err="1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společ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chování</a:t>
            </a:r>
          </a:p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rozvoj CNS i vegetativních funkcí</a:t>
            </a: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změna těles. proporcí, prořezávání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	trvalého chrupu</a:t>
            </a: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důležité pohybové aktivity a hry</a:t>
            </a:r>
          </a:p>
          <a:p>
            <a:endParaRPr lang="cs-CZ" sz="2800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800" b="1" i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6. mladší školní věk</a:t>
            </a: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- konec 6. roku - 12 </a:t>
            </a:r>
            <a:r>
              <a:rPr lang="cs-CZ" sz="2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rok</a:t>
            </a:r>
          </a:p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- 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první rysy nadání, rozvoj pohyb.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		dovedností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učení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paměti</a:t>
            </a:r>
          </a:p>
          <a:p>
            <a:endParaRPr lang="cs-CZ" sz="2800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928670"/>
            <a:ext cx="864399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7. dospívání</a:t>
            </a:r>
            <a:r>
              <a:rPr lang="cs-CZ" sz="2400" b="1" u="sng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 = starší školní věk</a:t>
            </a:r>
          </a:p>
          <a:p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            - 12. - 15. 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rok</a:t>
            </a:r>
          </a:p>
          <a:p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vliv puberty (= maturace, zrání)</a:t>
            </a:r>
          </a:p>
          <a:p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morfologické, fyziologické i psychické 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		změny </a:t>
            </a:r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- zvýšená produkce 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hormonů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dívky - od 9. 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roku</a:t>
            </a:r>
          </a:p>
          <a:p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zaoblování tělesných tvarů ukládáním 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		tuku</a:t>
            </a:r>
          </a:p>
          <a:p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vývin prsů, mléčných žláz, vaječníků, 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		ochlupení </a:t>
            </a:r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stydké oblasti a podpaží</a:t>
            </a:r>
          </a:p>
          <a:p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schopnost tvořit zralá vajíčka, </a:t>
            </a:r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				menstruace</a:t>
            </a:r>
            <a:endParaRPr lang="cs-CZ" sz="2400" b="1" dirty="0">
              <a:solidFill>
                <a:srgbClr val="661CD4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7260" y="1357298"/>
            <a:ext cx="776807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 - chlapci - změna hlasu (= mutace) a tělesných 	proporcí</a:t>
            </a:r>
          </a:p>
          <a:p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                                  - mohutní svaly, zvětšuje se 					ochlupení šourku, 						podpaží, růst vousů</a:t>
            </a:r>
          </a:p>
          <a:p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                                  - první poluce, onanie 						(=sebeukájení)</a:t>
            </a:r>
          </a:p>
          <a:p>
            <a:endParaRPr lang="cs-CZ" sz="2400" b="1" dirty="0">
              <a:solidFill>
                <a:srgbClr val="661CD4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solidFill>
                <a:srgbClr val="661CD4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661CD4"/>
                </a:solidFill>
                <a:latin typeface="Arial" pitchFamily="34" charset="0"/>
                <a:cs typeface="Arial" pitchFamily="34" charset="0"/>
              </a:rPr>
              <a:t>                   - psychosexuální dospívání - citové 				vztahy k opačnému pohlaví</a:t>
            </a:r>
          </a:p>
          <a:p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42968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8. adolescence</a:t>
            </a:r>
            <a:r>
              <a:rPr lang="cs-CZ" sz="2400" b="1" u="sng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 - 15. - 18. </a:t>
            </a:r>
            <a:r>
              <a:rPr lang="cs-CZ" sz="2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rok</a:t>
            </a:r>
          </a:p>
          <a:p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 err="1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fyz</a:t>
            </a:r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. i psych. dozrávání, ukončen růst do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výšky</a:t>
            </a:r>
          </a:p>
          <a:p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hledání smyslu života</a:t>
            </a:r>
          </a:p>
          <a:p>
            <a:r>
              <a:rPr lang="cs-CZ" sz="2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 </a:t>
            </a:r>
            <a:endParaRPr lang="cs-CZ" sz="24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9. dospělost</a:t>
            </a:r>
            <a:r>
              <a:rPr lang="cs-CZ" sz="2400" b="1" u="sng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 - 21. - 60. rok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dokončen růst těla a nervové soustavy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největší </a:t>
            </a:r>
            <a:r>
              <a:rPr lang="cs-CZ" sz="2400" b="1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fyz</a:t>
            </a:r>
            <a:r>
              <a:rPr lang="cs-CZ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a psych. 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vznik nové generace</a:t>
            </a:r>
          </a:p>
          <a:p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 žen kolem 50. roku - klimaktérium - konec </a:t>
            </a:r>
            <a:r>
              <a:rPr lang="cs-CZ" sz="2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			menstruace </a:t>
            </a:r>
            <a:r>
              <a:rPr lang="cs-CZ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ovulace</a:t>
            </a:r>
          </a:p>
          <a:p>
            <a:endParaRPr lang="cs-CZ" sz="24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1000108"/>
            <a:ext cx="64294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10. stáří</a:t>
            </a:r>
            <a:r>
              <a:rPr lang="cs-CZ" sz="2400" b="1" u="sng" dirty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 - po 60. </a:t>
            </a:r>
            <a:r>
              <a:rPr lang="cs-CZ" sz="2400" b="1" u="sng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roku</a:t>
            </a:r>
          </a:p>
          <a:p>
            <a:endParaRPr lang="cs-CZ" sz="24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omezování a zeslabování </a:t>
            </a:r>
            <a:r>
              <a:rPr lang="cs-CZ" sz="24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			výkonnosti jednotlivých 			soustav</a:t>
            </a:r>
          </a:p>
          <a:p>
            <a:endParaRPr lang="cs-CZ" sz="2400" b="1" dirty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	- </a:t>
            </a:r>
            <a:r>
              <a:rPr lang="cs-CZ" sz="2400" b="1" dirty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ochabuje kůže (vrásky), klesá </a:t>
            </a:r>
            <a:r>
              <a:rPr lang="cs-CZ" sz="24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			tělesná hmotnost </a:t>
            </a:r>
            <a:r>
              <a:rPr lang="cs-CZ" sz="2400" b="1" dirty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i výška těla, </a:t>
            </a:r>
            <a:r>
              <a:rPr lang="cs-CZ" sz="24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		časté 	citové strádání</a:t>
            </a:r>
          </a:p>
          <a:p>
            <a:endParaRPr lang="cs-CZ" sz="2400" b="1" dirty="0" smtClean="0">
              <a:solidFill>
                <a:srgbClr val="FF3399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průměrný věk : ženy 76, muži 69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ONTOGENEZE JEDINCE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428736"/>
            <a:ext cx="807249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PODTRHNI SPRÁVNĚ, CO JE PUBERTA?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PUBERTA ZNAMENÁ RŮST MLÁDEŽE DO DÉLKY</a:t>
            </a:r>
          </a:p>
          <a:p>
            <a:pPr marL="342900" indent="-342900">
              <a:buAutoNum type="alphaUcParenR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PUBERTA JE DOSPÍVÁNÍ MLÁDEŽE</a:t>
            </a:r>
          </a:p>
          <a:p>
            <a:pPr marL="342900" indent="-342900">
              <a:buAutoNum type="alphaUcParenR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dirty="0" smtClean="0">
                <a:solidFill>
                  <a:srgbClr val="661CD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 PUBERTĚ SE CHLAPCŮM MĚNÍ HLAS</a:t>
            </a:r>
          </a:p>
          <a:p>
            <a:pPr marL="342900" indent="-342900">
              <a:buAutoNum type="alphaUcParenR"/>
            </a:pPr>
            <a:endParaRPr lang="cs-CZ" sz="2400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CHLAPCI DOSPÍVAJÍ DŘÍVE NEŽ DĚVČATA</a:t>
            </a:r>
          </a:p>
          <a:p>
            <a:pPr marL="342900" indent="-342900">
              <a:buAutoNum type="alphaUcParenR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DĚVČATA DOSPÍVAJÍ DÍVE NEŽ ŽENY</a:t>
            </a:r>
            <a:endParaRPr lang="cs-CZ" sz="2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785786" y="3429000"/>
            <a:ext cx="542928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928662" y="4143380"/>
            <a:ext cx="542928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971600" y="5589240"/>
            <a:ext cx="542928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714348" y="0"/>
            <a:ext cx="8229600" cy="1633519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SEŘAĎ JEDNOTLIVÁ OBDOBÍ JAK JDOU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ZA SEBOU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785926"/>
            <a:ext cx="77153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OZNAČ ČÍSLICÍ VZESTUPNĚ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		DOSPĚLOST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		NOVOROZENECKÉ OBDOBÍ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		OBDOBÍ DOSPÍVÁNÍ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		KOJENECKÉ OBDOBÍ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		MLADŠÍ ŠKOLNÍ VĚK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		OBDOBÍ BATOLIVÉ</a:t>
            </a:r>
          </a:p>
          <a:p>
            <a:endParaRPr lang="cs-CZ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		PŘEDŠKOLNÍ VĚK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…………….		STÁRNUTÍ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714348" y="1"/>
            <a:ext cx="8229600" cy="1357298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SEŘAĎ JEDNOTLIVÁ OBDOBÍ JAK JDOU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ZA SEBOU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357298"/>
            <a:ext cx="771530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OZNAČ ČÍSLICÍ VZESTUPNĚ</a:t>
            </a:r>
          </a:p>
          <a:p>
            <a:r>
              <a:rPr lang="cs-CZ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40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		DOSPĚLOST</a:t>
            </a:r>
            <a:endParaRPr lang="cs-CZ" b="1" dirty="0" smtClean="0"/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		NOVOROZENECKÉ OBDOBÍ</a:t>
            </a:r>
            <a:endParaRPr lang="cs-CZ" b="1" dirty="0" smtClean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		OBDOBÍ DOSPÍVÁNÍ</a:t>
            </a:r>
            <a:endParaRPr lang="cs-CZ" b="1" dirty="0" smtClean="0"/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		KOJENECKÉ OBDOBÍ</a:t>
            </a:r>
            <a:endParaRPr lang="cs-CZ" b="1" dirty="0" smtClean="0"/>
          </a:p>
          <a:p>
            <a:r>
              <a:rPr lang="cs-CZ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4000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b="1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		MLADŠÍ ŠKOLNÍ VĚK</a:t>
            </a:r>
            <a:endParaRPr lang="cs-CZ" b="1" dirty="0" smtClean="0"/>
          </a:p>
          <a:p>
            <a:r>
              <a:rPr lang="cs-CZ" b="1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4000" b="1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solidFill>
                  <a:srgbClr val="33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		OBDOBÍ BATOLIVÉ</a:t>
            </a:r>
            <a:endParaRPr lang="cs-CZ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4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		PŘEDŠKOLNÍ VĚK</a:t>
            </a:r>
            <a:endParaRPr lang="cs-CZ" b="1" dirty="0" smtClean="0"/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…….		STÁRNUTÍ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Click="0"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910" y="4071942"/>
            <a:ext cx="8215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 </a:t>
            </a:r>
            <a:r>
              <a:rPr lang="cs-CZ" b="1" dirty="0" smtClean="0">
                <a:latin typeface="Arial" pitchFamily="34" charset="0"/>
                <a:cs typeface="Arial" pitchFamily="34" charset="0"/>
                <a:hlinkClick r:id="rId2"/>
              </a:rPr>
              <a:t>http://upload.wikimedia.org/wikipedia/commons/thumb/f/f2/Little_girl_03.jpg/220px-Little_girl_03.jpg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76</TotalTime>
  <Words>210</Words>
  <Application>Microsoft Office PowerPoint</Application>
  <PresentationFormat>Předvádění na obrazovce (4:3)</PresentationFormat>
  <Paragraphs>142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15</cp:revision>
  <dcterms:created xsi:type="dcterms:W3CDTF">2012-04-03T19:29:59Z</dcterms:created>
  <dcterms:modified xsi:type="dcterms:W3CDTF">2012-09-17T05:57:31Z</dcterms:modified>
</cp:coreProperties>
</file>