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428868"/>
            <a:ext cx="7772400" cy="1814524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ZŠP a ZŠS Uherský Brod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projekt č. </a:t>
            </a:r>
            <a:r>
              <a:rPr lang="cs-CZ" sz="2700" smtClean="0"/>
              <a:t>CZ.1.07/1.4.00/21.0961</a:t>
            </a:r>
            <a:br>
              <a:rPr lang="cs-CZ" sz="2700" smtClean="0"/>
            </a:br>
            <a:r>
              <a:rPr lang="cs-CZ" sz="2700" smtClean="0"/>
              <a:t/>
            </a:r>
            <a:br>
              <a:rPr lang="cs-CZ" sz="2700" smtClean="0"/>
            </a:br>
            <a:r>
              <a:rPr lang="cs-CZ" sz="2700" smtClean="0"/>
              <a:t>Evropa </a:t>
            </a:r>
            <a:r>
              <a:rPr lang="cs-CZ" sz="2700" smtClean="0"/>
              <a:t>a </a:t>
            </a:r>
            <a:r>
              <a:rPr lang="cs-CZ" sz="2700" smtClean="0"/>
              <a:t>svět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Č. </a:t>
            </a:r>
            <a:r>
              <a:rPr lang="cs-CZ" sz="2700" dirty="0" err="1" smtClean="0"/>
              <a:t>DUMu</a:t>
            </a:r>
            <a:r>
              <a:rPr lang="cs-CZ" sz="2700" dirty="0" smtClean="0"/>
              <a:t>:  VY_32_INOVACE_13_Severní Amerika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4714884"/>
            <a:ext cx="6400800" cy="85725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Prezentace slouží k seznámení a procvičení povrchu, vodstva  a států Severní Ameriky.</a:t>
            </a:r>
          </a:p>
          <a:p>
            <a:pPr>
              <a:buNone/>
            </a:pPr>
            <a:r>
              <a:rPr lang="cs-CZ" sz="2400" dirty="0" smtClean="0"/>
              <a:t>Žáci pracují s mapou Ameriky a spojují názvy s obrázkem.</a:t>
            </a:r>
          </a:p>
          <a:p>
            <a:pPr>
              <a:buNone/>
            </a:pPr>
            <a:r>
              <a:rPr lang="cs-CZ" sz="2400" dirty="0" smtClean="0"/>
              <a:t>Možnost tisku jako pracovní list pro žáky.</a:t>
            </a:r>
          </a:p>
          <a:p>
            <a:pPr>
              <a:buNone/>
            </a:pPr>
            <a:r>
              <a:rPr lang="cs-CZ" sz="2400" dirty="0" smtClean="0"/>
              <a:t>Je určena pro žáky 9.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duben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Severní Ameriky</a:t>
            </a:r>
            <a:endParaRPr lang="cs-CZ" dirty="0"/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334" r="6562" b="3717"/>
          <a:stretch>
            <a:fillRect/>
          </a:stretch>
        </p:blipFill>
        <p:spPr>
          <a:xfrm>
            <a:off x="0" y="1214422"/>
            <a:ext cx="4929190" cy="5466920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357818" y="1500174"/>
            <a:ext cx="3286148" cy="642942"/>
          </a:xfrm>
          <a:prstGeom prst="rect">
            <a:avLst/>
          </a:prstGeom>
        </p:spPr>
        <p:txBody>
          <a:bodyPr vert="horz" anchor="ctr">
            <a:normAutofit fontScale="85000" lnSpcReduction="1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Grónsko (Dánsko)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143504" y="2500306"/>
            <a:ext cx="3714776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 Aljaška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214942" y="4714884"/>
            <a:ext cx="3714776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 Florida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72066" y="3643314"/>
            <a:ext cx="4071934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</a:t>
            </a:r>
            <a:r>
              <a:rPr kumimoji="0" lang="cs-CZ" sz="3200" b="1" i="0" u="none" strike="noStrike" kern="1200" normalizeH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Labrador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6" grpId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Severní Ameriky</a:t>
            </a:r>
            <a:endParaRPr lang="cs-CZ" dirty="0"/>
          </a:p>
        </p:txBody>
      </p:sp>
      <p:pic>
        <p:nvPicPr>
          <p:cNvPr id="4" name="Zástupný symbol pro obsah 3" descr="severní ame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331" t="910" r="11943" b="8058"/>
          <a:stretch>
            <a:fillRect/>
          </a:stretch>
        </p:blipFill>
        <p:spPr>
          <a:xfrm>
            <a:off x="0" y="1246870"/>
            <a:ext cx="5143536" cy="5611130"/>
          </a:xfrm>
        </p:spPr>
      </p:pic>
      <p:sp>
        <p:nvSpPr>
          <p:cNvPr id="5" name="Obdélník 4"/>
          <p:cNvSpPr/>
          <p:nvPr/>
        </p:nvSpPr>
        <p:spPr>
          <a:xfrm>
            <a:off x="5500694" y="1357298"/>
            <a:ext cx="3155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Pobřežní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2066" y="2000240"/>
            <a:ext cx="41585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Mississippská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0694" y="2643182"/>
            <a:ext cx="31101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Arktická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44227" y="3500438"/>
            <a:ext cx="21435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Kordillery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72132" y="4071942"/>
            <a:ext cx="27911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Skalnaté hory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29256" y="4714884"/>
            <a:ext cx="34756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Apalačské pohoří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57884" y="5429264"/>
            <a:ext cx="25202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prérie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Severní Ameriky</a:t>
            </a:r>
            <a:endParaRPr lang="cs-CZ" dirty="0"/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5023"/>
          <a:stretch>
            <a:fillRect/>
          </a:stretch>
        </p:blipFill>
        <p:spPr>
          <a:xfrm>
            <a:off x="0" y="1500174"/>
            <a:ext cx="5435872" cy="5357826"/>
          </a:xfrm>
        </p:spPr>
      </p:pic>
      <p:sp>
        <p:nvSpPr>
          <p:cNvPr id="5" name="Obdélník 4"/>
          <p:cNvSpPr/>
          <p:nvPr/>
        </p:nvSpPr>
        <p:spPr>
          <a:xfrm>
            <a:off x="4974269" y="1214422"/>
            <a:ext cx="4169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Severní ledový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57884" y="1785926"/>
            <a:ext cx="24288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Tichý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43570" y="2428868"/>
            <a:ext cx="32015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Atlantský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43570" y="3071810"/>
            <a:ext cx="31774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Hudsonův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záliv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86446" y="3643314"/>
            <a:ext cx="28376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Aljašský záliv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29322" y="4286256"/>
            <a:ext cx="28151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Mexický záliv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18822" y="4857760"/>
            <a:ext cx="31790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Beringův průliv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9165" y="5429264"/>
            <a:ext cx="31373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Sargasové moře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87383" y="6000768"/>
            <a:ext cx="359265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Labradorské moře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Severní Ameriky</a:t>
            </a:r>
            <a:endParaRPr lang="cs-CZ" dirty="0"/>
          </a:p>
        </p:txBody>
      </p:sp>
      <p:pic>
        <p:nvPicPr>
          <p:cNvPr id="4" name="Zástupný symbol pro obsah 3" descr="severní ame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4331" b="11092"/>
          <a:stretch>
            <a:fillRect/>
          </a:stretch>
        </p:blipFill>
        <p:spPr>
          <a:xfrm>
            <a:off x="-1" y="1428737"/>
            <a:ext cx="5524515" cy="5429264"/>
          </a:xfrm>
        </p:spPr>
      </p:pic>
      <p:sp>
        <p:nvSpPr>
          <p:cNvPr id="6" name="Obdélník 5"/>
          <p:cNvSpPr/>
          <p:nvPr/>
        </p:nvSpPr>
        <p:spPr>
          <a:xfrm>
            <a:off x="6143636" y="1357298"/>
            <a:ext cx="16289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Yukon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5008" y="1857364"/>
            <a:ext cx="25811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Mackenzie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57884" y="2428868"/>
            <a:ext cx="22236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Colorado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43811" y="2928934"/>
            <a:ext cx="42001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Ře</a:t>
            </a:r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ka sv. Vavřince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15008" y="3571876"/>
            <a:ext cx="27943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Mississippi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00760" y="4357694"/>
            <a:ext cx="2178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Missouri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9388" y="5214950"/>
            <a:ext cx="12939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Ohio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 Severní Ameriky</a:t>
            </a:r>
            <a:endParaRPr lang="cs-CZ" dirty="0"/>
          </a:p>
        </p:txBody>
      </p:sp>
      <p:pic>
        <p:nvPicPr>
          <p:cNvPr id="4" name="Zástupný symbol pro obsah 3" descr="severní ame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4331" b="11092"/>
          <a:stretch>
            <a:fillRect/>
          </a:stretch>
        </p:blipFill>
        <p:spPr>
          <a:xfrm>
            <a:off x="-1" y="1428737"/>
            <a:ext cx="5524515" cy="5429264"/>
          </a:xfrm>
        </p:spPr>
      </p:pic>
      <p:sp>
        <p:nvSpPr>
          <p:cNvPr id="6" name="Obdélník 5"/>
          <p:cNvSpPr/>
          <p:nvPr/>
        </p:nvSpPr>
        <p:spPr>
          <a:xfrm>
            <a:off x="5415094" y="1857364"/>
            <a:ext cx="37289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Velké Medvědí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86446" y="3786190"/>
            <a:ext cx="28007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Winipežské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15008" y="3214686"/>
            <a:ext cx="30444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Michiganské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5008" y="2571744"/>
            <a:ext cx="30492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Velké Otročí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86512" y="4429132"/>
            <a:ext cx="18437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Hořejší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00760" y="5000636"/>
            <a:ext cx="23599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Huronské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Severní Ameriky</a:t>
            </a:r>
            <a:endParaRPr lang="cs-CZ" dirty="0"/>
          </a:p>
        </p:txBody>
      </p:sp>
      <p:pic>
        <p:nvPicPr>
          <p:cNvPr id="6" name="Zástupný symbol pro obsah 5" descr="severní amerika stát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7376" b="9575"/>
          <a:stretch>
            <a:fillRect/>
          </a:stretch>
        </p:blipFill>
        <p:spPr>
          <a:xfrm>
            <a:off x="0" y="1456810"/>
            <a:ext cx="5214942" cy="5401190"/>
          </a:xfrm>
        </p:spPr>
      </p:pic>
      <p:sp>
        <p:nvSpPr>
          <p:cNvPr id="7" name="Obdélník 6"/>
          <p:cNvSpPr/>
          <p:nvPr/>
        </p:nvSpPr>
        <p:spPr>
          <a:xfrm>
            <a:off x="5056559" y="2071678"/>
            <a:ext cx="412965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Spojené státy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americké </a:t>
            </a:r>
            <a:r>
              <a:rPr lang="cs-CZ" sz="3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(USA)</a:t>
            </a:r>
            <a:endParaRPr lang="cs-CZ" sz="3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06975" y="3714752"/>
            <a:ext cx="215956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Kanada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571744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Severní Ameriky</a:t>
            </a:r>
            <a:endParaRPr lang="cs-CZ" dirty="0"/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334" r="6562" b="3717"/>
          <a:stretch>
            <a:fillRect/>
          </a:stretch>
        </p:blipFill>
        <p:spPr>
          <a:xfrm>
            <a:off x="0" y="1214422"/>
            <a:ext cx="4929190" cy="5466920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357818" y="1500174"/>
            <a:ext cx="3286148" cy="642942"/>
          </a:xfrm>
          <a:prstGeom prst="rect">
            <a:avLst/>
          </a:prstGeom>
        </p:spPr>
        <p:txBody>
          <a:bodyPr vert="horz" anchor="ctr">
            <a:normAutofit fontScale="85000" lnSpcReduction="1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Grónsko (Dánsko)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143504" y="2500306"/>
            <a:ext cx="3714776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 Aljaška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214942" y="4714884"/>
            <a:ext cx="3714776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 Florida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72066" y="3643314"/>
            <a:ext cx="4071934" cy="642942"/>
          </a:xfrm>
          <a:prstGeom prst="rect">
            <a:avLst/>
          </a:prstGeom>
        </p:spPr>
        <p:txBody>
          <a:bodyPr vert="horz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Poloostrov</a:t>
            </a:r>
            <a:r>
              <a:rPr kumimoji="0" lang="cs-CZ" sz="3200" b="1" i="0" u="none" strike="noStrike" kern="1200" normalizeH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Labrador</a:t>
            </a:r>
            <a:endParaRPr kumimoji="0" lang="cs-CZ" sz="32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10" name="Přímá spojovací šipka 9"/>
          <p:cNvCxnSpPr>
            <a:stCxn id="5" idx="1"/>
          </p:cNvCxnSpPr>
          <p:nvPr/>
        </p:nvCxnSpPr>
        <p:spPr>
          <a:xfrm rot="10800000" flipV="1">
            <a:off x="3500430" y="1821644"/>
            <a:ext cx="1857388" cy="3571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1071538" y="2357430"/>
            <a:ext cx="4143404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3714744" y="3357562"/>
            <a:ext cx="1428760" cy="6429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3571868" y="5000636"/>
            <a:ext cx="1714512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Severní Ameriky</a:t>
            </a:r>
            <a:endParaRPr lang="cs-CZ" dirty="0"/>
          </a:p>
        </p:txBody>
      </p:sp>
      <p:pic>
        <p:nvPicPr>
          <p:cNvPr id="4" name="Zástupný symbol pro obsah 3" descr="severní ame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331" t="910" r="11943" b="8058"/>
          <a:stretch>
            <a:fillRect/>
          </a:stretch>
        </p:blipFill>
        <p:spPr>
          <a:xfrm>
            <a:off x="0" y="1246870"/>
            <a:ext cx="5143536" cy="5611130"/>
          </a:xfrm>
        </p:spPr>
      </p:pic>
      <p:sp>
        <p:nvSpPr>
          <p:cNvPr id="5" name="Obdélník 4"/>
          <p:cNvSpPr/>
          <p:nvPr/>
        </p:nvSpPr>
        <p:spPr>
          <a:xfrm>
            <a:off x="5429256" y="2857496"/>
            <a:ext cx="3155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Pobřežní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85489" y="2143116"/>
            <a:ext cx="41585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Mississippská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0694" y="1571612"/>
            <a:ext cx="31101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Arktická nížina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4230322">
            <a:off x="704503" y="4315953"/>
            <a:ext cx="21435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>
                  <a:solidFill>
                    <a:schemeClr val="bg1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Kordillery</a:t>
            </a:r>
            <a:endParaRPr lang="cs-CZ" sz="3200" b="1" cap="none" spc="0" dirty="0">
              <a:ln w="11430">
                <a:solidFill>
                  <a:schemeClr val="bg1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 rot="3972708">
            <a:off x="863615" y="4031493"/>
            <a:ext cx="27911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3175">
                  <a:solidFill>
                    <a:srgbClr val="FF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Skalnaté hory</a:t>
            </a:r>
            <a:endParaRPr lang="cs-CZ" sz="3200" b="1" cap="none" spc="0" dirty="0">
              <a:ln w="3175">
                <a:solidFill>
                  <a:srgbClr val="FF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29256" y="4714884"/>
            <a:ext cx="34756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Apalačské pohoří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3771200">
            <a:off x="1506002" y="3707725"/>
            <a:ext cx="223009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>
                  <a:solidFill>
                    <a:schemeClr val="bg1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prérie</a:t>
            </a:r>
            <a:endParaRPr lang="cs-CZ" sz="2800" b="1" cap="none" spc="0" dirty="0">
              <a:ln w="11430">
                <a:solidFill>
                  <a:schemeClr val="bg1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3" name="Přímá spojovací šipka 12"/>
          <p:cNvCxnSpPr>
            <a:stCxn id="7" idx="1"/>
          </p:cNvCxnSpPr>
          <p:nvPr/>
        </p:nvCxnSpPr>
        <p:spPr>
          <a:xfrm rot="10800000" flipV="1">
            <a:off x="3000364" y="1864000"/>
            <a:ext cx="2500330" cy="1565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3107521" y="2893215"/>
            <a:ext cx="2357454" cy="157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5" idx="1"/>
          </p:cNvCxnSpPr>
          <p:nvPr/>
        </p:nvCxnSpPr>
        <p:spPr>
          <a:xfrm rot="10800000" flipV="1">
            <a:off x="4071934" y="3149884"/>
            <a:ext cx="1357322" cy="1850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4071934" y="4572008"/>
            <a:ext cx="1285884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Severní Ameriky</a:t>
            </a:r>
            <a:endParaRPr lang="cs-CZ" dirty="0"/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5023"/>
          <a:stretch>
            <a:fillRect/>
          </a:stretch>
        </p:blipFill>
        <p:spPr>
          <a:xfrm>
            <a:off x="0" y="1500174"/>
            <a:ext cx="5435872" cy="5357826"/>
          </a:xfrm>
        </p:spPr>
      </p:pic>
      <p:sp>
        <p:nvSpPr>
          <p:cNvPr id="5" name="Obdélník 4"/>
          <p:cNvSpPr/>
          <p:nvPr/>
        </p:nvSpPr>
        <p:spPr>
          <a:xfrm>
            <a:off x="857224" y="1214422"/>
            <a:ext cx="4169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Severní ledový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4303431">
            <a:off x="-413109" y="5095859"/>
            <a:ext cx="24288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Tichý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4971070">
            <a:off x="3640269" y="3620009"/>
            <a:ext cx="32015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Atlantský oceán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71736" y="3071810"/>
            <a:ext cx="14253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Hudsonův</a:t>
            </a:r>
            <a:endParaRPr lang="cs-CZ" sz="20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záliv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596" y="3000372"/>
            <a:ext cx="12089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Aljašský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záliv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86050" y="5500702"/>
            <a:ext cx="11961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Mexický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záliv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19715673">
            <a:off x="244897" y="2032046"/>
            <a:ext cx="187102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Beringův průliv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9058" y="4714884"/>
            <a:ext cx="13676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Sargasové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moře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0430" y="2643182"/>
            <a:ext cx="165301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Labradorské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moře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Severní Ameriky</a:t>
            </a:r>
            <a:endParaRPr lang="cs-CZ" dirty="0"/>
          </a:p>
        </p:txBody>
      </p:sp>
      <p:pic>
        <p:nvPicPr>
          <p:cNvPr id="4" name="Zástupný symbol pro obsah 3" descr="severní ame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4331" b="11092"/>
          <a:stretch>
            <a:fillRect/>
          </a:stretch>
        </p:blipFill>
        <p:spPr>
          <a:xfrm>
            <a:off x="-1" y="1428737"/>
            <a:ext cx="5524515" cy="5429264"/>
          </a:xfrm>
        </p:spPr>
      </p:pic>
      <p:sp>
        <p:nvSpPr>
          <p:cNvPr id="6" name="Obdélník 5"/>
          <p:cNvSpPr/>
          <p:nvPr/>
        </p:nvSpPr>
        <p:spPr>
          <a:xfrm>
            <a:off x="571472" y="2000240"/>
            <a:ext cx="116249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spc="300" dirty="0" err="1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Yukon</a:t>
            </a:r>
            <a:endParaRPr lang="cs-CZ" sz="20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4018143">
            <a:off x="1410763" y="3013987"/>
            <a:ext cx="168507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Mackenzie</a:t>
            </a:r>
            <a:endParaRPr lang="cs-CZ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7809202">
            <a:off x="1009000" y="5116339"/>
            <a:ext cx="1249060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Colorado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77666" y="3857628"/>
            <a:ext cx="2308644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Řeka sv. Vavřince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00298" y="5286388"/>
            <a:ext cx="1563248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Mississippi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2684852">
            <a:off x="2144689" y="4388796"/>
            <a:ext cx="1229824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Missouri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20428346">
            <a:off x="3244394" y="4832271"/>
            <a:ext cx="755335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Ohio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 Severní Ameriky</a:t>
            </a:r>
            <a:endParaRPr lang="cs-CZ" dirty="0"/>
          </a:p>
        </p:txBody>
      </p:sp>
      <p:pic>
        <p:nvPicPr>
          <p:cNvPr id="4" name="Zástupný symbol pro obsah 3" descr="severní ame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4331" b="11092"/>
          <a:stretch>
            <a:fillRect/>
          </a:stretch>
        </p:blipFill>
        <p:spPr>
          <a:xfrm>
            <a:off x="-1" y="1428737"/>
            <a:ext cx="5524515" cy="5429264"/>
          </a:xfrm>
        </p:spPr>
      </p:pic>
      <p:sp>
        <p:nvSpPr>
          <p:cNvPr id="6" name="Obdélník 5"/>
          <p:cNvSpPr/>
          <p:nvPr/>
        </p:nvSpPr>
        <p:spPr>
          <a:xfrm>
            <a:off x="1643042" y="2643182"/>
            <a:ext cx="118974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Velké</a:t>
            </a:r>
          </a:p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Medvědí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21268338">
            <a:off x="2214546" y="3786190"/>
            <a:ext cx="1544012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err="1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Winipežské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43570" y="4786322"/>
            <a:ext cx="30444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Michiganské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1696298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400" b="1" spc="300" dirty="0" smtClean="0">
                <a:ln w="11430" cmpd="sng">
                  <a:solidFill>
                    <a:schemeClr val="bg1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Velké Otročí</a:t>
            </a:r>
            <a:endParaRPr lang="cs-CZ" sz="1400" b="1" spc="300" dirty="0">
              <a:ln w="11430" cmpd="sng">
                <a:solidFill>
                  <a:schemeClr val="bg1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15074" y="3500438"/>
            <a:ext cx="18437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Hořejší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29322" y="4214818"/>
            <a:ext cx="23599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Huronské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cxnSp>
        <p:nvCxnSpPr>
          <p:cNvPr id="13" name="Přímá spojovací šipka 12"/>
          <p:cNvCxnSpPr>
            <a:stCxn id="8" idx="1"/>
          </p:cNvCxnSpPr>
          <p:nvPr/>
        </p:nvCxnSpPr>
        <p:spPr>
          <a:xfrm rot="10800000">
            <a:off x="3357554" y="4714884"/>
            <a:ext cx="2286016" cy="3638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3357554" y="3786190"/>
            <a:ext cx="2786082" cy="5715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3643306" y="4500570"/>
            <a:ext cx="2357454" cy="66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Severní Ameriky</a:t>
            </a:r>
            <a:endParaRPr lang="cs-CZ" dirty="0"/>
          </a:p>
        </p:txBody>
      </p:sp>
      <p:pic>
        <p:nvPicPr>
          <p:cNvPr id="6" name="Zástupný symbol pro obsah 5" descr="severní amerika stát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376" t="2427" r="7376" b="9575"/>
          <a:stretch>
            <a:fillRect/>
          </a:stretch>
        </p:blipFill>
        <p:spPr>
          <a:xfrm>
            <a:off x="0" y="1456810"/>
            <a:ext cx="5214942" cy="5401190"/>
          </a:xfrm>
        </p:spPr>
      </p:pic>
      <p:sp>
        <p:nvSpPr>
          <p:cNvPr id="7" name="Obdélník 6"/>
          <p:cNvSpPr/>
          <p:nvPr/>
        </p:nvSpPr>
        <p:spPr>
          <a:xfrm>
            <a:off x="1500166" y="4500570"/>
            <a:ext cx="16754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Spojené státy</a:t>
            </a:r>
          </a:p>
          <a:p>
            <a:pPr algn="ctr"/>
            <a:r>
              <a:rPr lang="cs-CZ" sz="16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americké (USA)</a:t>
            </a:r>
            <a:endParaRPr lang="cs-CZ" sz="1600" b="1" dirty="0">
              <a:ln w="12700">
                <a:solidFill>
                  <a:schemeClr val="bg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43042" y="3286124"/>
            <a:ext cx="108234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Kanada</a:t>
            </a:r>
            <a:endParaRPr lang="cs-CZ" sz="2000" b="1" dirty="0">
              <a:ln w="12700">
                <a:solidFill>
                  <a:schemeClr val="bg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4348" y="2285992"/>
            <a:ext cx="76815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(USA)</a:t>
            </a:r>
            <a:endParaRPr lang="cs-CZ" sz="1600" b="1" dirty="0">
              <a:ln w="12700">
                <a:solidFill>
                  <a:schemeClr val="bg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Mapy před úpravou:</a:t>
            </a:r>
          </a:p>
          <a:p>
            <a:pPr>
              <a:buNone/>
            </a:pPr>
            <a:r>
              <a:rPr lang="cs-CZ" sz="2800" dirty="0" smtClean="0"/>
              <a:t>TUBS.[cit. 2012-04-08]. Dostupný pod licencí GNU Free </a:t>
            </a:r>
            <a:r>
              <a:rPr lang="cs-CZ" sz="2800" dirty="0" err="1" smtClean="0"/>
              <a:t>Documentation</a:t>
            </a:r>
            <a:r>
              <a:rPr lang="cs-CZ" sz="2800" dirty="0" smtClean="0"/>
              <a:t> </a:t>
            </a:r>
            <a:r>
              <a:rPr lang="cs-CZ" sz="2800" dirty="0" err="1" smtClean="0"/>
              <a:t>License</a:t>
            </a:r>
            <a:r>
              <a:rPr lang="cs-CZ" sz="2800" dirty="0" smtClean="0"/>
              <a:t> na www: </a:t>
            </a:r>
            <a:r>
              <a:rPr lang="en-US" sz="2800" dirty="0" smtClean="0"/>
              <a:t>&lt;</a:t>
            </a:r>
            <a:r>
              <a:rPr lang="cs-CZ" sz="2800" dirty="0" smtClean="0"/>
              <a:t>http://commons.wikimedia.org/wiki/File:Bahamas_in_North_America_%28-mini_map_-rivers%29.svg?uselang=cs</a:t>
            </a:r>
            <a:r>
              <a:rPr lang="en-US" sz="2800" dirty="0" smtClean="0"/>
              <a:t>&gt;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179</TotalTime>
  <Words>266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ZŠP a ZŠS Uherský Brod projekt č. CZ.1.07/1.4.00/21.0961  Evropa a svět Č. DUMu:  VY_32_INOVACE_13_Severní Amerika</vt:lpstr>
      <vt:lpstr>Anotace</vt:lpstr>
      <vt:lpstr>Povrch Severní Ameriky</vt:lpstr>
      <vt:lpstr>Povrch Severní Ameriky</vt:lpstr>
      <vt:lpstr>Vodstvo Severní Ameriky</vt:lpstr>
      <vt:lpstr>Řeky Severní Ameriky</vt:lpstr>
      <vt:lpstr>Jezera Severní Ameriky</vt:lpstr>
      <vt:lpstr>Státy Severní Ameriky</vt:lpstr>
      <vt:lpstr>Řešení</vt:lpstr>
      <vt:lpstr>Povrch Severní Ameriky</vt:lpstr>
      <vt:lpstr>Povrch Severní Ameriky</vt:lpstr>
      <vt:lpstr>Vodstvo Severní Ameriky</vt:lpstr>
      <vt:lpstr>Řeky Severní Ameriky</vt:lpstr>
      <vt:lpstr>Jezera Severní Ameriky</vt:lpstr>
      <vt:lpstr>Státy Severní Ameriky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29</cp:revision>
  <dcterms:created xsi:type="dcterms:W3CDTF">2012-04-08T07:39:26Z</dcterms:created>
  <dcterms:modified xsi:type="dcterms:W3CDTF">2012-06-16T21:45:05Z</dcterms:modified>
</cp:coreProperties>
</file>