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57" r:id="rId3"/>
    <p:sldId id="260" r:id="rId4"/>
    <p:sldId id="261" r:id="rId5"/>
    <p:sldId id="264" r:id="rId6"/>
    <p:sldId id="258" r:id="rId7"/>
    <p:sldId id="268" r:id="rId8"/>
    <p:sldId id="262" r:id="rId9"/>
    <p:sldId id="265" r:id="rId10"/>
    <p:sldId id="266" r:id="rId11"/>
    <p:sldId id="267" r:id="rId12"/>
    <p:sldId id="263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9109"/>
    <a:srgbClr val="8C4906"/>
    <a:srgbClr val="E31BB8"/>
    <a:srgbClr val="C7F61A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3429000"/>
            <a:ext cx="8458200" cy="2003845"/>
          </a:xfrm>
        </p:spPr>
        <p:txBody>
          <a:bodyPr>
            <a:noAutofit/>
          </a:bodyPr>
          <a:lstStyle/>
          <a:p>
            <a:r>
              <a:rPr lang="cs-CZ" sz="2400" dirty="0" smtClean="0"/>
              <a:t>ZŠP a ZŠS Uherský Brod</a:t>
            </a:r>
            <a:br>
              <a:rPr lang="cs-CZ" sz="2400" dirty="0" smtClean="0"/>
            </a:br>
            <a:r>
              <a:rPr lang="cs-CZ" sz="2400" dirty="0" smtClean="0"/>
              <a:t>projekt č. CZ.1.07/1.4.00/21.0961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Evropa a svět</a:t>
            </a:r>
            <a:br>
              <a:rPr lang="cs-CZ" sz="2400" dirty="0" smtClean="0"/>
            </a:br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smtClean="0"/>
              <a:t>:  </a:t>
            </a:r>
            <a:r>
              <a:rPr lang="cs-CZ" sz="2400" smtClean="0"/>
              <a:t>VY_32_INOVACE_16_jižní </a:t>
            </a:r>
            <a:r>
              <a:rPr lang="cs-CZ" sz="2400" dirty="0" smtClean="0"/>
              <a:t>Amerika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5357826"/>
            <a:ext cx="8458200" cy="914400"/>
          </a:xfrm>
        </p:spPr>
        <p:txBody>
          <a:bodyPr/>
          <a:lstStyle/>
          <a:p>
            <a:r>
              <a:rPr lang="cs-CZ" dirty="0" smtClean="0"/>
              <a:t>Jméno autora: Bc. Petra Musilová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785794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Prezentace slouží k seznámení a procvičení povrchu, vodstva a států Jižní Ameriky.</a:t>
            </a:r>
          </a:p>
          <a:p>
            <a:pPr>
              <a:buNone/>
            </a:pPr>
            <a:r>
              <a:rPr lang="cs-CZ" sz="2400" dirty="0" smtClean="0"/>
              <a:t>Žáci pracují s mapou Ameriky a spojují názvy s obrázkem.</a:t>
            </a:r>
          </a:p>
          <a:p>
            <a:pPr>
              <a:buNone/>
            </a:pPr>
            <a:r>
              <a:rPr lang="cs-CZ" sz="2400" dirty="0" smtClean="0"/>
              <a:t>Možnost tisku jako pracovní list pro žáky.</a:t>
            </a:r>
          </a:p>
          <a:p>
            <a:pPr>
              <a:buNone/>
            </a:pPr>
            <a:r>
              <a:rPr lang="cs-CZ" sz="2400" dirty="0" smtClean="0"/>
              <a:t>Je určena pro žáky 9. ročníku.</a:t>
            </a:r>
          </a:p>
          <a:p>
            <a:pPr>
              <a:buNone/>
            </a:pPr>
            <a:r>
              <a:rPr lang="cs-CZ" sz="2400" dirty="0" smtClean="0"/>
              <a:t>Období vytvoření vzdělávacího materiálu – duben 2012.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jižní  </a:t>
            </a:r>
            <a:r>
              <a:rPr lang="cs-CZ" dirty="0" err="1" smtClean="0"/>
              <a:t>ameriky</a:t>
            </a:r>
            <a:endParaRPr lang="cs-CZ" dirty="0"/>
          </a:p>
        </p:txBody>
      </p:sp>
      <p:pic>
        <p:nvPicPr>
          <p:cNvPr id="4" name="Zástupný symbol pro obsah 3" descr="jižní amerika povrch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11434" b="3332"/>
          <a:stretch>
            <a:fillRect/>
          </a:stretch>
        </p:blipFill>
        <p:spPr>
          <a:xfrm>
            <a:off x="0" y="1230571"/>
            <a:ext cx="4500594" cy="5627429"/>
          </a:xfrm>
        </p:spPr>
      </p:pic>
      <p:sp>
        <p:nvSpPr>
          <p:cNvPr id="7" name="Obdélník 6"/>
          <p:cNvSpPr/>
          <p:nvPr/>
        </p:nvSpPr>
        <p:spPr>
          <a:xfrm>
            <a:off x="4214810" y="1357298"/>
            <a:ext cx="20002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Andy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00562" y="2714620"/>
            <a:ext cx="41434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Guyanská vysočina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29124" y="3286124"/>
            <a:ext cx="41434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Brazilská vysočina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429124" y="3857628"/>
            <a:ext cx="407196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Amazonská nížina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14810" y="4429132"/>
            <a:ext cx="407196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Laplatská nížina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72000" y="2071678"/>
            <a:ext cx="242889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Aconcagua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3" name="Rovnoramenný trojúhelník 12"/>
          <p:cNvSpPr/>
          <p:nvPr/>
        </p:nvSpPr>
        <p:spPr>
          <a:xfrm>
            <a:off x="1571604" y="4786322"/>
            <a:ext cx="142876" cy="142876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 jižní </a:t>
            </a:r>
            <a:r>
              <a:rPr lang="cs-CZ" dirty="0" err="1" smtClean="0"/>
              <a:t>ameriky</a:t>
            </a:r>
            <a:endParaRPr lang="cs-CZ" dirty="0"/>
          </a:p>
        </p:txBody>
      </p:sp>
      <p:pic>
        <p:nvPicPr>
          <p:cNvPr id="4" name="Zástupný symbol pro obsah 3" descr="jižní amerika řeky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9419" b="3119"/>
          <a:stretch>
            <a:fillRect/>
          </a:stretch>
        </p:blipFill>
        <p:spPr>
          <a:xfrm>
            <a:off x="0" y="1266791"/>
            <a:ext cx="4357718" cy="5591209"/>
          </a:xfrm>
        </p:spPr>
      </p:pic>
      <p:sp>
        <p:nvSpPr>
          <p:cNvPr id="5" name="Obdélník 4"/>
          <p:cNvSpPr/>
          <p:nvPr/>
        </p:nvSpPr>
        <p:spPr>
          <a:xfrm>
            <a:off x="4429124" y="1357298"/>
            <a:ext cx="254326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Tichý oceán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29124" y="1928802"/>
            <a:ext cx="332494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Atlantský oceán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27032" y="2500306"/>
            <a:ext cx="303320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Karibské moře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29124" y="3143248"/>
            <a:ext cx="321434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Panamský záliv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429124" y="3857628"/>
            <a:ext cx="280237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Záliv La Plata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Elipsa 13"/>
          <p:cNvSpPr/>
          <p:nvPr/>
        </p:nvSpPr>
        <p:spPr>
          <a:xfrm rot="18756206">
            <a:off x="1476529" y="3636379"/>
            <a:ext cx="47271" cy="15063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 jižní </a:t>
            </a:r>
            <a:r>
              <a:rPr lang="cs-CZ" dirty="0" err="1" smtClean="0"/>
              <a:t>ameriky</a:t>
            </a:r>
            <a:endParaRPr lang="cs-CZ" dirty="0"/>
          </a:p>
        </p:txBody>
      </p:sp>
      <p:pic>
        <p:nvPicPr>
          <p:cNvPr id="4" name="Zástupný symbol pro obsah 3" descr="jižní amerika řeky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9419" b="3119"/>
          <a:stretch>
            <a:fillRect/>
          </a:stretch>
        </p:blipFill>
        <p:spPr>
          <a:xfrm>
            <a:off x="0" y="1266791"/>
            <a:ext cx="4357718" cy="5591209"/>
          </a:xfrm>
        </p:spPr>
      </p:pic>
      <p:sp>
        <p:nvSpPr>
          <p:cNvPr id="11" name="Obdélník 10"/>
          <p:cNvSpPr/>
          <p:nvPr/>
        </p:nvSpPr>
        <p:spPr>
          <a:xfrm>
            <a:off x="4572000" y="1643050"/>
            <a:ext cx="223490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Amazonka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72000" y="2285992"/>
            <a:ext cx="155202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</a:t>
            </a:r>
            <a:r>
              <a:rPr lang="cs-CZ" sz="32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araná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572000" y="2928934"/>
            <a:ext cx="175561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Orinoko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572000" y="3500438"/>
            <a:ext cx="298511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Sao</a:t>
            </a:r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Francisco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572000" y="4143380"/>
            <a:ext cx="208743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Tocantins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43438" y="4786322"/>
            <a:ext cx="202972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Paraguay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Elipsa 16"/>
          <p:cNvSpPr/>
          <p:nvPr/>
        </p:nvSpPr>
        <p:spPr>
          <a:xfrm rot="18756206">
            <a:off x="1476529" y="3636379"/>
            <a:ext cx="47271" cy="15063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572000" y="5357826"/>
            <a:ext cx="311393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Jezero </a:t>
            </a:r>
            <a:r>
              <a:rPr lang="cs-CZ" sz="32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Titicaca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Státy jižní </a:t>
            </a:r>
            <a:r>
              <a:rPr lang="cs-CZ" dirty="0" err="1" smtClean="0"/>
              <a:t>ameriky</a:t>
            </a:r>
            <a:r>
              <a:rPr lang="cs-CZ" dirty="0" smtClean="0"/>
              <a:t> – Severní část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500562" y="1785926"/>
            <a:ext cx="21657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rgbClr val="92D050"/>
                  </a:solidFill>
                  <a:prstDash val="solid"/>
                </a:ln>
                <a:solidFill>
                  <a:srgbClr val="C7F61A"/>
                </a:solidFill>
              </a:rPr>
              <a:t>Venezuela</a:t>
            </a:r>
            <a:endParaRPr lang="cs-CZ" sz="3200" b="1" cap="none" spc="0" dirty="0">
              <a:ln w="10541" cmpd="sng">
                <a:solidFill>
                  <a:srgbClr val="92D050"/>
                </a:solidFill>
                <a:prstDash val="solid"/>
              </a:ln>
              <a:solidFill>
                <a:srgbClr val="C7F61A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83221" y="2928934"/>
            <a:ext cx="180209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bg1">
                      <a:lumMod val="50000"/>
                    </a:schemeClr>
                  </a:solidFill>
                  <a:prstDash val="solid"/>
                </a:ln>
                <a:solidFill>
                  <a:schemeClr val="bg1">
                    <a:lumMod val="50000"/>
                  </a:schemeClr>
                </a:solidFill>
              </a:rPr>
              <a:t>Ekvádor</a:t>
            </a:r>
            <a:endParaRPr lang="cs-CZ" sz="3200" b="1" cap="none" spc="0" dirty="0">
              <a:ln w="10541" cmpd="sng">
                <a:solidFill>
                  <a:schemeClr val="bg1">
                    <a:lumMod val="50000"/>
                  </a:schemeClr>
                </a:solidFill>
                <a:prstDash val="solid"/>
              </a:ln>
              <a:solidFill>
                <a:schemeClr val="bg1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72000" y="2357430"/>
            <a:ext cx="164340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</a:rPr>
              <a:t>Brazílie</a:t>
            </a:r>
            <a:endParaRPr lang="cs-CZ" sz="3200" b="1" cap="none" spc="0" dirty="0">
              <a:ln w="10541" cmpd="sng">
                <a:solidFill>
                  <a:srgbClr val="FF0000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43438" y="3571876"/>
            <a:ext cx="109677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3">
                    <a:lumMod val="20000"/>
                    <a:lumOff val="80000"/>
                  </a:schemeClr>
                </a:solidFill>
              </a:rPr>
              <a:t>Peru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3">
                  <a:lumMod val="20000"/>
                  <a:lumOff val="8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572000" y="1214422"/>
            <a:ext cx="205216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4">
                      <a:lumMod val="50000"/>
                    </a:schemeClr>
                  </a:solidFill>
                  <a:prstDash val="solid"/>
                </a:ln>
                <a:solidFill>
                  <a:srgbClr val="8C4906"/>
                </a:solidFill>
              </a:rPr>
              <a:t>Kolumbie</a:t>
            </a:r>
            <a:endParaRPr lang="cs-CZ" sz="3200" b="1" cap="none" spc="0" dirty="0">
              <a:ln w="10541" cmpd="sng">
                <a:solidFill>
                  <a:schemeClr val="accent4">
                    <a:lumMod val="50000"/>
                  </a:schemeClr>
                </a:solidFill>
                <a:prstDash val="solid"/>
              </a:ln>
              <a:solidFill>
                <a:srgbClr val="8C4906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643438" y="4500570"/>
            <a:ext cx="168668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rgbClr val="0070C0"/>
                  </a:solidFill>
                  <a:prstDash val="solid"/>
                </a:ln>
                <a:solidFill>
                  <a:srgbClr val="0070C0"/>
                </a:solidFill>
              </a:rPr>
              <a:t>Guyana</a:t>
            </a:r>
            <a:endParaRPr lang="cs-CZ" sz="3200" b="1" cap="none" spc="0" dirty="0">
              <a:ln w="10541" cmpd="sng">
                <a:solidFill>
                  <a:srgbClr val="0070C0"/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43438" y="5072074"/>
            <a:ext cx="182614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</a:rPr>
              <a:t>Surinam</a:t>
            </a:r>
            <a:endParaRPr lang="cs-CZ" sz="3200" b="1" cap="none" spc="0" dirty="0">
              <a:ln w="10541" cmpd="sng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500562" y="5643578"/>
            <a:ext cx="430438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E31BB8"/>
                </a:solidFill>
              </a:rPr>
              <a:t>Francouzská Guyana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E31BB8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9" name="Zástupný symbol pro obsah 18" descr="jižní amerika SEVER státy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238253"/>
            <a:ext cx="4214810" cy="561974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3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Státy jižní </a:t>
            </a:r>
            <a:r>
              <a:rPr lang="cs-CZ" dirty="0" err="1" smtClean="0"/>
              <a:t>ameriky</a:t>
            </a:r>
            <a:r>
              <a:rPr lang="cs-CZ" dirty="0" smtClean="0"/>
              <a:t> – jižní část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43438" y="1500174"/>
            <a:ext cx="209704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rgbClr val="7030A0"/>
                  </a:solidFill>
                  <a:prstDash val="solid"/>
                </a:ln>
                <a:solidFill>
                  <a:srgbClr val="7030A0"/>
                </a:solidFill>
              </a:rPr>
              <a:t>Argentina</a:t>
            </a:r>
            <a:endParaRPr lang="cs-CZ" sz="3200" b="1" cap="none" spc="0" dirty="0">
              <a:ln w="10541" cmpd="sng">
                <a:solidFill>
                  <a:srgbClr val="7030A0"/>
                </a:solidFill>
                <a:prstDash val="solid"/>
              </a:ln>
              <a:solidFill>
                <a:srgbClr val="7030A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72000" y="2786058"/>
            <a:ext cx="202972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</a:rPr>
              <a:t>Paraguay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43438" y="2143116"/>
            <a:ext cx="118654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79109"/>
                </a:solidFill>
              </a:rPr>
              <a:t>Chile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79109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43438" y="3500438"/>
            <a:ext cx="184698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B050"/>
                </a:solidFill>
              </a:rPr>
              <a:t>Uruguay</a:t>
            </a:r>
            <a:endParaRPr lang="cs-CZ" sz="3200" b="1" cap="none" spc="0" dirty="0">
              <a:ln w="10541" cmpd="sng">
                <a:solidFill>
                  <a:srgbClr val="00B050"/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" name="Zástupný symbol pro obsah 19" descr="jižní amerika JIH státy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142984"/>
            <a:ext cx="4286261" cy="5715016"/>
          </a:xfrm>
        </p:spPr>
      </p:pic>
      <p:sp>
        <p:nvSpPr>
          <p:cNvPr id="21" name="Obdélník 20"/>
          <p:cNvSpPr/>
          <p:nvPr/>
        </p:nvSpPr>
        <p:spPr>
          <a:xfrm>
            <a:off x="4714876" y="4214818"/>
            <a:ext cx="152798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</a:rPr>
              <a:t>Bolívie</a:t>
            </a:r>
            <a:endParaRPr lang="cs-CZ" sz="3200" b="1" cap="none" spc="0" dirty="0">
              <a:ln w="10541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  <p:bldP spid="12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jižní  </a:t>
            </a:r>
            <a:r>
              <a:rPr lang="cs-CZ" dirty="0" err="1" smtClean="0"/>
              <a:t>ameriky</a:t>
            </a:r>
            <a:endParaRPr lang="cs-CZ" dirty="0"/>
          </a:p>
        </p:txBody>
      </p:sp>
      <p:pic>
        <p:nvPicPr>
          <p:cNvPr id="4" name="Zástupný symbol pro obsah 3" descr="jižní amerika povrch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11434" b="3332"/>
          <a:stretch>
            <a:fillRect/>
          </a:stretch>
        </p:blipFill>
        <p:spPr>
          <a:xfrm>
            <a:off x="0" y="1230571"/>
            <a:ext cx="4500594" cy="5627429"/>
          </a:xfrm>
        </p:spPr>
      </p:pic>
      <p:sp>
        <p:nvSpPr>
          <p:cNvPr id="7" name="Obdélník 6"/>
          <p:cNvSpPr/>
          <p:nvPr/>
        </p:nvSpPr>
        <p:spPr>
          <a:xfrm rot="3267162">
            <a:off x="390688" y="3120211"/>
            <a:ext cx="20002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Andy</a:t>
            </a:r>
            <a:endParaRPr lang="cs-CZ" sz="32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85852" y="1571612"/>
            <a:ext cx="192882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Guyanská</a:t>
            </a:r>
          </a:p>
          <a:p>
            <a:pPr lvl="0" algn="ctr"/>
            <a:r>
              <a:rPr lang="cs-CZ" sz="2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vysočina</a:t>
            </a:r>
            <a:endParaRPr lang="cs-CZ" sz="20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57422" y="3000372"/>
            <a:ext cx="214314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Brazilská</a:t>
            </a:r>
          </a:p>
          <a:p>
            <a:pPr lvl="0" algn="ctr"/>
            <a:r>
              <a:rPr lang="cs-CZ" sz="2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vysočina</a:t>
            </a:r>
            <a:endParaRPr lang="cs-CZ" sz="20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42976" y="2357430"/>
            <a:ext cx="200026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Amazonská</a:t>
            </a:r>
          </a:p>
          <a:p>
            <a:pPr lvl="0" algn="ctr"/>
            <a:r>
              <a:rPr lang="cs-CZ" sz="2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nížina</a:t>
            </a:r>
            <a:endParaRPr lang="cs-CZ" sz="20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71604" y="4071942"/>
            <a:ext cx="192882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Laplatská</a:t>
            </a:r>
          </a:p>
          <a:p>
            <a:pPr lvl="0" algn="ctr"/>
            <a:r>
              <a:rPr lang="cs-CZ" sz="2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nížina</a:t>
            </a:r>
            <a:endParaRPr lang="cs-CZ" sz="20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72000" y="4786322"/>
            <a:ext cx="242889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Aconcagua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3" name="Rovnoramenný trojúhelník 12"/>
          <p:cNvSpPr/>
          <p:nvPr/>
        </p:nvSpPr>
        <p:spPr>
          <a:xfrm>
            <a:off x="1571604" y="4786322"/>
            <a:ext cx="142876" cy="142876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ovací šipka 14"/>
          <p:cNvCxnSpPr>
            <a:stCxn id="12" idx="1"/>
            <a:endCxn id="13" idx="5"/>
          </p:cNvCxnSpPr>
          <p:nvPr/>
        </p:nvCxnSpPr>
        <p:spPr>
          <a:xfrm rot="10800000">
            <a:off x="1678762" y="4857760"/>
            <a:ext cx="2893239" cy="2209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 jižní </a:t>
            </a:r>
            <a:r>
              <a:rPr lang="cs-CZ" dirty="0" err="1" smtClean="0"/>
              <a:t>ameriky</a:t>
            </a:r>
            <a:endParaRPr lang="cs-CZ" dirty="0"/>
          </a:p>
        </p:txBody>
      </p:sp>
      <p:pic>
        <p:nvPicPr>
          <p:cNvPr id="4" name="Zástupný symbol pro obsah 3" descr="jižní amerika řeky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9419" b="3119"/>
          <a:stretch>
            <a:fillRect/>
          </a:stretch>
        </p:blipFill>
        <p:spPr>
          <a:xfrm>
            <a:off x="0" y="1266791"/>
            <a:ext cx="4357718" cy="5591209"/>
          </a:xfrm>
        </p:spPr>
      </p:pic>
      <p:sp>
        <p:nvSpPr>
          <p:cNvPr id="5" name="Obdélník 4"/>
          <p:cNvSpPr/>
          <p:nvPr/>
        </p:nvSpPr>
        <p:spPr>
          <a:xfrm rot="4209062">
            <a:off x="-564841" y="4217660"/>
            <a:ext cx="254326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Tichý oceán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 rot="5400000">
            <a:off x="2558971" y="4013269"/>
            <a:ext cx="332494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Atlantský oceán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7158" y="1285860"/>
            <a:ext cx="196560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Karibské moře</a:t>
            </a:r>
            <a:endParaRPr lang="cs-CZ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-142908" y="1928802"/>
            <a:ext cx="13260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Panamský</a:t>
            </a:r>
          </a:p>
          <a:p>
            <a:pPr algn="ctr"/>
            <a:r>
              <a:rPr lang="cs-CZ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záliv</a:t>
            </a:r>
            <a:endParaRPr lang="cs-CZ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14546" y="5000636"/>
            <a:ext cx="116730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Záliv</a:t>
            </a:r>
          </a:p>
          <a:p>
            <a:pPr algn="ctr"/>
            <a:r>
              <a:rPr lang="cs-CZ" sz="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La Plata</a:t>
            </a:r>
            <a:endParaRPr lang="cs-CZ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Elipsa 13"/>
          <p:cNvSpPr/>
          <p:nvPr/>
        </p:nvSpPr>
        <p:spPr>
          <a:xfrm rot="18756206">
            <a:off x="1476529" y="3636379"/>
            <a:ext cx="47271" cy="15063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 jižní </a:t>
            </a:r>
            <a:r>
              <a:rPr lang="cs-CZ" dirty="0" err="1" smtClean="0"/>
              <a:t>ameriky</a:t>
            </a:r>
            <a:endParaRPr lang="cs-CZ" dirty="0"/>
          </a:p>
        </p:txBody>
      </p:sp>
      <p:pic>
        <p:nvPicPr>
          <p:cNvPr id="4" name="Zástupný symbol pro obsah 3" descr="jižní amerika řeky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9419" b="3119"/>
          <a:stretch>
            <a:fillRect/>
          </a:stretch>
        </p:blipFill>
        <p:spPr>
          <a:xfrm>
            <a:off x="0" y="1266791"/>
            <a:ext cx="4357718" cy="5591209"/>
          </a:xfrm>
        </p:spPr>
      </p:pic>
      <p:sp>
        <p:nvSpPr>
          <p:cNvPr id="11" name="Obdélník 10"/>
          <p:cNvSpPr/>
          <p:nvPr/>
        </p:nvSpPr>
        <p:spPr>
          <a:xfrm>
            <a:off x="1178451" y="2500306"/>
            <a:ext cx="1683474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Amazonka</a:t>
            </a:r>
            <a:endParaRPr lang="cs-CZ" sz="2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 rot="19132766">
            <a:off x="2214546" y="3857628"/>
            <a:ext cx="115499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Paraná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214414" y="1857364"/>
            <a:ext cx="1165704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Orinoko</a:t>
            </a:r>
            <a:endParaRPr lang="cs-CZ" sz="1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 rot="19319611">
            <a:off x="2831375" y="2907446"/>
            <a:ext cx="1903085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Sao</a:t>
            </a:r>
            <a:r>
              <a:rPr lang="cs-CZ" sz="1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1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Francisco</a:t>
            </a:r>
            <a:endParaRPr lang="cs-CZ" sz="1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 rot="17616726">
            <a:off x="2329975" y="2856620"/>
            <a:ext cx="1375185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Tocantins</a:t>
            </a:r>
            <a:endParaRPr lang="cs-CZ" sz="1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 rot="16796594">
            <a:off x="1549184" y="4010844"/>
            <a:ext cx="1320746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Paraguay</a:t>
            </a:r>
            <a:endParaRPr lang="cs-CZ" sz="1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7" name="Elipsa 16"/>
          <p:cNvSpPr/>
          <p:nvPr/>
        </p:nvSpPr>
        <p:spPr>
          <a:xfrm rot="18756206">
            <a:off x="1476529" y="3636379"/>
            <a:ext cx="47271" cy="15063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572000" y="5357826"/>
            <a:ext cx="311393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Jezero </a:t>
            </a:r>
            <a:r>
              <a:rPr lang="cs-CZ" sz="32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Titicaca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20" name="Přímá spojovací šipka 19"/>
          <p:cNvCxnSpPr>
            <a:stCxn id="18" idx="1"/>
          </p:cNvCxnSpPr>
          <p:nvPr/>
        </p:nvCxnSpPr>
        <p:spPr>
          <a:xfrm rot="10800000">
            <a:off x="1571604" y="3786190"/>
            <a:ext cx="3000396" cy="1864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Státy jižní </a:t>
            </a:r>
            <a:r>
              <a:rPr lang="cs-CZ" dirty="0" err="1" smtClean="0"/>
              <a:t>ameriky</a:t>
            </a:r>
            <a:endParaRPr lang="cs-CZ" dirty="0"/>
          </a:p>
        </p:txBody>
      </p:sp>
      <p:pic>
        <p:nvPicPr>
          <p:cNvPr id="4" name="Zástupný symbol pro obsah 3" descr="jižní amerika státy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143003"/>
            <a:ext cx="4286248" cy="5714998"/>
          </a:xfrm>
        </p:spPr>
      </p:pic>
      <p:sp>
        <p:nvSpPr>
          <p:cNvPr id="5" name="Obdélník 4"/>
          <p:cNvSpPr/>
          <p:nvPr/>
        </p:nvSpPr>
        <p:spPr>
          <a:xfrm rot="4371103">
            <a:off x="1374588" y="4687493"/>
            <a:ext cx="126188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Argentina</a:t>
            </a:r>
            <a:endParaRPr lang="cs-CZ" b="1" cap="none" spc="0" dirty="0">
              <a:ln w="10541" cmpd="sng">
                <a:solidFill>
                  <a:sysClr val="windowText" lastClr="0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00100" y="1357298"/>
            <a:ext cx="1175194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00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Venezuela</a:t>
            </a:r>
            <a:endParaRPr lang="cs-CZ" sz="1600" b="1" cap="none" spc="0" dirty="0">
              <a:ln w="10541" cmpd="sng">
                <a:solidFill>
                  <a:sysClr val="windowText" lastClr="0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00166" y="3429000"/>
            <a:ext cx="857927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00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Bolívie</a:t>
            </a:r>
            <a:endParaRPr lang="cs-CZ" sz="1600" b="1" cap="none" spc="0" dirty="0">
              <a:ln w="10541" cmpd="sng">
                <a:solidFill>
                  <a:sysClr val="windowText" lastClr="0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2844" y="2143116"/>
            <a:ext cx="1003800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00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Ecuador</a:t>
            </a:r>
            <a:endParaRPr lang="cs-CZ" sz="1600" b="1" cap="none" spc="0" dirty="0">
              <a:ln w="10541" cmpd="sng">
                <a:solidFill>
                  <a:sysClr val="windowText" lastClr="0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14546" y="2643182"/>
            <a:ext cx="100540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Brazílie</a:t>
            </a:r>
            <a:endParaRPr lang="cs-CZ" b="1" cap="none" spc="0" dirty="0">
              <a:ln w="10541" cmpd="sng">
                <a:solidFill>
                  <a:sysClr val="windowText" lastClr="0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85918" y="3857628"/>
            <a:ext cx="110639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00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Paraguay</a:t>
            </a:r>
            <a:endParaRPr lang="cs-CZ" sz="1600" b="1" cap="none" spc="0" dirty="0">
              <a:ln w="10541" cmpd="sng">
                <a:solidFill>
                  <a:sysClr val="windowText" lastClr="0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 rot="4900343">
            <a:off x="1076906" y="4427412"/>
            <a:ext cx="74892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Chile</a:t>
            </a:r>
            <a:endParaRPr lang="cs-CZ" b="1" cap="none" spc="0" dirty="0">
              <a:ln w="10541" cmpd="sng">
                <a:solidFill>
                  <a:sysClr val="windowText" lastClr="0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285984" y="4643446"/>
            <a:ext cx="1015021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00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Uruguay</a:t>
            </a:r>
            <a:endParaRPr lang="cs-CZ" sz="1600" b="1" cap="none" spc="0" dirty="0">
              <a:ln w="10541" cmpd="sng">
                <a:solidFill>
                  <a:sysClr val="windowText" lastClr="0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0034" y="2857496"/>
            <a:ext cx="639919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00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Peru</a:t>
            </a:r>
            <a:endParaRPr lang="cs-CZ" sz="1600" b="1" cap="none" spc="0" dirty="0">
              <a:ln w="10541" cmpd="sng">
                <a:solidFill>
                  <a:sysClr val="windowText" lastClr="0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7158" y="1714488"/>
            <a:ext cx="123623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Kolumbie</a:t>
            </a:r>
            <a:endParaRPr lang="cs-CZ" b="1" cap="none" spc="0" dirty="0">
              <a:ln w="10541" cmpd="sng">
                <a:solidFill>
                  <a:sysClr val="windowText" lastClr="0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429124" y="1142984"/>
            <a:ext cx="168668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Guyana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429124" y="1643050"/>
            <a:ext cx="182614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Surinam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286248" y="2143116"/>
            <a:ext cx="430438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Francouzská Guyana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19" name="Přímá spojovací šipka 18"/>
          <p:cNvCxnSpPr>
            <a:stCxn id="15" idx="1"/>
          </p:cNvCxnSpPr>
          <p:nvPr/>
        </p:nvCxnSpPr>
        <p:spPr>
          <a:xfrm rot="10800000" flipV="1">
            <a:off x="2143108" y="1435372"/>
            <a:ext cx="2286016" cy="20767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16" idx="1"/>
          </p:cNvCxnSpPr>
          <p:nvPr/>
        </p:nvCxnSpPr>
        <p:spPr>
          <a:xfrm rot="10800000">
            <a:off x="2357422" y="1785926"/>
            <a:ext cx="2071702" cy="14951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10800000">
            <a:off x="2643174" y="1928802"/>
            <a:ext cx="1643074" cy="5715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Uwe</a:t>
            </a:r>
            <a:r>
              <a:rPr lang="cs-CZ" sz="2400" dirty="0" smtClean="0"/>
              <a:t> </a:t>
            </a:r>
            <a:r>
              <a:rPr lang="cs-CZ" sz="2400" dirty="0" err="1" smtClean="0"/>
              <a:t>Dedering</a:t>
            </a:r>
            <a:r>
              <a:rPr lang="cs-CZ" sz="2400" dirty="0" smtClean="0"/>
              <a:t>.[cit. 2012-04-11]. Dostupný pod licencí GNU Free </a:t>
            </a:r>
            <a:r>
              <a:rPr lang="cs-CZ" sz="2400" dirty="0" err="1" smtClean="0"/>
              <a:t>Documentation</a:t>
            </a:r>
            <a:r>
              <a:rPr lang="cs-CZ" sz="2400" dirty="0" smtClean="0"/>
              <a:t> </a:t>
            </a:r>
            <a:r>
              <a:rPr lang="cs-CZ" sz="2400" dirty="0" err="1" smtClean="0"/>
              <a:t>License</a:t>
            </a:r>
            <a:r>
              <a:rPr lang="cs-CZ" sz="2400" dirty="0" smtClean="0"/>
              <a:t> na www: </a:t>
            </a:r>
            <a:r>
              <a:rPr lang="en-US" sz="2400" dirty="0" smtClean="0"/>
              <a:t>&lt;</a:t>
            </a:r>
            <a:r>
              <a:rPr lang="cs-CZ" sz="2400" dirty="0" smtClean="0"/>
              <a:t>http://commons.wikimedia.org/wiki/File:South_America_laea_location_map.svg</a:t>
            </a:r>
            <a:r>
              <a:rPr lang="en-US" sz="2400" dirty="0" smtClean="0"/>
              <a:t>&gt;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[cit. 2012-04-11]. Dostupný pod licencí Public </a:t>
            </a:r>
            <a:r>
              <a:rPr lang="cs-CZ" sz="2400" dirty="0" err="1" smtClean="0"/>
              <a:t>Domain</a:t>
            </a:r>
            <a:r>
              <a:rPr lang="cs-CZ" sz="2400" dirty="0" smtClean="0"/>
              <a:t> na www: </a:t>
            </a:r>
            <a:r>
              <a:rPr lang="en-US" sz="2400" dirty="0" smtClean="0"/>
              <a:t>&lt;</a:t>
            </a:r>
            <a:r>
              <a:rPr lang="cs-CZ" sz="2400" dirty="0" smtClean="0"/>
              <a:t>http://commons.wikimedia.org/wiki/File:Blank-South-America-map.png</a:t>
            </a:r>
            <a:r>
              <a:rPr lang="en-US" sz="2400" dirty="0" smtClean="0"/>
              <a:t>&gt;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173</TotalTime>
  <Words>226</Words>
  <Application>Microsoft Office PowerPoint</Application>
  <PresentationFormat>Předvádění na obrazovce (4:3)</PresentationFormat>
  <Paragraphs>90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ZŠP a ZŠS Uherský Brod projekt č. CZ.1.07/1.4.00/21.0961  Evropa a svět Č. DUMu:  VY_32_INOVACE_16_jižní Amerika</vt:lpstr>
      <vt:lpstr>anotace</vt:lpstr>
      <vt:lpstr>Povrch jižní  ameriky</vt:lpstr>
      <vt:lpstr>Vodstvo jižní ameriky</vt:lpstr>
      <vt:lpstr>Vodstvo jižní ameriky</vt:lpstr>
      <vt:lpstr>Státy jižní ameriky – Severní část</vt:lpstr>
      <vt:lpstr>Státy jižní ameriky – jižní část</vt:lpstr>
      <vt:lpstr>SPRÁVNÉ řešení</vt:lpstr>
      <vt:lpstr>Povrch jižní  ameriky</vt:lpstr>
      <vt:lpstr>Vodstvo jižní ameriky</vt:lpstr>
      <vt:lpstr>Vodstvo jižní ameriky</vt:lpstr>
      <vt:lpstr>Státy jižní ameriky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Petra</cp:lastModifiedBy>
  <cp:revision>21</cp:revision>
  <dcterms:created xsi:type="dcterms:W3CDTF">2012-04-10T19:16:10Z</dcterms:created>
  <dcterms:modified xsi:type="dcterms:W3CDTF">2012-06-16T22:15:53Z</dcterms:modified>
</cp:coreProperties>
</file>