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40" r:id="rId1"/>
  </p:sldMasterIdLst>
  <p:sldIdLst>
    <p:sldId id="256" r:id="rId2"/>
    <p:sldId id="257" r:id="rId3"/>
    <p:sldId id="258" r:id="rId4"/>
    <p:sldId id="259" r:id="rId5"/>
    <p:sldId id="260" r:id="rId6"/>
    <p:sldId id="265" r:id="rId7"/>
    <p:sldId id="261" r:id="rId8"/>
    <p:sldId id="272" r:id="rId9"/>
    <p:sldId id="263" r:id="rId10"/>
    <p:sldId id="266" r:id="rId11"/>
    <p:sldId id="267" r:id="rId12"/>
    <p:sldId id="268" r:id="rId13"/>
    <p:sldId id="269" r:id="rId14"/>
    <p:sldId id="270" r:id="rId15"/>
    <p:sldId id="271" r:id="rId16"/>
    <p:sldId id="264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17.9.2012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17.9.2012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17.9.2012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17.9.2012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17.9.2012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17.9.2012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17.9.2012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17.9.2012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17.9.2012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41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48" r:id="rId8"/>
    <p:sldLayoutId id="2147483849" r:id="rId9"/>
    <p:sldLayoutId id="2147483850" r:id="rId10"/>
    <p:sldLayoutId id="2147483851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7" Type="http://schemas.openxmlformats.org/officeDocument/2006/relationships/image" Target="../media/image9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7" Type="http://schemas.openxmlformats.org/officeDocument/2006/relationships/image" Target="../media/image15.png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wmf"/><Relationship Id="rId5" Type="http://schemas.openxmlformats.org/officeDocument/2006/relationships/image" Target="../media/image13.jpeg"/><Relationship Id="rId4" Type="http://schemas.openxmlformats.org/officeDocument/2006/relationships/image" Target="../media/image12.wmf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jpeg"/><Relationship Id="rId3" Type="http://schemas.openxmlformats.org/officeDocument/2006/relationships/image" Target="../media/image17.jpeg"/><Relationship Id="rId7" Type="http://schemas.openxmlformats.org/officeDocument/2006/relationships/image" Target="../media/image21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jpeg"/><Relationship Id="rId5" Type="http://schemas.openxmlformats.org/officeDocument/2006/relationships/image" Target="../media/image19.jpeg"/><Relationship Id="rId4" Type="http://schemas.openxmlformats.org/officeDocument/2006/relationships/image" Target="../media/image18.jpeg"/><Relationship Id="rId9" Type="http://schemas.openxmlformats.org/officeDocument/2006/relationships/image" Target="../media/image23.wmf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7" Type="http://schemas.openxmlformats.org/officeDocument/2006/relationships/image" Target="../media/image9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7" Type="http://schemas.openxmlformats.org/officeDocument/2006/relationships/image" Target="../media/image15.png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wmf"/><Relationship Id="rId5" Type="http://schemas.openxmlformats.org/officeDocument/2006/relationships/image" Target="../media/image13.jpeg"/><Relationship Id="rId4" Type="http://schemas.openxmlformats.org/officeDocument/2006/relationships/image" Target="../media/image12.wmf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jpeg"/><Relationship Id="rId3" Type="http://schemas.openxmlformats.org/officeDocument/2006/relationships/image" Target="../media/image17.jpeg"/><Relationship Id="rId7" Type="http://schemas.openxmlformats.org/officeDocument/2006/relationships/image" Target="../media/image21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jpeg"/><Relationship Id="rId5" Type="http://schemas.openxmlformats.org/officeDocument/2006/relationships/image" Target="../media/image19.jpeg"/><Relationship Id="rId4" Type="http://schemas.openxmlformats.org/officeDocument/2006/relationships/image" Target="../media/image18.jpeg"/><Relationship Id="rId9" Type="http://schemas.openxmlformats.org/officeDocument/2006/relationships/image" Target="../media/image23.wmf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357554" y="2214554"/>
            <a:ext cx="5105400" cy="2868168"/>
          </a:xfrm>
        </p:spPr>
        <p:txBody>
          <a:bodyPr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2400" cap="none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ZŠP a ZŠS Uherský Brod</a:t>
            </a:r>
            <a:br>
              <a:rPr lang="cs-CZ" sz="2400" cap="none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</a:br>
            <a:r>
              <a:rPr lang="cs-CZ" sz="2400" cap="none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projekt č. CZ.1.07/1.4.00/21.0961</a:t>
            </a:r>
            <a:br>
              <a:rPr lang="cs-CZ" sz="2400" cap="none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</a:br>
            <a:r>
              <a:rPr lang="cs-CZ" sz="2400" cap="none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/>
            </a:r>
            <a:br>
              <a:rPr lang="cs-CZ" sz="2400" cap="none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</a:br>
            <a:r>
              <a:rPr lang="cs-CZ" sz="2400" cap="none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Evropa a svět </a:t>
            </a:r>
            <a:r>
              <a:rPr lang="cs-CZ" sz="2400" cap="none" dirty="0" err="1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Č.DUMu</a:t>
            </a:r>
            <a:r>
              <a:rPr lang="cs-CZ" sz="2400" cap="none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:VY_32_INOVACE_20_</a:t>
            </a:r>
            <a:br>
              <a:rPr lang="cs-CZ" sz="2400" cap="none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</a:br>
            <a:r>
              <a:rPr lang="cs-CZ" sz="2400" cap="none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východní Evropa</a:t>
            </a:r>
            <a:endParaRPr lang="cs-CZ" cap="none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357554" y="5429264"/>
            <a:ext cx="5114778" cy="1101248"/>
          </a:xfrm>
        </p:spPr>
        <p:txBody>
          <a:bodyPr/>
          <a:lstStyle/>
          <a:p>
            <a:r>
              <a:rPr lang="cs-CZ" dirty="0" smtClean="0"/>
              <a:t>Autor: Mgr. Petra Musilová</a:t>
            </a:r>
            <a:endParaRPr lang="cs-CZ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00166" y="285728"/>
            <a:ext cx="5718175" cy="12430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cap="none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ANOTACE</a:t>
            </a:r>
            <a:endParaRPr lang="cs-CZ" cap="none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sz="2400" dirty="0" smtClean="0"/>
              <a:t>Prezentace slouží k procvičení států východní Evropy (poloha států, hlavní města, průmysl, zemědělství).</a:t>
            </a:r>
          </a:p>
          <a:p>
            <a:pPr>
              <a:buNone/>
            </a:pPr>
            <a:r>
              <a:rPr lang="cs-CZ" sz="2400" dirty="0" smtClean="0"/>
              <a:t>Při určování států žáci pracují s mapou Evropy </a:t>
            </a:r>
            <a:r>
              <a:rPr lang="cs-CZ" sz="2400" dirty="0" smtClean="0"/>
              <a:t>                a </a:t>
            </a:r>
            <a:r>
              <a:rPr lang="cs-CZ" sz="2400" dirty="0" smtClean="0"/>
              <a:t>spojují názvy s obrázkem, v ostatních úkolech zakroužkují nebo spojí obrázek s názvem státu.</a:t>
            </a:r>
          </a:p>
          <a:p>
            <a:pPr>
              <a:buNone/>
            </a:pPr>
            <a:r>
              <a:rPr lang="cs-CZ" sz="2400" dirty="0" smtClean="0"/>
              <a:t>Je určena pro žáky 8. ročníku.</a:t>
            </a:r>
          </a:p>
          <a:p>
            <a:pPr>
              <a:buNone/>
            </a:pPr>
            <a:r>
              <a:rPr lang="cs-CZ" sz="2400" dirty="0" smtClean="0"/>
              <a:t>Období vytvoření vzdělávacího materiálu – červen 2012.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142852"/>
            <a:ext cx="7239000" cy="677246"/>
          </a:xfrm>
        </p:spPr>
        <p:txBody>
          <a:bodyPr>
            <a:norm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2800" cap="none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Spoj názvy se státy východní Evropy:</a:t>
            </a:r>
            <a:endParaRPr lang="cs-CZ" sz="2800" cap="none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4" name="Zástupný symbol pro obsah 3" descr="východní evropa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 l="45409" b="20398"/>
          <a:stretch>
            <a:fillRect/>
          </a:stretch>
        </p:blipFill>
        <p:spPr>
          <a:xfrm>
            <a:off x="0" y="984919"/>
            <a:ext cx="4786314" cy="5873081"/>
          </a:xfrm>
        </p:spPr>
      </p:pic>
      <p:sp>
        <p:nvSpPr>
          <p:cNvPr id="5" name="TextovéPole 4"/>
          <p:cNvSpPr txBox="1"/>
          <p:nvPr/>
        </p:nvSpPr>
        <p:spPr>
          <a:xfrm>
            <a:off x="5143504" y="1500174"/>
            <a:ext cx="2786082" cy="3847207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28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Estonsko</a:t>
            </a:r>
          </a:p>
          <a:p>
            <a:endParaRPr lang="cs-CZ" sz="800" b="1" spc="50" dirty="0" smtClean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  <a:p>
            <a:r>
              <a:rPr lang="cs-CZ" sz="28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Lotyšsko</a:t>
            </a:r>
          </a:p>
          <a:p>
            <a:endParaRPr lang="cs-CZ" sz="800" b="1" spc="50" dirty="0" smtClean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  <a:p>
            <a:r>
              <a:rPr lang="cs-CZ" sz="28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Litva</a:t>
            </a:r>
          </a:p>
          <a:p>
            <a:endParaRPr lang="cs-CZ" sz="800" b="1" spc="50" dirty="0" smtClean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  <a:p>
            <a:r>
              <a:rPr lang="cs-CZ" sz="28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Bělorusko</a:t>
            </a:r>
          </a:p>
          <a:p>
            <a:endParaRPr lang="cs-CZ" sz="800" b="1" spc="50" dirty="0" smtClean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  <a:p>
            <a:r>
              <a:rPr lang="cs-CZ" sz="28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Moldavsko</a:t>
            </a:r>
          </a:p>
          <a:p>
            <a:endParaRPr lang="cs-CZ" sz="800" b="1" spc="50" dirty="0" smtClean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  <a:p>
            <a:r>
              <a:rPr lang="cs-CZ" sz="28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Ukrajina</a:t>
            </a:r>
          </a:p>
          <a:p>
            <a:endParaRPr lang="cs-CZ" sz="800" b="1" spc="50" dirty="0" smtClean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  <a:p>
            <a:r>
              <a:rPr lang="cs-CZ" sz="28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Rusko</a:t>
            </a:r>
            <a:endParaRPr lang="cs-CZ" sz="28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cap="none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Přiřaď ke státům hlavní města:</a:t>
            </a:r>
            <a:endParaRPr lang="cs-CZ" cap="none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Estonsko</a:t>
            </a:r>
          </a:p>
          <a:p>
            <a:r>
              <a:rPr lang="cs-CZ" dirty="0" smtClean="0"/>
              <a:t>Lotyšsko</a:t>
            </a:r>
          </a:p>
          <a:p>
            <a:r>
              <a:rPr lang="cs-CZ" dirty="0" smtClean="0"/>
              <a:t>Litva</a:t>
            </a:r>
          </a:p>
          <a:p>
            <a:r>
              <a:rPr lang="cs-CZ" dirty="0" smtClean="0"/>
              <a:t>Bělorusko</a:t>
            </a:r>
          </a:p>
          <a:p>
            <a:r>
              <a:rPr lang="cs-CZ" dirty="0" smtClean="0"/>
              <a:t>Ukrajina</a:t>
            </a:r>
          </a:p>
          <a:p>
            <a:r>
              <a:rPr lang="cs-CZ" dirty="0" smtClean="0"/>
              <a:t>Moldavsko</a:t>
            </a:r>
          </a:p>
          <a:p>
            <a:r>
              <a:rPr lang="cs-CZ" dirty="0" smtClean="0"/>
              <a:t>Rusko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Kišiněv</a:t>
            </a:r>
          </a:p>
          <a:p>
            <a:r>
              <a:rPr lang="cs-CZ" dirty="0" err="1" smtClean="0"/>
              <a:t>Tallin</a:t>
            </a:r>
            <a:endParaRPr lang="cs-CZ" dirty="0" smtClean="0"/>
          </a:p>
          <a:p>
            <a:r>
              <a:rPr lang="cs-CZ" dirty="0" smtClean="0"/>
              <a:t>Minsk</a:t>
            </a:r>
          </a:p>
          <a:p>
            <a:r>
              <a:rPr lang="cs-CZ" dirty="0" smtClean="0"/>
              <a:t>Moskva</a:t>
            </a:r>
          </a:p>
          <a:p>
            <a:r>
              <a:rPr lang="cs-CZ" dirty="0" smtClean="0"/>
              <a:t>Vilnius</a:t>
            </a:r>
          </a:p>
          <a:p>
            <a:r>
              <a:rPr lang="cs-CZ" dirty="0" smtClean="0"/>
              <a:t>Kyjev</a:t>
            </a:r>
          </a:p>
          <a:p>
            <a:r>
              <a:rPr lang="cs-CZ" dirty="0" smtClean="0"/>
              <a:t>Riga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214282" y="320040"/>
            <a:ext cx="7858180" cy="1143000"/>
          </a:xfrm>
        </p:spPr>
        <p:txBody>
          <a:bodyPr>
            <a:normAutofit fontScale="90000"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cap="none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Vyber, kterým 3 státům se říká pobaltské státy:</a:t>
            </a:r>
            <a:endParaRPr lang="cs-CZ" cap="none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7" name="Zástupný symbol pro obsah 3"/>
          <p:cNvSpPr>
            <a:spLocks noGrp="1"/>
          </p:cNvSpPr>
          <p:nvPr>
            <p:ph sz="half" idx="1"/>
          </p:nvPr>
        </p:nvSpPr>
        <p:spPr>
          <a:xfrm>
            <a:off x="2357422" y="1571612"/>
            <a:ext cx="3520440" cy="4525963"/>
          </a:xfrm>
        </p:spPr>
        <p:txBody>
          <a:bodyPr/>
          <a:lstStyle/>
          <a:p>
            <a:endParaRPr lang="cs-CZ" dirty="0" smtClean="0"/>
          </a:p>
          <a:p>
            <a:r>
              <a:rPr lang="cs-CZ" dirty="0" smtClean="0"/>
              <a:t>Estonsko</a:t>
            </a:r>
          </a:p>
          <a:p>
            <a:r>
              <a:rPr lang="cs-CZ" dirty="0" smtClean="0"/>
              <a:t>Lotyšsko</a:t>
            </a:r>
          </a:p>
          <a:p>
            <a:r>
              <a:rPr lang="cs-CZ" dirty="0" smtClean="0"/>
              <a:t>Litva</a:t>
            </a:r>
          </a:p>
          <a:p>
            <a:r>
              <a:rPr lang="cs-CZ" dirty="0" smtClean="0"/>
              <a:t>Bělorusko</a:t>
            </a:r>
          </a:p>
          <a:p>
            <a:r>
              <a:rPr lang="cs-CZ" dirty="0" smtClean="0"/>
              <a:t>Ukrajina</a:t>
            </a:r>
          </a:p>
          <a:p>
            <a:r>
              <a:rPr lang="cs-CZ" dirty="0" smtClean="0"/>
              <a:t>Moldavsko</a:t>
            </a:r>
          </a:p>
          <a:p>
            <a:r>
              <a:rPr lang="cs-CZ" dirty="0" smtClean="0"/>
              <a:t>Rusko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4282" y="142852"/>
            <a:ext cx="8215370" cy="1143000"/>
          </a:xfrm>
        </p:spPr>
        <p:txBody>
          <a:bodyPr>
            <a:normAutofit fontScale="90000"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cap="none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Vyber, které typy krajin najdeme </a:t>
            </a:r>
            <a:r>
              <a:rPr lang="cs-CZ" cap="none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                   ve </a:t>
            </a:r>
            <a:r>
              <a:rPr lang="cs-CZ" cap="none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východní Evropě:</a:t>
            </a:r>
            <a:endParaRPr lang="cs-CZ" cap="none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93186" name="Picture 2" descr="C:\Users\Petra\AppData\Local\Microsoft\Windows\Temporary Internet Files\Content.IE5\XEKPTWFO\MP900430712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43636" y="1500174"/>
            <a:ext cx="2643174" cy="1767622"/>
          </a:xfrm>
          <a:prstGeom prst="rect">
            <a:avLst/>
          </a:prstGeom>
          <a:noFill/>
        </p:spPr>
      </p:pic>
      <p:pic>
        <p:nvPicPr>
          <p:cNvPr id="93187" name="Picture 3" descr="C:\Users\Petra\AppData\Local\Microsoft\Windows\Temporary Internet Files\Content.IE5\36DGAH7T\MP900401229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28992" y="4535699"/>
            <a:ext cx="1857387" cy="2322301"/>
          </a:xfrm>
          <a:prstGeom prst="rect">
            <a:avLst/>
          </a:prstGeom>
          <a:noFill/>
        </p:spPr>
      </p:pic>
      <p:pic>
        <p:nvPicPr>
          <p:cNvPr id="93189" name="Picture 5" descr="C:\Users\Petra\AppData\Local\Microsoft\Windows\Temporary Internet Files\Content.IE5\UMIAL0QC\MP900427897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4910701"/>
            <a:ext cx="2928958" cy="1947299"/>
          </a:xfrm>
          <a:prstGeom prst="rect">
            <a:avLst/>
          </a:prstGeom>
          <a:noFill/>
        </p:spPr>
      </p:pic>
      <p:pic>
        <p:nvPicPr>
          <p:cNvPr id="93192" name="Picture 8" descr="iStockphoto,lesy,listy,mlha,opar,p&amp;ecaron;šiny,podzim,pohádky,pralesy,slune&amp;ccaron;ní paprsky,stopy,stromy,úsvity,venku,v&amp;ecaron;tve"/>
          <p:cNvPicPr>
            <a:picLocks noChangeAspect="1" noChangeArrowheads="1"/>
          </p:cNvPicPr>
          <p:nvPr/>
        </p:nvPicPr>
        <p:blipFill>
          <a:blip r:embed="rId5" cstate="print"/>
          <a:srcRect t="18462" b="19230"/>
          <a:stretch>
            <a:fillRect/>
          </a:stretch>
        </p:blipFill>
        <p:spPr bwMode="auto">
          <a:xfrm>
            <a:off x="2571736" y="1571612"/>
            <a:ext cx="3095625" cy="1928826"/>
          </a:xfrm>
          <a:prstGeom prst="rect">
            <a:avLst/>
          </a:prstGeom>
          <a:noFill/>
        </p:spPr>
      </p:pic>
      <p:pic>
        <p:nvPicPr>
          <p:cNvPr id="93194" name="Picture 10" descr="File:Steppe of western Kazakhstan in the early spring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786446" y="4286256"/>
            <a:ext cx="2786082" cy="2089562"/>
          </a:xfrm>
          <a:prstGeom prst="rect">
            <a:avLst/>
          </a:prstGeom>
          <a:noFill/>
        </p:spPr>
      </p:pic>
      <p:pic>
        <p:nvPicPr>
          <p:cNvPr id="93197" name="Picture 13" descr="C:\Users\Petra\AppData\Local\Microsoft\Windows\Temporary Internet Files\Content.IE5\UMIAL0QC\MP900144446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85720" y="1428736"/>
            <a:ext cx="1751080" cy="2714853"/>
          </a:xfrm>
          <a:prstGeom prst="rect">
            <a:avLst/>
          </a:prstGeom>
          <a:noFill/>
        </p:spPr>
      </p:pic>
      <p:sp>
        <p:nvSpPr>
          <p:cNvPr id="14" name="Obdélník 13"/>
          <p:cNvSpPr/>
          <p:nvPr/>
        </p:nvSpPr>
        <p:spPr>
          <a:xfrm>
            <a:off x="6357950" y="1643050"/>
            <a:ext cx="192790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514350" indent="-514350"/>
            <a:r>
              <a:rPr lang="cs-CZ" b="1" dirty="0" smtClean="0">
                <a:ln w="11430"/>
                <a:solidFill>
                  <a:schemeClr val="tx1">
                    <a:lumMod val="75000"/>
                    <a:lumOff val="25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Mrazová pustina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857224" y="4643446"/>
            <a:ext cx="92762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514350" indent="-514350"/>
            <a:r>
              <a:rPr lang="cs-CZ" b="1" dirty="0" smtClean="0">
                <a:ln w="11430"/>
                <a:solidFill>
                  <a:schemeClr val="tx1">
                    <a:lumMod val="75000"/>
                    <a:lumOff val="25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Tundra</a:t>
            </a:r>
          </a:p>
        </p:txBody>
      </p:sp>
      <p:sp>
        <p:nvSpPr>
          <p:cNvPr id="16" name="Obdélník 15"/>
          <p:cNvSpPr/>
          <p:nvPr/>
        </p:nvSpPr>
        <p:spPr>
          <a:xfrm>
            <a:off x="4000496" y="4143380"/>
            <a:ext cx="74738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514350" indent="-514350"/>
            <a:r>
              <a:rPr lang="cs-CZ" b="1" dirty="0" smtClean="0">
                <a:ln w="11430"/>
                <a:solidFill>
                  <a:schemeClr val="tx1">
                    <a:lumMod val="75000"/>
                    <a:lumOff val="25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Tajga</a:t>
            </a:r>
          </a:p>
        </p:txBody>
      </p:sp>
      <p:sp>
        <p:nvSpPr>
          <p:cNvPr id="17" name="Obdélník 16"/>
          <p:cNvSpPr/>
          <p:nvPr/>
        </p:nvSpPr>
        <p:spPr>
          <a:xfrm>
            <a:off x="0" y="4143380"/>
            <a:ext cx="250581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514350" indent="-514350"/>
            <a:r>
              <a:rPr lang="cs-CZ" b="1" dirty="0" smtClean="0">
                <a:ln w="11430"/>
                <a:solidFill>
                  <a:schemeClr val="tx1">
                    <a:lumMod val="75000"/>
                    <a:lumOff val="25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Subtropická vegetace</a:t>
            </a:r>
            <a:endParaRPr lang="cs-CZ" b="1" dirty="0">
              <a:ln w="11430"/>
              <a:solidFill>
                <a:schemeClr val="tx1">
                  <a:lumMod val="75000"/>
                  <a:lumOff val="25000"/>
                </a:schemeClr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6786578" y="4500570"/>
            <a:ext cx="73129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514350" indent="-514350"/>
            <a:r>
              <a:rPr lang="cs-CZ" b="1" dirty="0" smtClean="0">
                <a:ln w="11430"/>
                <a:solidFill>
                  <a:schemeClr val="tx1">
                    <a:lumMod val="75000"/>
                    <a:lumOff val="25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Stepi</a:t>
            </a:r>
          </a:p>
        </p:txBody>
      </p:sp>
      <p:sp>
        <p:nvSpPr>
          <p:cNvPr id="19" name="Obdélník 18"/>
          <p:cNvSpPr/>
          <p:nvPr/>
        </p:nvSpPr>
        <p:spPr>
          <a:xfrm>
            <a:off x="3500430" y="3500438"/>
            <a:ext cx="156485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514350" indent="-514350"/>
            <a:r>
              <a:rPr lang="cs-CZ" b="1" dirty="0" smtClean="0">
                <a:ln w="11430"/>
                <a:solidFill>
                  <a:schemeClr val="tx1">
                    <a:lumMod val="75000"/>
                    <a:lumOff val="25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Smíšené lesy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686700" cy="680068"/>
          </a:xfrm>
        </p:spPr>
        <p:txBody>
          <a:bodyPr>
            <a:normAutofit fontScale="90000"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cap="none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Vyber, co se těží ve východní Evropě:</a:t>
            </a:r>
            <a:endParaRPr lang="cs-CZ" cap="none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91138" name="Picture 2" descr="C:\Users\Petra\AppData\Local\Microsoft\Windows\Temporary Internet Files\Content.IE5\UMIAL0QC\MC90014987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34" y="1071546"/>
            <a:ext cx="2000816" cy="1955549"/>
          </a:xfrm>
          <a:prstGeom prst="rect">
            <a:avLst/>
          </a:prstGeom>
          <a:noFill/>
        </p:spPr>
      </p:pic>
      <p:pic>
        <p:nvPicPr>
          <p:cNvPr id="91142" name="Picture 6" descr="C:\Users\Petra\AppData\Local\Microsoft\Windows\Temporary Internet Files\Content.IE5\XEKPTWFO\MC90014991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72132" y="1214422"/>
            <a:ext cx="2183394" cy="2387097"/>
          </a:xfrm>
          <a:prstGeom prst="rect">
            <a:avLst/>
          </a:prstGeom>
          <a:noFill/>
        </p:spPr>
      </p:pic>
      <p:sp>
        <p:nvSpPr>
          <p:cNvPr id="9" name="Obdélník 8"/>
          <p:cNvSpPr/>
          <p:nvPr/>
        </p:nvSpPr>
        <p:spPr>
          <a:xfrm>
            <a:off x="5429256" y="1071546"/>
            <a:ext cx="1513555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0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Zemní plyn</a:t>
            </a:r>
            <a:endParaRPr lang="cs-CZ" sz="20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91143" name="Picture 7" descr="C:\Users\Petra\AppData\Local\Microsoft\Windows\Temporary Internet Files\Content.IE5\36DGAH7T\MC900334196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57158" y="4857760"/>
            <a:ext cx="1734617" cy="1815998"/>
          </a:xfrm>
          <a:prstGeom prst="rect">
            <a:avLst/>
          </a:prstGeom>
          <a:noFill/>
        </p:spPr>
      </p:pic>
      <p:pic>
        <p:nvPicPr>
          <p:cNvPr id="91148" name="Picture 12" descr="C:\Users\Petra\AppData\Local\Microsoft\Windows\Temporary Internet Files\Content.IE5\PKVLCBSV\MP900386955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143636" y="4000504"/>
            <a:ext cx="1661258" cy="2328866"/>
          </a:xfrm>
          <a:prstGeom prst="rect">
            <a:avLst/>
          </a:prstGeom>
          <a:noFill/>
        </p:spPr>
      </p:pic>
      <p:sp>
        <p:nvSpPr>
          <p:cNvPr id="16" name="Obdélník 15"/>
          <p:cNvSpPr/>
          <p:nvPr/>
        </p:nvSpPr>
        <p:spPr>
          <a:xfrm>
            <a:off x="6072198" y="3929066"/>
            <a:ext cx="981359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0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Železo</a:t>
            </a:r>
            <a:endParaRPr lang="cs-CZ" sz="20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91151" name="Picture 15" descr="C:\Users\Petra\AppData\Local\Microsoft\Windows\Temporary Internet Files\Content.IE5\XEKPTWFO\MC900379903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500298" y="3071810"/>
            <a:ext cx="2556554" cy="1004587"/>
          </a:xfrm>
          <a:prstGeom prst="rect">
            <a:avLst/>
          </a:prstGeom>
          <a:noFill/>
        </p:spPr>
      </p:pic>
      <p:pic>
        <p:nvPicPr>
          <p:cNvPr id="91152" name="Picture 16" descr="C:\Users\Petra\AppData\Local\Microsoft\Windows\Temporary Internet Files\Content.IE5\PKVLCBSV\MC900441702[1]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071802" y="4629144"/>
            <a:ext cx="2228856" cy="222885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7158" y="142852"/>
            <a:ext cx="8043890" cy="605808"/>
          </a:xfrm>
        </p:spPr>
        <p:txBody>
          <a:bodyPr>
            <a:normAutofit fontScale="90000"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cap="none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Zakroužkuj, co patří k tomuto státu:</a:t>
            </a:r>
            <a:endParaRPr lang="cs-CZ" cap="none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12566" y="714356"/>
            <a:ext cx="2137124" cy="83099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4800" b="1" dirty="0" smtClean="0">
                <a:ln w="11430"/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  <a:reflection blurRad="6350" stA="55000" endA="300" endPos="45500" dir="5400000" sy="-100000" algn="bl" rotWithShape="0"/>
                </a:effectLst>
              </a:rPr>
              <a:t>RUSKO</a:t>
            </a:r>
            <a:endParaRPr lang="cs-CZ" sz="4800" b="1" dirty="0">
              <a:ln w="11430"/>
              <a:effectLst>
                <a:outerShdw blurRad="50800" dist="38100" dir="5400000" algn="t" rotWithShape="0">
                  <a:prstClr val="black">
                    <a:alpha val="40000"/>
                  </a:prstClr>
                </a:outerShdw>
                <a:reflection blurRad="6350" stA="55000" endA="300" endPos="45500" dir="5400000" sy="-100000" algn="bl" rotWithShape="0"/>
              </a:effectLst>
            </a:endParaRPr>
          </a:p>
        </p:txBody>
      </p:sp>
      <p:pic>
        <p:nvPicPr>
          <p:cNvPr id="92162" name="Picture 2" descr="C:\Users\Petra\AppData\Local\Microsoft\Windows\Temporary Internet Files\Content.IE5\PKVLCBSV\MP90036281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00892" y="857232"/>
            <a:ext cx="1928826" cy="1285884"/>
          </a:xfrm>
          <a:prstGeom prst="rect">
            <a:avLst/>
          </a:prstGeom>
          <a:noFill/>
        </p:spPr>
      </p:pic>
      <p:pic>
        <p:nvPicPr>
          <p:cNvPr id="92163" name="Picture 3" descr="C:\Users\Petra\AppData\Local\Microsoft\Windows\Temporary Internet Files\Content.IE5\UMIAL0QC\MP900362676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14678" y="5286388"/>
            <a:ext cx="2041086" cy="1357322"/>
          </a:xfrm>
          <a:prstGeom prst="rect">
            <a:avLst/>
          </a:prstGeom>
          <a:noFill/>
        </p:spPr>
      </p:pic>
      <p:pic>
        <p:nvPicPr>
          <p:cNvPr id="92165" name="Picture 5" descr="C:\Users\Petra\AppData\Local\Microsoft\Windows\Temporary Internet Files\Content.IE5\36DGAH7T\MP900163513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786446" y="4786298"/>
            <a:ext cx="3154876" cy="2071702"/>
          </a:xfrm>
          <a:prstGeom prst="rect">
            <a:avLst/>
          </a:prstGeom>
          <a:noFill/>
        </p:spPr>
      </p:pic>
      <p:pic>
        <p:nvPicPr>
          <p:cNvPr id="92166" name="Picture 6" descr="C:\Users\Petra\AppData\Local\Microsoft\Windows\Temporary Internet Files\Content.IE5\XEKPTWFO\MP900433786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0" y="1428736"/>
            <a:ext cx="2800344" cy="1831892"/>
          </a:xfrm>
          <a:prstGeom prst="rect">
            <a:avLst/>
          </a:prstGeom>
          <a:noFill/>
        </p:spPr>
      </p:pic>
      <p:pic>
        <p:nvPicPr>
          <p:cNvPr id="92168" name="Picture 8" descr="C:\Users\Petra\AppData\Local\Microsoft\Windows\Temporary Internet Files\Content.IE5\UMIAL0QC\MP900411667[1].jpg"/>
          <p:cNvPicPr>
            <a:picLocks noChangeAspect="1" noChangeArrowheads="1"/>
          </p:cNvPicPr>
          <p:nvPr/>
        </p:nvPicPr>
        <p:blipFill>
          <a:blip r:embed="rId6" cstate="print"/>
          <a:srcRect t="41270"/>
          <a:stretch>
            <a:fillRect/>
          </a:stretch>
        </p:blipFill>
        <p:spPr bwMode="auto">
          <a:xfrm>
            <a:off x="2786050" y="3071810"/>
            <a:ext cx="3000372" cy="1762117"/>
          </a:xfrm>
          <a:prstGeom prst="rect">
            <a:avLst/>
          </a:prstGeom>
          <a:noFill/>
        </p:spPr>
      </p:pic>
      <p:pic>
        <p:nvPicPr>
          <p:cNvPr id="92169" name="Picture 9" descr="C:\Users\Petra\AppData\Local\Microsoft\Windows\Temporary Internet Files\Content.IE5\36DGAH7T\MP900182769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858016" y="2428868"/>
            <a:ext cx="1677545" cy="2114552"/>
          </a:xfrm>
          <a:prstGeom prst="rect">
            <a:avLst/>
          </a:prstGeom>
          <a:noFill/>
        </p:spPr>
      </p:pic>
      <p:pic>
        <p:nvPicPr>
          <p:cNvPr id="92171" name="Picture 11" descr="C:\Users\Petra\AppData\Local\Microsoft\Windows\Temporary Internet Files\Content.IE5\PKVLCBSV\MP900405250[1].jpg"/>
          <p:cNvPicPr>
            <a:picLocks noChangeAspect="1" noChangeArrowheads="1"/>
          </p:cNvPicPr>
          <p:nvPr/>
        </p:nvPicPr>
        <p:blipFill>
          <a:blip r:embed="rId8" cstate="print"/>
          <a:srcRect l="10937" r="44420"/>
          <a:stretch>
            <a:fillRect/>
          </a:stretch>
        </p:blipFill>
        <p:spPr bwMode="auto">
          <a:xfrm>
            <a:off x="428596" y="4071942"/>
            <a:ext cx="1473409" cy="2357438"/>
          </a:xfrm>
          <a:prstGeom prst="rect">
            <a:avLst/>
          </a:prstGeom>
          <a:noFill/>
        </p:spPr>
      </p:pic>
      <p:sp>
        <p:nvSpPr>
          <p:cNvPr id="15" name="Obdélník 14"/>
          <p:cNvSpPr/>
          <p:nvPr/>
        </p:nvSpPr>
        <p:spPr>
          <a:xfrm>
            <a:off x="3857620" y="1214422"/>
            <a:ext cx="105509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G8</a:t>
            </a:r>
            <a:endParaRPr lang="cs-CZ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109570" name="Picture 2" descr="C:\Users\Petra\AppData\Local\Microsoft\Windows\Temporary Internet Files\Content.IE5\UMIAL0QC\MC900383688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5429256" y="714356"/>
            <a:ext cx="1345656" cy="247844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cap="none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SPRÁVNÉ ŘEŠENÍ</a:t>
            </a:r>
            <a:endParaRPr lang="cs-CZ" cap="none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142852"/>
            <a:ext cx="7239000" cy="677246"/>
          </a:xfrm>
        </p:spPr>
        <p:txBody>
          <a:bodyPr>
            <a:norm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2800" cap="none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Spoj názvy se státy východní Evropy:</a:t>
            </a:r>
            <a:endParaRPr lang="cs-CZ" sz="2800" cap="none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4" name="Zástupný symbol pro obsah 3" descr="východní evropa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 l="45409" b="20398"/>
          <a:stretch>
            <a:fillRect/>
          </a:stretch>
        </p:blipFill>
        <p:spPr>
          <a:xfrm>
            <a:off x="0" y="984919"/>
            <a:ext cx="4786314" cy="5873081"/>
          </a:xfrm>
        </p:spPr>
      </p:pic>
      <p:sp>
        <p:nvSpPr>
          <p:cNvPr id="5" name="TextovéPole 4"/>
          <p:cNvSpPr txBox="1"/>
          <p:nvPr/>
        </p:nvSpPr>
        <p:spPr>
          <a:xfrm>
            <a:off x="5143504" y="1500174"/>
            <a:ext cx="2786082" cy="3847207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28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Estonsko</a:t>
            </a:r>
          </a:p>
          <a:p>
            <a:endParaRPr lang="cs-CZ" sz="800" b="1" spc="50" dirty="0" smtClean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  <a:p>
            <a:r>
              <a:rPr lang="cs-CZ" sz="28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Lotyšsko</a:t>
            </a:r>
          </a:p>
          <a:p>
            <a:endParaRPr lang="cs-CZ" sz="800" b="1" spc="50" dirty="0" smtClean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  <a:p>
            <a:r>
              <a:rPr lang="cs-CZ" sz="28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Litva</a:t>
            </a:r>
          </a:p>
          <a:p>
            <a:endParaRPr lang="cs-CZ" sz="800" b="1" spc="50" dirty="0" smtClean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  <a:p>
            <a:r>
              <a:rPr lang="cs-CZ" sz="28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Bělorusko</a:t>
            </a:r>
          </a:p>
          <a:p>
            <a:endParaRPr lang="cs-CZ" sz="800" b="1" spc="50" dirty="0" smtClean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  <a:p>
            <a:r>
              <a:rPr lang="cs-CZ" sz="28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Moldavsko</a:t>
            </a:r>
          </a:p>
          <a:p>
            <a:endParaRPr lang="cs-CZ" sz="800" b="1" spc="50" dirty="0" smtClean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  <a:p>
            <a:r>
              <a:rPr lang="cs-CZ" sz="28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Ukrajina</a:t>
            </a:r>
          </a:p>
          <a:p>
            <a:endParaRPr lang="cs-CZ" sz="800" b="1" spc="50" dirty="0" smtClean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  <a:p>
            <a:r>
              <a:rPr lang="cs-CZ" sz="28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Rusko</a:t>
            </a:r>
            <a:endParaRPr lang="cs-CZ" sz="28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cxnSp>
        <p:nvCxnSpPr>
          <p:cNvPr id="7" name="Přímá spojovací šipka 6"/>
          <p:cNvCxnSpPr/>
          <p:nvPr/>
        </p:nvCxnSpPr>
        <p:spPr>
          <a:xfrm rot="10800000">
            <a:off x="3071802" y="3286124"/>
            <a:ext cx="2143140" cy="178595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9" name="Přímá spojovací šipka 8"/>
          <p:cNvCxnSpPr/>
          <p:nvPr/>
        </p:nvCxnSpPr>
        <p:spPr>
          <a:xfrm rot="10800000" flipV="1">
            <a:off x="2214546" y="4429132"/>
            <a:ext cx="3000396" cy="857256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/>
          <p:nvPr/>
        </p:nvCxnSpPr>
        <p:spPr>
          <a:xfrm rot="10800000" flipV="1">
            <a:off x="2143108" y="4000504"/>
            <a:ext cx="3000396" cy="178595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>
            <a:stCxn id="5" idx="1"/>
          </p:cNvCxnSpPr>
          <p:nvPr/>
        </p:nvCxnSpPr>
        <p:spPr>
          <a:xfrm rot="10800000" flipV="1">
            <a:off x="1928794" y="3423778"/>
            <a:ext cx="3214710" cy="1362544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5" name="Přímá spojovací šipka 14"/>
          <p:cNvCxnSpPr/>
          <p:nvPr/>
        </p:nvCxnSpPr>
        <p:spPr>
          <a:xfrm rot="10800000" flipV="1">
            <a:off x="1428728" y="1714488"/>
            <a:ext cx="3714776" cy="250033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7" name="Přímá spojovací šipka 16"/>
          <p:cNvCxnSpPr/>
          <p:nvPr/>
        </p:nvCxnSpPr>
        <p:spPr>
          <a:xfrm rot="10800000" flipV="1">
            <a:off x="1500166" y="2357430"/>
            <a:ext cx="3643338" cy="2071702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9" name="Přímá spojovací šipka 18"/>
          <p:cNvCxnSpPr/>
          <p:nvPr/>
        </p:nvCxnSpPr>
        <p:spPr>
          <a:xfrm rot="10800000" flipV="1">
            <a:off x="1428728" y="2857496"/>
            <a:ext cx="3786214" cy="18573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cap="none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Přiřaď ke státům hlavní města:</a:t>
            </a:r>
            <a:endParaRPr lang="cs-CZ" cap="none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1928794" y="1571612"/>
            <a:ext cx="4257676" cy="4525963"/>
          </a:xfrm>
        </p:spPr>
        <p:txBody>
          <a:bodyPr/>
          <a:lstStyle/>
          <a:p>
            <a:r>
              <a:rPr lang="cs-CZ" dirty="0" smtClean="0"/>
              <a:t>Estonsko - </a:t>
            </a:r>
            <a:r>
              <a:rPr lang="cs-CZ" dirty="0" err="1" smtClean="0"/>
              <a:t>Tallin</a:t>
            </a:r>
            <a:endParaRPr lang="cs-CZ" dirty="0" smtClean="0"/>
          </a:p>
          <a:p>
            <a:r>
              <a:rPr lang="cs-CZ" dirty="0" smtClean="0"/>
              <a:t>Lotyšsko - Riga</a:t>
            </a:r>
          </a:p>
          <a:p>
            <a:r>
              <a:rPr lang="cs-CZ" dirty="0" smtClean="0"/>
              <a:t>Litva - Vilnius</a:t>
            </a:r>
          </a:p>
          <a:p>
            <a:r>
              <a:rPr lang="cs-CZ" dirty="0" smtClean="0"/>
              <a:t>Bělorusko - Minsk</a:t>
            </a:r>
          </a:p>
          <a:p>
            <a:r>
              <a:rPr lang="cs-CZ" dirty="0" smtClean="0"/>
              <a:t>Ukrajina - Kyjev</a:t>
            </a:r>
          </a:p>
          <a:p>
            <a:r>
              <a:rPr lang="cs-CZ" dirty="0" smtClean="0"/>
              <a:t>Moldavsko - Kišiněv</a:t>
            </a:r>
          </a:p>
          <a:p>
            <a:r>
              <a:rPr lang="cs-CZ" dirty="0" smtClean="0"/>
              <a:t>Rusko - Moskva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214282" y="320040"/>
            <a:ext cx="7858180" cy="1143000"/>
          </a:xfrm>
        </p:spPr>
        <p:txBody>
          <a:bodyPr>
            <a:normAutofit fontScale="90000"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cap="none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Vyber, kterým 3 státům se říká pobaltské státy:</a:t>
            </a:r>
            <a:endParaRPr lang="cs-CZ" cap="none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7" name="Zástupný symbol pro obsah 3"/>
          <p:cNvSpPr>
            <a:spLocks noGrp="1"/>
          </p:cNvSpPr>
          <p:nvPr>
            <p:ph sz="half" idx="1"/>
          </p:nvPr>
        </p:nvSpPr>
        <p:spPr>
          <a:xfrm>
            <a:off x="2357422" y="1571612"/>
            <a:ext cx="3520440" cy="4525963"/>
          </a:xfrm>
        </p:spPr>
        <p:txBody>
          <a:bodyPr/>
          <a:lstStyle/>
          <a:p>
            <a:endParaRPr lang="cs-CZ" dirty="0" smtClean="0"/>
          </a:p>
          <a:p>
            <a:r>
              <a:rPr lang="cs-CZ" dirty="0" smtClean="0"/>
              <a:t>Estonsko</a:t>
            </a:r>
          </a:p>
          <a:p>
            <a:r>
              <a:rPr lang="cs-CZ" dirty="0" smtClean="0"/>
              <a:t>Lotyšsko</a:t>
            </a:r>
          </a:p>
          <a:p>
            <a:r>
              <a:rPr lang="cs-CZ" dirty="0" smtClean="0"/>
              <a:t>Litva</a:t>
            </a:r>
          </a:p>
          <a:p>
            <a:r>
              <a:rPr lang="cs-CZ" dirty="0" smtClean="0"/>
              <a:t>Bělorusko</a:t>
            </a:r>
          </a:p>
          <a:p>
            <a:r>
              <a:rPr lang="cs-CZ" dirty="0" smtClean="0"/>
              <a:t>Ukrajina</a:t>
            </a:r>
          </a:p>
          <a:p>
            <a:r>
              <a:rPr lang="cs-CZ" dirty="0" smtClean="0"/>
              <a:t>Moldavsko</a:t>
            </a:r>
          </a:p>
          <a:p>
            <a:r>
              <a:rPr lang="cs-CZ" dirty="0" smtClean="0"/>
              <a:t>Rusko</a:t>
            </a:r>
            <a:endParaRPr lang="cs-CZ" dirty="0"/>
          </a:p>
        </p:txBody>
      </p:sp>
      <p:sp>
        <p:nvSpPr>
          <p:cNvPr id="4" name="Elipsa 3"/>
          <p:cNvSpPr/>
          <p:nvPr/>
        </p:nvSpPr>
        <p:spPr>
          <a:xfrm>
            <a:off x="2357422" y="1857364"/>
            <a:ext cx="2143140" cy="1714512"/>
          </a:xfrm>
          <a:prstGeom prst="ellipse">
            <a:avLst/>
          </a:prstGeom>
          <a:noFill/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4282" y="142852"/>
            <a:ext cx="8215370" cy="1143000"/>
          </a:xfrm>
        </p:spPr>
        <p:txBody>
          <a:bodyPr>
            <a:normAutofit fontScale="90000"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cap="none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Vyber, které typy krajin najdeme </a:t>
            </a:r>
            <a:r>
              <a:rPr lang="cs-CZ" cap="none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                 ve </a:t>
            </a:r>
            <a:r>
              <a:rPr lang="cs-CZ" cap="none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východní Evropě:</a:t>
            </a:r>
            <a:endParaRPr lang="cs-CZ" cap="none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93186" name="Picture 2" descr="C:\Users\Petra\AppData\Local\Microsoft\Windows\Temporary Internet Files\Content.IE5\XEKPTWFO\MP900430712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43636" y="1500174"/>
            <a:ext cx="2643174" cy="1767622"/>
          </a:xfrm>
          <a:prstGeom prst="rect">
            <a:avLst/>
          </a:prstGeom>
          <a:noFill/>
        </p:spPr>
      </p:pic>
      <p:pic>
        <p:nvPicPr>
          <p:cNvPr id="93187" name="Picture 3" descr="C:\Users\Petra\AppData\Local\Microsoft\Windows\Temporary Internet Files\Content.IE5\36DGAH7T\MP900401229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28992" y="4535699"/>
            <a:ext cx="1857387" cy="2322301"/>
          </a:xfrm>
          <a:prstGeom prst="rect">
            <a:avLst/>
          </a:prstGeom>
          <a:noFill/>
        </p:spPr>
      </p:pic>
      <p:pic>
        <p:nvPicPr>
          <p:cNvPr id="93189" name="Picture 5" descr="C:\Users\Petra\AppData\Local\Microsoft\Windows\Temporary Internet Files\Content.IE5\UMIAL0QC\MP900427897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4910701"/>
            <a:ext cx="2928958" cy="1947299"/>
          </a:xfrm>
          <a:prstGeom prst="rect">
            <a:avLst/>
          </a:prstGeom>
          <a:noFill/>
        </p:spPr>
      </p:pic>
      <p:pic>
        <p:nvPicPr>
          <p:cNvPr id="93192" name="Picture 8" descr="iStockphoto,lesy,listy,mlha,opar,p&amp;ecaron;šiny,podzim,pohádky,pralesy,slune&amp;ccaron;ní paprsky,stopy,stromy,úsvity,venku,v&amp;ecaron;tve"/>
          <p:cNvPicPr>
            <a:picLocks noChangeAspect="1" noChangeArrowheads="1"/>
          </p:cNvPicPr>
          <p:nvPr/>
        </p:nvPicPr>
        <p:blipFill>
          <a:blip r:embed="rId5" cstate="print"/>
          <a:srcRect t="18462" b="19230"/>
          <a:stretch>
            <a:fillRect/>
          </a:stretch>
        </p:blipFill>
        <p:spPr bwMode="auto">
          <a:xfrm>
            <a:off x="2571736" y="1571612"/>
            <a:ext cx="3095625" cy="1928826"/>
          </a:xfrm>
          <a:prstGeom prst="rect">
            <a:avLst/>
          </a:prstGeom>
          <a:noFill/>
        </p:spPr>
      </p:pic>
      <p:pic>
        <p:nvPicPr>
          <p:cNvPr id="93194" name="Picture 10" descr="File:Steppe of western Kazakhstan in the early spring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786446" y="4286256"/>
            <a:ext cx="2786082" cy="2089562"/>
          </a:xfrm>
          <a:prstGeom prst="rect">
            <a:avLst/>
          </a:prstGeom>
          <a:noFill/>
        </p:spPr>
      </p:pic>
      <p:pic>
        <p:nvPicPr>
          <p:cNvPr id="93197" name="Picture 13" descr="C:\Users\Petra\AppData\Local\Microsoft\Windows\Temporary Internet Files\Content.IE5\UMIAL0QC\MP900144446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85720" y="1428736"/>
            <a:ext cx="1751080" cy="2714853"/>
          </a:xfrm>
          <a:prstGeom prst="rect">
            <a:avLst/>
          </a:prstGeom>
          <a:noFill/>
        </p:spPr>
      </p:pic>
      <p:sp>
        <p:nvSpPr>
          <p:cNvPr id="14" name="Obdélník 13"/>
          <p:cNvSpPr/>
          <p:nvPr/>
        </p:nvSpPr>
        <p:spPr>
          <a:xfrm>
            <a:off x="6357950" y="1643050"/>
            <a:ext cx="192790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514350" indent="-514350"/>
            <a:r>
              <a:rPr lang="cs-CZ" b="1" dirty="0" smtClean="0">
                <a:ln w="11430"/>
                <a:solidFill>
                  <a:schemeClr val="tx1">
                    <a:lumMod val="75000"/>
                    <a:lumOff val="25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Mrazová pustina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857224" y="4643446"/>
            <a:ext cx="92762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514350" indent="-514350"/>
            <a:r>
              <a:rPr lang="cs-CZ" b="1" dirty="0" smtClean="0">
                <a:ln w="11430"/>
                <a:solidFill>
                  <a:schemeClr val="tx1">
                    <a:lumMod val="75000"/>
                    <a:lumOff val="25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Tundra</a:t>
            </a:r>
          </a:p>
        </p:txBody>
      </p:sp>
      <p:sp>
        <p:nvSpPr>
          <p:cNvPr id="16" name="Obdélník 15"/>
          <p:cNvSpPr/>
          <p:nvPr/>
        </p:nvSpPr>
        <p:spPr>
          <a:xfrm>
            <a:off x="4000496" y="4143380"/>
            <a:ext cx="74738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514350" indent="-514350"/>
            <a:r>
              <a:rPr lang="cs-CZ" b="1" dirty="0" smtClean="0">
                <a:ln w="11430"/>
                <a:solidFill>
                  <a:schemeClr val="tx1">
                    <a:lumMod val="75000"/>
                    <a:lumOff val="25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Tajga</a:t>
            </a:r>
          </a:p>
        </p:txBody>
      </p:sp>
      <p:sp>
        <p:nvSpPr>
          <p:cNvPr id="17" name="Obdélník 16"/>
          <p:cNvSpPr/>
          <p:nvPr/>
        </p:nvSpPr>
        <p:spPr>
          <a:xfrm>
            <a:off x="0" y="4143380"/>
            <a:ext cx="250581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514350" indent="-514350"/>
            <a:r>
              <a:rPr lang="cs-CZ" b="1" dirty="0" smtClean="0">
                <a:ln w="11430"/>
                <a:solidFill>
                  <a:schemeClr val="tx1">
                    <a:lumMod val="75000"/>
                    <a:lumOff val="25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Subtropická vegetace</a:t>
            </a:r>
            <a:endParaRPr lang="cs-CZ" b="1" dirty="0">
              <a:ln w="11430"/>
              <a:solidFill>
                <a:schemeClr val="tx1">
                  <a:lumMod val="75000"/>
                  <a:lumOff val="25000"/>
                </a:schemeClr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6786578" y="4500570"/>
            <a:ext cx="73129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514350" indent="-514350"/>
            <a:r>
              <a:rPr lang="cs-CZ" b="1" dirty="0" smtClean="0">
                <a:ln w="11430"/>
                <a:solidFill>
                  <a:schemeClr val="tx1">
                    <a:lumMod val="75000"/>
                    <a:lumOff val="25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Stepi</a:t>
            </a:r>
          </a:p>
        </p:txBody>
      </p:sp>
      <p:sp>
        <p:nvSpPr>
          <p:cNvPr id="19" name="Obdélník 18"/>
          <p:cNvSpPr/>
          <p:nvPr/>
        </p:nvSpPr>
        <p:spPr>
          <a:xfrm>
            <a:off x="3500430" y="3500438"/>
            <a:ext cx="156485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514350" indent="-514350"/>
            <a:r>
              <a:rPr lang="cs-CZ" b="1" dirty="0" smtClean="0">
                <a:ln w="11430"/>
                <a:solidFill>
                  <a:schemeClr val="tx1">
                    <a:lumMod val="75000"/>
                    <a:lumOff val="25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Smíšené lesy</a:t>
            </a:r>
          </a:p>
        </p:txBody>
      </p:sp>
      <p:sp>
        <p:nvSpPr>
          <p:cNvPr id="20" name="Elipsa 19"/>
          <p:cNvSpPr/>
          <p:nvPr/>
        </p:nvSpPr>
        <p:spPr>
          <a:xfrm>
            <a:off x="0" y="4643446"/>
            <a:ext cx="3071802" cy="2214554"/>
          </a:xfrm>
          <a:prstGeom prst="ellipse">
            <a:avLst/>
          </a:prstGeom>
          <a:noFill/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Elipsa 20"/>
          <p:cNvSpPr/>
          <p:nvPr/>
        </p:nvSpPr>
        <p:spPr>
          <a:xfrm>
            <a:off x="5715008" y="4214818"/>
            <a:ext cx="3071802" cy="2214554"/>
          </a:xfrm>
          <a:prstGeom prst="ellipse">
            <a:avLst/>
          </a:prstGeom>
          <a:noFill/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Elipsa 21"/>
          <p:cNvSpPr/>
          <p:nvPr/>
        </p:nvSpPr>
        <p:spPr>
          <a:xfrm>
            <a:off x="5786446" y="1285860"/>
            <a:ext cx="3071802" cy="2214554"/>
          </a:xfrm>
          <a:prstGeom prst="ellipse">
            <a:avLst/>
          </a:prstGeom>
          <a:noFill/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Elipsa 22"/>
          <p:cNvSpPr/>
          <p:nvPr/>
        </p:nvSpPr>
        <p:spPr>
          <a:xfrm>
            <a:off x="2571736" y="1285860"/>
            <a:ext cx="3071802" cy="2571768"/>
          </a:xfrm>
          <a:prstGeom prst="ellipse">
            <a:avLst/>
          </a:prstGeom>
          <a:noFill/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Elipsa 23"/>
          <p:cNvSpPr/>
          <p:nvPr/>
        </p:nvSpPr>
        <p:spPr>
          <a:xfrm rot="16200000">
            <a:off x="3038466" y="4324358"/>
            <a:ext cx="2852730" cy="2214554"/>
          </a:xfrm>
          <a:prstGeom prst="ellipse">
            <a:avLst/>
          </a:prstGeom>
          <a:noFill/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686700" cy="680068"/>
          </a:xfrm>
        </p:spPr>
        <p:txBody>
          <a:bodyPr>
            <a:normAutofit fontScale="90000"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cap="none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Vyber, co se těží ve východní Evropě:</a:t>
            </a:r>
            <a:endParaRPr lang="cs-CZ" cap="none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91138" name="Picture 2" descr="C:\Users\Petra\AppData\Local\Microsoft\Windows\Temporary Internet Files\Content.IE5\UMIAL0QC\MC90014987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34" y="1071546"/>
            <a:ext cx="2000816" cy="1955549"/>
          </a:xfrm>
          <a:prstGeom prst="rect">
            <a:avLst/>
          </a:prstGeom>
          <a:noFill/>
        </p:spPr>
      </p:pic>
      <p:pic>
        <p:nvPicPr>
          <p:cNvPr id="91142" name="Picture 6" descr="C:\Users\Petra\AppData\Local\Microsoft\Windows\Temporary Internet Files\Content.IE5\XEKPTWFO\MC90014991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72132" y="1214422"/>
            <a:ext cx="2183394" cy="2387097"/>
          </a:xfrm>
          <a:prstGeom prst="rect">
            <a:avLst/>
          </a:prstGeom>
          <a:noFill/>
        </p:spPr>
      </p:pic>
      <p:sp>
        <p:nvSpPr>
          <p:cNvPr id="9" name="Obdélník 8"/>
          <p:cNvSpPr/>
          <p:nvPr/>
        </p:nvSpPr>
        <p:spPr>
          <a:xfrm>
            <a:off x="5429256" y="1071546"/>
            <a:ext cx="1513555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0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Zemní plyn</a:t>
            </a:r>
            <a:endParaRPr lang="cs-CZ" sz="20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91143" name="Picture 7" descr="C:\Users\Petra\AppData\Local\Microsoft\Windows\Temporary Internet Files\Content.IE5\36DGAH7T\MC900334196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57158" y="4857760"/>
            <a:ext cx="1734617" cy="1815998"/>
          </a:xfrm>
          <a:prstGeom prst="rect">
            <a:avLst/>
          </a:prstGeom>
          <a:noFill/>
        </p:spPr>
      </p:pic>
      <p:pic>
        <p:nvPicPr>
          <p:cNvPr id="91148" name="Picture 12" descr="C:\Users\Petra\AppData\Local\Microsoft\Windows\Temporary Internet Files\Content.IE5\PKVLCBSV\MP900386955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143636" y="4000504"/>
            <a:ext cx="1661258" cy="2328866"/>
          </a:xfrm>
          <a:prstGeom prst="rect">
            <a:avLst/>
          </a:prstGeom>
          <a:noFill/>
        </p:spPr>
      </p:pic>
      <p:sp>
        <p:nvSpPr>
          <p:cNvPr id="16" name="Obdélník 15"/>
          <p:cNvSpPr/>
          <p:nvPr/>
        </p:nvSpPr>
        <p:spPr>
          <a:xfrm>
            <a:off x="6072198" y="3929066"/>
            <a:ext cx="981359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0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Železo</a:t>
            </a:r>
            <a:endParaRPr lang="cs-CZ" sz="20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91151" name="Picture 15" descr="C:\Users\Petra\AppData\Local\Microsoft\Windows\Temporary Internet Files\Content.IE5\XEKPTWFO\MC900379903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500298" y="3071810"/>
            <a:ext cx="2556554" cy="1004587"/>
          </a:xfrm>
          <a:prstGeom prst="rect">
            <a:avLst/>
          </a:prstGeom>
          <a:noFill/>
        </p:spPr>
      </p:pic>
      <p:pic>
        <p:nvPicPr>
          <p:cNvPr id="91152" name="Picture 16" descr="C:\Users\Petra\AppData\Local\Microsoft\Windows\Temporary Internet Files\Content.IE5\PKVLCBSV\MC900441702[1]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071802" y="4629144"/>
            <a:ext cx="2228856" cy="2228856"/>
          </a:xfrm>
          <a:prstGeom prst="rect">
            <a:avLst/>
          </a:prstGeom>
          <a:noFill/>
        </p:spPr>
      </p:pic>
      <p:sp>
        <p:nvSpPr>
          <p:cNvPr id="11" name="Elipsa 10"/>
          <p:cNvSpPr/>
          <p:nvPr/>
        </p:nvSpPr>
        <p:spPr>
          <a:xfrm>
            <a:off x="142844" y="4643446"/>
            <a:ext cx="2286016" cy="2214554"/>
          </a:xfrm>
          <a:prstGeom prst="ellipse">
            <a:avLst/>
          </a:prstGeom>
          <a:noFill/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Elipsa 11"/>
          <p:cNvSpPr/>
          <p:nvPr/>
        </p:nvSpPr>
        <p:spPr>
          <a:xfrm>
            <a:off x="285720" y="1000108"/>
            <a:ext cx="2286016" cy="2214554"/>
          </a:xfrm>
          <a:prstGeom prst="ellipse">
            <a:avLst/>
          </a:prstGeom>
          <a:noFill/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Elipsa 12"/>
          <p:cNvSpPr/>
          <p:nvPr/>
        </p:nvSpPr>
        <p:spPr>
          <a:xfrm>
            <a:off x="4929190" y="1000108"/>
            <a:ext cx="3000396" cy="2714620"/>
          </a:xfrm>
          <a:prstGeom prst="ellipse">
            <a:avLst/>
          </a:prstGeom>
          <a:noFill/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Elipsa 13"/>
          <p:cNvSpPr/>
          <p:nvPr/>
        </p:nvSpPr>
        <p:spPr>
          <a:xfrm>
            <a:off x="5500694" y="3786190"/>
            <a:ext cx="3000396" cy="2714620"/>
          </a:xfrm>
          <a:prstGeom prst="ellipse">
            <a:avLst/>
          </a:prstGeom>
          <a:noFill/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7158" y="142852"/>
            <a:ext cx="8043890" cy="605808"/>
          </a:xfrm>
        </p:spPr>
        <p:txBody>
          <a:bodyPr>
            <a:normAutofit fontScale="90000"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cap="none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Zakroužkuj, co patří k tomuto státu:</a:t>
            </a:r>
            <a:endParaRPr lang="cs-CZ" cap="none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12566" y="714356"/>
            <a:ext cx="2137124" cy="83099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4800" b="1" dirty="0" smtClean="0">
                <a:ln w="11430"/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  <a:reflection blurRad="6350" stA="55000" endA="300" endPos="45500" dir="5400000" sy="-100000" algn="bl" rotWithShape="0"/>
                </a:effectLst>
              </a:rPr>
              <a:t>RUSKO</a:t>
            </a:r>
            <a:endParaRPr lang="cs-CZ" sz="4800" b="1" dirty="0">
              <a:ln w="11430"/>
              <a:effectLst>
                <a:outerShdw blurRad="50800" dist="38100" dir="5400000" algn="t" rotWithShape="0">
                  <a:prstClr val="black">
                    <a:alpha val="40000"/>
                  </a:prstClr>
                </a:outerShdw>
                <a:reflection blurRad="6350" stA="55000" endA="300" endPos="45500" dir="5400000" sy="-100000" algn="bl" rotWithShape="0"/>
              </a:effectLst>
            </a:endParaRPr>
          </a:p>
        </p:txBody>
      </p:sp>
      <p:pic>
        <p:nvPicPr>
          <p:cNvPr id="92162" name="Picture 2" descr="C:\Users\Petra\AppData\Local\Microsoft\Windows\Temporary Internet Files\Content.IE5\PKVLCBSV\MP90036281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00892" y="857232"/>
            <a:ext cx="1928826" cy="1285884"/>
          </a:xfrm>
          <a:prstGeom prst="rect">
            <a:avLst/>
          </a:prstGeom>
          <a:noFill/>
        </p:spPr>
      </p:pic>
      <p:pic>
        <p:nvPicPr>
          <p:cNvPr id="92163" name="Picture 3" descr="C:\Users\Petra\AppData\Local\Microsoft\Windows\Temporary Internet Files\Content.IE5\UMIAL0QC\MP900362676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14678" y="5286388"/>
            <a:ext cx="2041086" cy="1357322"/>
          </a:xfrm>
          <a:prstGeom prst="rect">
            <a:avLst/>
          </a:prstGeom>
          <a:noFill/>
        </p:spPr>
      </p:pic>
      <p:pic>
        <p:nvPicPr>
          <p:cNvPr id="92165" name="Picture 5" descr="C:\Users\Petra\AppData\Local\Microsoft\Windows\Temporary Internet Files\Content.IE5\36DGAH7T\MP900163513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786446" y="4786298"/>
            <a:ext cx="3154876" cy="2071702"/>
          </a:xfrm>
          <a:prstGeom prst="rect">
            <a:avLst/>
          </a:prstGeom>
          <a:noFill/>
        </p:spPr>
      </p:pic>
      <p:pic>
        <p:nvPicPr>
          <p:cNvPr id="92166" name="Picture 6" descr="C:\Users\Petra\AppData\Local\Microsoft\Windows\Temporary Internet Files\Content.IE5\XEKPTWFO\MP900433786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0" y="1428736"/>
            <a:ext cx="2800344" cy="1831892"/>
          </a:xfrm>
          <a:prstGeom prst="rect">
            <a:avLst/>
          </a:prstGeom>
          <a:noFill/>
        </p:spPr>
      </p:pic>
      <p:pic>
        <p:nvPicPr>
          <p:cNvPr id="92168" name="Picture 8" descr="C:\Users\Petra\AppData\Local\Microsoft\Windows\Temporary Internet Files\Content.IE5\UMIAL0QC\MP900411667[1].jpg"/>
          <p:cNvPicPr>
            <a:picLocks noChangeAspect="1" noChangeArrowheads="1"/>
          </p:cNvPicPr>
          <p:nvPr/>
        </p:nvPicPr>
        <p:blipFill>
          <a:blip r:embed="rId6" cstate="print"/>
          <a:srcRect t="41270"/>
          <a:stretch>
            <a:fillRect/>
          </a:stretch>
        </p:blipFill>
        <p:spPr bwMode="auto">
          <a:xfrm>
            <a:off x="2786050" y="3071810"/>
            <a:ext cx="3000372" cy="1762117"/>
          </a:xfrm>
          <a:prstGeom prst="rect">
            <a:avLst/>
          </a:prstGeom>
          <a:noFill/>
        </p:spPr>
      </p:pic>
      <p:pic>
        <p:nvPicPr>
          <p:cNvPr id="92169" name="Picture 9" descr="C:\Users\Petra\AppData\Local\Microsoft\Windows\Temporary Internet Files\Content.IE5\36DGAH7T\MP900182769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858016" y="2428868"/>
            <a:ext cx="1677545" cy="2114552"/>
          </a:xfrm>
          <a:prstGeom prst="rect">
            <a:avLst/>
          </a:prstGeom>
          <a:noFill/>
        </p:spPr>
      </p:pic>
      <p:pic>
        <p:nvPicPr>
          <p:cNvPr id="92171" name="Picture 11" descr="C:\Users\Petra\AppData\Local\Microsoft\Windows\Temporary Internet Files\Content.IE5\PKVLCBSV\MP900405250[1].jpg"/>
          <p:cNvPicPr>
            <a:picLocks noChangeAspect="1" noChangeArrowheads="1"/>
          </p:cNvPicPr>
          <p:nvPr/>
        </p:nvPicPr>
        <p:blipFill>
          <a:blip r:embed="rId8" cstate="print"/>
          <a:srcRect l="10937" r="44420"/>
          <a:stretch>
            <a:fillRect/>
          </a:stretch>
        </p:blipFill>
        <p:spPr bwMode="auto">
          <a:xfrm>
            <a:off x="428596" y="4071942"/>
            <a:ext cx="1473409" cy="2357438"/>
          </a:xfrm>
          <a:prstGeom prst="rect">
            <a:avLst/>
          </a:prstGeom>
          <a:noFill/>
        </p:spPr>
      </p:pic>
      <p:sp>
        <p:nvSpPr>
          <p:cNvPr id="15" name="Obdélník 14"/>
          <p:cNvSpPr/>
          <p:nvPr/>
        </p:nvSpPr>
        <p:spPr>
          <a:xfrm>
            <a:off x="3857620" y="1214422"/>
            <a:ext cx="105509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G8</a:t>
            </a:r>
            <a:endParaRPr lang="cs-CZ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2" name="Elipsa 11"/>
          <p:cNvSpPr/>
          <p:nvPr/>
        </p:nvSpPr>
        <p:spPr>
          <a:xfrm>
            <a:off x="2500298" y="2786058"/>
            <a:ext cx="3429024" cy="2214554"/>
          </a:xfrm>
          <a:prstGeom prst="ellipse">
            <a:avLst/>
          </a:prstGeom>
          <a:noFill/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Elipsa 12"/>
          <p:cNvSpPr/>
          <p:nvPr/>
        </p:nvSpPr>
        <p:spPr>
          <a:xfrm>
            <a:off x="-142908" y="1357298"/>
            <a:ext cx="3143272" cy="2214554"/>
          </a:xfrm>
          <a:prstGeom prst="ellipse">
            <a:avLst/>
          </a:prstGeom>
          <a:noFill/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Elipsa 13"/>
          <p:cNvSpPr/>
          <p:nvPr/>
        </p:nvSpPr>
        <p:spPr>
          <a:xfrm>
            <a:off x="5786446" y="4786322"/>
            <a:ext cx="3143272" cy="2214554"/>
          </a:xfrm>
          <a:prstGeom prst="ellipse">
            <a:avLst/>
          </a:prstGeom>
          <a:noFill/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Elipsa 16"/>
          <p:cNvSpPr/>
          <p:nvPr/>
        </p:nvSpPr>
        <p:spPr>
          <a:xfrm>
            <a:off x="6929454" y="642918"/>
            <a:ext cx="2214546" cy="1643074"/>
          </a:xfrm>
          <a:prstGeom prst="ellipse">
            <a:avLst/>
          </a:prstGeom>
          <a:noFill/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Elipsa 17"/>
          <p:cNvSpPr/>
          <p:nvPr/>
        </p:nvSpPr>
        <p:spPr>
          <a:xfrm rot="16200000">
            <a:off x="6572264" y="2643182"/>
            <a:ext cx="2214546" cy="1643074"/>
          </a:xfrm>
          <a:prstGeom prst="ellipse">
            <a:avLst/>
          </a:prstGeom>
          <a:noFill/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Elipsa 18"/>
          <p:cNvSpPr/>
          <p:nvPr/>
        </p:nvSpPr>
        <p:spPr>
          <a:xfrm>
            <a:off x="3714744" y="928670"/>
            <a:ext cx="1357290" cy="1357322"/>
          </a:xfrm>
          <a:prstGeom prst="ellipse">
            <a:avLst/>
          </a:prstGeom>
          <a:noFill/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9570" name="Picture 2" descr="C:\Users\Petra\AppData\Local\Microsoft\Windows\Temporary Internet Files\Content.IE5\UMIAL0QC\MC900383688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5429256" y="714356"/>
            <a:ext cx="1345656" cy="247844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cap="none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CITACE</a:t>
            </a:r>
            <a:endParaRPr lang="cs-CZ" cap="none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000" b="1" dirty="0" smtClean="0"/>
              <a:t>Mapa před úpravou:</a:t>
            </a:r>
            <a:r>
              <a:rPr lang="cs-CZ" sz="2000" dirty="0" smtClean="0"/>
              <a:t> [cit. 2012-06-16]. Dostupná pod licencí GNU Free </a:t>
            </a:r>
            <a:r>
              <a:rPr lang="cs-CZ" sz="2000" dirty="0" err="1" smtClean="0"/>
              <a:t>Documentation</a:t>
            </a:r>
            <a:r>
              <a:rPr lang="cs-CZ" sz="2000" dirty="0" smtClean="0"/>
              <a:t> </a:t>
            </a:r>
            <a:r>
              <a:rPr lang="cs-CZ" sz="2000" dirty="0" err="1" smtClean="0"/>
              <a:t>License</a:t>
            </a:r>
            <a:r>
              <a:rPr lang="cs-CZ" sz="2000" dirty="0" smtClean="0"/>
              <a:t> na www: </a:t>
            </a:r>
            <a:r>
              <a:rPr lang="en-US" sz="2000" dirty="0" smtClean="0"/>
              <a:t>&lt;</a:t>
            </a:r>
            <a:r>
              <a:rPr lang="cs-CZ" sz="2000" dirty="0" smtClean="0"/>
              <a:t>http://commons.wikimedia.org/wiki/File:Blank_Map_of_Europe_-w_boundaries.svg?uselang=cs</a:t>
            </a:r>
            <a:r>
              <a:rPr lang="en-US" sz="2000" dirty="0" smtClean="0"/>
              <a:t>&gt;</a:t>
            </a:r>
            <a:endParaRPr lang="cs-CZ" sz="2000" dirty="0" smtClean="0"/>
          </a:p>
          <a:p>
            <a:r>
              <a:rPr lang="cs-CZ" sz="2000" b="1" dirty="0" smtClean="0"/>
              <a:t>Ostatní obrázky </a:t>
            </a:r>
            <a:r>
              <a:rPr lang="cs-CZ" sz="2000" dirty="0" smtClean="0"/>
              <a:t>dostupné na www: http://office.</a:t>
            </a:r>
            <a:r>
              <a:rPr lang="cs-CZ" sz="2000" dirty="0" err="1" smtClean="0"/>
              <a:t>microsoft.com</a:t>
            </a:r>
            <a:endParaRPr lang="cs-CZ" sz="2000" dirty="0" smtClean="0"/>
          </a:p>
          <a:p>
            <a:r>
              <a:rPr lang="cs-CZ" sz="2000" dirty="0" smtClean="0"/>
              <a:t>Step: </a:t>
            </a:r>
            <a:r>
              <a:rPr lang="cs-CZ" sz="2000" dirty="0" err="1" smtClean="0"/>
              <a:t>Carole</a:t>
            </a:r>
            <a:r>
              <a:rPr lang="cs-CZ" sz="2000" dirty="0" smtClean="0"/>
              <a:t>.[cit. 2012-06-16]. Dostupný pod licencí GNU Free </a:t>
            </a:r>
            <a:r>
              <a:rPr lang="cs-CZ" sz="2000" dirty="0" err="1" smtClean="0"/>
              <a:t>Documentation</a:t>
            </a:r>
            <a:r>
              <a:rPr lang="cs-CZ" sz="2000" dirty="0" smtClean="0"/>
              <a:t> </a:t>
            </a:r>
            <a:r>
              <a:rPr lang="cs-CZ" sz="2000" dirty="0" err="1" smtClean="0"/>
              <a:t>License</a:t>
            </a:r>
            <a:r>
              <a:rPr lang="cs-CZ" sz="2000" dirty="0" smtClean="0"/>
              <a:t> na www: </a:t>
            </a:r>
            <a:r>
              <a:rPr lang="en-US" sz="2000" dirty="0" smtClean="0"/>
              <a:t>&lt;http://commons.wikimedia.org/wiki/File:Steppe_of_western_Kazakhstan_in_the_early_spring.jpg?uselang=cs&gt;</a:t>
            </a:r>
            <a:r>
              <a:rPr lang="cs-CZ" sz="2000" dirty="0" smtClean="0"/>
              <a:t> 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Modul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92</TotalTime>
  <Words>323</Words>
  <Application>Microsoft Office PowerPoint</Application>
  <PresentationFormat>Předvádění na obrazovce (4:3)</PresentationFormat>
  <Paragraphs>107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Bohatý</vt:lpstr>
      <vt:lpstr>ZŠP a ZŠS Uherský Brod projekt č. CZ.1.07/1.4.00/21.0961  Evropa a svět Č.DUMu:VY_32_INOVACE_20_ východní Evropa</vt:lpstr>
      <vt:lpstr>ANOTACE</vt:lpstr>
      <vt:lpstr>Spoj názvy se státy východní Evropy:</vt:lpstr>
      <vt:lpstr>Přiřaď ke státům hlavní města:</vt:lpstr>
      <vt:lpstr>Vyber, kterým 3 státům se říká pobaltské státy:</vt:lpstr>
      <vt:lpstr>Vyber, které typy krajin najdeme                     ve východní Evropě:</vt:lpstr>
      <vt:lpstr>Vyber, co se těží ve východní Evropě:</vt:lpstr>
      <vt:lpstr>Zakroužkuj, co patří k tomuto státu:</vt:lpstr>
      <vt:lpstr>SPRÁVNÉ ŘEŠENÍ</vt:lpstr>
      <vt:lpstr>Spoj názvy se státy východní Evropy:</vt:lpstr>
      <vt:lpstr>Přiřaď ke státům hlavní města:</vt:lpstr>
      <vt:lpstr>Vyber, kterým 3 státům se říká pobaltské státy:</vt:lpstr>
      <vt:lpstr>Vyber, které typy krajin najdeme                   ve východní Evropě:</vt:lpstr>
      <vt:lpstr>Vyber, co se těží ve východní Evropě:</vt:lpstr>
      <vt:lpstr>Zakroužkuj, co patří k tomuto státu: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Petra</dc:creator>
  <cp:lastModifiedBy>Dum</cp:lastModifiedBy>
  <cp:revision>14</cp:revision>
  <dcterms:created xsi:type="dcterms:W3CDTF">2012-06-17T13:19:47Z</dcterms:created>
  <dcterms:modified xsi:type="dcterms:W3CDTF">2012-09-17T14:19:10Z</dcterms:modified>
</cp:coreProperties>
</file>