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57" r:id="rId4"/>
    <p:sldId id="261" r:id="rId5"/>
    <p:sldId id="258" r:id="rId6"/>
    <p:sldId id="259" r:id="rId7"/>
    <p:sldId id="265" r:id="rId8"/>
    <p:sldId id="273" r:id="rId9"/>
    <p:sldId id="256" r:id="rId10"/>
    <p:sldId id="260" r:id="rId11"/>
    <p:sldId id="262" r:id="rId12"/>
    <p:sldId id="263" r:id="rId13"/>
    <p:sldId id="270" r:id="rId14"/>
    <p:sldId id="269" r:id="rId15"/>
    <p:sldId id="271" r:id="rId16"/>
    <p:sldId id="268" r:id="rId17"/>
    <p:sldId id="267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CF310-F62C-4E20-A908-33742BF5B73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6716C-5F2E-48F3-9D8F-148289AAEA8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png"/><Relationship Id="rId7" Type="http://schemas.openxmlformats.org/officeDocument/2006/relationships/image" Target="../media/image9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11" Type="http://schemas.openxmlformats.org/officeDocument/2006/relationships/image" Target="../media/image13.wmf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wmf"/><Relationship Id="rId9" Type="http://schemas.openxmlformats.org/officeDocument/2006/relationships/image" Target="../media/image11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752453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Lenka</a:t>
                      </a:r>
                      <a:r>
                        <a:rPr lang="cs-CZ" sz="2400" baseline="0" dirty="0" smtClean="0"/>
                        <a:t> Zlámalová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6.1.2012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VY_32_INOVACE_01_ČESKÝ</a:t>
                      </a:r>
                      <a:r>
                        <a:rPr lang="cs-CZ" sz="2400" baseline="0" smtClean="0"/>
                        <a:t>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Druhy</a:t>
                      </a:r>
                      <a:r>
                        <a:rPr lang="cs-CZ" sz="2400" b="0" baseline="0" dirty="0" smtClean="0"/>
                        <a:t> slov - Podstatná jména-úvod</a:t>
                      </a:r>
                      <a:r>
                        <a:rPr lang="cs-CZ" sz="2400" baseline="0" dirty="0" smtClean="0"/>
                        <a:t>  </a:t>
                      </a: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dirty="0" smtClean="0"/>
                        <a:t>2.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dirty="0" smtClean="0"/>
              <a:t>Tento výukový materiál je určen jako: </a:t>
            </a:r>
          </a:p>
          <a:p>
            <a:r>
              <a:rPr lang="cs-CZ" dirty="0" smtClean="0"/>
              <a:t>úvodní hodina do učiva o slovních </a:t>
            </a:r>
            <a:r>
              <a:rPr lang="cs-CZ" dirty="0" smtClean="0"/>
              <a:t>druzích,</a:t>
            </a:r>
            <a:endParaRPr lang="cs-CZ" dirty="0" smtClean="0"/>
          </a:p>
          <a:p>
            <a:r>
              <a:rPr lang="cs-CZ" dirty="0" smtClean="0"/>
              <a:t>úvodní hodina do učiva o podstatných  </a:t>
            </a:r>
            <a:r>
              <a:rPr lang="cs-CZ" dirty="0" smtClean="0"/>
              <a:t>jménech,</a:t>
            </a:r>
            <a:endParaRPr lang="cs-CZ" dirty="0" smtClean="0"/>
          </a:p>
          <a:p>
            <a:r>
              <a:rPr lang="cs-CZ" dirty="0" smtClean="0"/>
              <a:t>opakovací </a:t>
            </a:r>
            <a:r>
              <a:rPr lang="cs-CZ" dirty="0" smtClean="0"/>
              <a:t>hodina.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Je určen především k frontální práci (společné práci učitele a žáků)</a:t>
            </a:r>
          </a:p>
          <a:p>
            <a:pPr>
              <a:buNone/>
            </a:pPr>
            <a:r>
              <a:rPr lang="cs-CZ" dirty="0" smtClean="0"/>
              <a:t>      při vyučování.</a:t>
            </a:r>
          </a:p>
          <a:p>
            <a:pPr>
              <a:buNone/>
            </a:pPr>
            <a:r>
              <a:rPr lang="cs-CZ" dirty="0" smtClean="0"/>
              <a:t>Předpokládá se, že si učitel neustále ověřuje pochopení učiva doplňujícími  dotazy, rozšiřujícími úkoly k tématu.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Na tento materiál navazují materiály určené k procvičení učiva, osvojení si učiva, které jsou určené hlavně k samostatné práci žáků.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Návštěvy s </a:t>
            </a:r>
            <a:r>
              <a:rPr lang="cs-CZ" dirty="0" err="1" smtClean="0"/>
              <a:t>Alíkem</a:t>
            </a:r>
            <a:endParaRPr lang="cs-CZ" dirty="0"/>
          </a:p>
        </p:txBody>
      </p:sp>
      <p:pic>
        <p:nvPicPr>
          <p:cNvPr id="4098" name="Picture 2" descr="C:\Users\speczs.cz1\AppData\Local\Microsoft\Windows\Temporary Internet Files\Content.IE5\KPGKIWEI\MP900446598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59" y="1785926"/>
            <a:ext cx="3890665" cy="43402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428596" y="571480"/>
            <a:ext cx="5915060" cy="3643338"/>
          </a:xfrm>
          <a:prstGeom prst="wedgeEllipseCallout">
            <a:avLst>
              <a:gd name="adj1" fmla="val 67672"/>
              <a:gd name="adj2" fmla="val 70664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Milé děti, pojďme spolu na návštěvu jednoho domečku! V domečku bydlí deset obyvatel! Postupně je navštívíme. Až se s nimi řádně seznámíme, rozsvítíme  jejich okénko.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611560" y="242088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39552" y="332656"/>
            <a:ext cx="8215370" cy="20717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Slovní druhy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1.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Podstatná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Zájmena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39952" y="41490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Spojky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Částice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7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1928794" y="714356"/>
            <a:ext cx="4772052" cy="3071834"/>
          </a:xfrm>
          <a:prstGeom prst="wedgeEllipseCallout">
            <a:avLst>
              <a:gd name="adj1" fmla="val 63100"/>
              <a:gd name="adj2" fmla="val 8975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Kam půjdeme dnes?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1800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713387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00034" y="242886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6" name="Obdélník 5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Zájmena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14337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Spojky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Částice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5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  <p:sp>
        <p:nvSpPr>
          <p:cNvPr id="17" name="Rovnoramenný trojúhelník 16"/>
          <p:cNvSpPr/>
          <p:nvPr/>
        </p:nvSpPr>
        <p:spPr>
          <a:xfrm>
            <a:off x="539552" y="404664"/>
            <a:ext cx="8064896" cy="2016224"/>
          </a:xfrm>
          <a:prstGeom prst="triangle">
            <a:avLst>
              <a:gd name="adj" fmla="val 4867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1800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713387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00034" y="242886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1.</a:t>
            </a:r>
          </a:p>
          <a:p>
            <a:pPr algn="ctr"/>
            <a:r>
              <a:rPr lang="cs-CZ" dirty="0" smtClean="0">
                <a:solidFill>
                  <a:srgbClr val="FF0000"/>
                </a:solidFill>
              </a:rPr>
              <a:t>Podstatná jména</a:t>
            </a:r>
          </a:p>
        </p:txBody>
      </p:sp>
      <p:sp>
        <p:nvSpPr>
          <p:cNvPr id="6" name="Obdélník 5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Zájmena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14337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Spojky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Částice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5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  <p:sp>
        <p:nvSpPr>
          <p:cNvPr id="17" name="Rovnoramenný trojúhelník 16"/>
          <p:cNvSpPr/>
          <p:nvPr/>
        </p:nvSpPr>
        <p:spPr>
          <a:xfrm>
            <a:off x="539552" y="404664"/>
            <a:ext cx="8064896" cy="2016224"/>
          </a:xfrm>
          <a:prstGeom prst="triangle">
            <a:avLst>
              <a:gd name="adj" fmla="val 4867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64291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8000" dirty="0" smtClean="0"/>
              <a:t>Podstatná jména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1571612"/>
            <a:ext cx="6400800" cy="5072098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jsou názvy osob, zvířat a </a:t>
            </a:r>
            <a:r>
              <a:rPr lang="cs-CZ" sz="3600" dirty="0" smtClean="0">
                <a:solidFill>
                  <a:schemeClr val="tx1"/>
                </a:solidFill>
              </a:rPr>
              <a:t>věcí.</a:t>
            </a:r>
            <a:endParaRPr lang="cs-CZ" sz="3600" dirty="0" smtClean="0">
              <a:solidFill>
                <a:schemeClr val="tx1"/>
              </a:solidFill>
            </a:endParaRPr>
          </a:p>
          <a:p>
            <a:pPr algn="l"/>
            <a:endParaRPr lang="cs-CZ" sz="2400" dirty="0" smtClean="0">
              <a:solidFill>
                <a:schemeClr val="tx1"/>
              </a:solidFill>
            </a:endParaRPr>
          </a:p>
          <a:p>
            <a:pPr algn="l"/>
            <a:endParaRPr lang="cs-CZ" sz="2800" dirty="0" smtClean="0">
              <a:solidFill>
                <a:schemeClr val="tx1"/>
              </a:solidFill>
            </a:endParaRPr>
          </a:p>
          <a:p>
            <a:pPr algn="l"/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4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Názvy osob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kuchařka</a:t>
            </a:r>
          </a:p>
          <a:p>
            <a:r>
              <a:rPr lang="cs-CZ" dirty="0" smtClean="0"/>
              <a:t>pilot</a:t>
            </a:r>
          </a:p>
          <a:p>
            <a:r>
              <a:rPr lang="cs-CZ" dirty="0" smtClean="0"/>
              <a:t>babička</a:t>
            </a:r>
          </a:p>
          <a:p>
            <a:r>
              <a:rPr lang="cs-CZ" dirty="0" smtClean="0"/>
              <a:t>malíř</a:t>
            </a:r>
          </a:p>
          <a:p>
            <a:r>
              <a:rPr lang="cs-CZ" dirty="0" smtClean="0"/>
              <a:t>žák</a:t>
            </a:r>
          </a:p>
          <a:p>
            <a:r>
              <a:rPr lang="cs-CZ" dirty="0" smtClean="0"/>
              <a:t>řidič</a:t>
            </a:r>
          </a:p>
          <a:p>
            <a:r>
              <a:rPr lang="cs-CZ" dirty="0" smtClean="0"/>
              <a:t>prodavačka</a:t>
            </a:r>
            <a:endParaRPr lang="cs-CZ" dirty="0"/>
          </a:p>
        </p:txBody>
      </p:sp>
      <p:pic>
        <p:nvPicPr>
          <p:cNvPr id="4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Názvy zvířat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žába</a:t>
            </a:r>
          </a:p>
          <a:p>
            <a:r>
              <a:rPr lang="cs-CZ" dirty="0" smtClean="0"/>
              <a:t>zebra</a:t>
            </a:r>
          </a:p>
          <a:p>
            <a:r>
              <a:rPr lang="cs-CZ" dirty="0" smtClean="0"/>
              <a:t>kráva</a:t>
            </a:r>
          </a:p>
          <a:p>
            <a:r>
              <a:rPr lang="cs-CZ" dirty="0" smtClean="0"/>
              <a:t>had</a:t>
            </a:r>
          </a:p>
          <a:p>
            <a:r>
              <a:rPr lang="cs-CZ" dirty="0" smtClean="0"/>
              <a:t>pes</a:t>
            </a:r>
          </a:p>
          <a:p>
            <a:r>
              <a:rPr lang="cs-CZ" dirty="0" smtClean="0"/>
              <a:t>kočka</a:t>
            </a:r>
          </a:p>
          <a:p>
            <a:r>
              <a:rPr lang="cs-CZ" dirty="0" smtClean="0"/>
              <a:t>žirafa</a:t>
            </a:r>
            <a:endParaRPr lang="cs-CZ" dirty="0"/>
          </a:p>
        </p:txBody>
      </p:sp>
      <p:pic>
        <p:nvPicPr>
          <p:cNvPr id="5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Názvy věcí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penál</a:t>
            </a:r>
          </a:p>
          <a:p>
            <a:r>
              <a:rPr lang="cs-CZ" dirty="0" smtClean="0"/>
              <a:t>lavice</a:t>
            </a:r>
          </a:p>
          <a:p>
            <a:r>
              <a:rPr lang="cs-CZ" dirty="0" smtClean="0"/>
              <a:t>kolo</a:t>
            </a:r>
          </a:p>
          <a:p>
            <a:r>
              <a:rPr lang="cs-CZ" dirty="0" smtClean="0"/>
              <a:t>sešit</a:t>
            </a:r>
          </a:p>
          <a:p>
            <a:r>
              <a:rPr lang="cs-CZ" dirty="0" smtClean="0"/>
              <a:t>dům</a:t>
            </a:r>
          </a:p>
          <a:p>
            <a:r>
              <a:rPr lang="cs-CZ" dirty="0" smtClean="0"/>
              <a:t>pero</a:t>
            </a:r>
          </a:p>
          <a:p>
            <a:r>
              <a:rPr lang="cs-CZ" dirty="0" smtClean="0"/>
              <a:t>budík</a:t>
            </a:r>
            <a:endParaRPr lang="cs-CZ" dirty="0"/>
          </a:p>
        </p:txBody>
      </p:sp>
      <p:pic>
        <p:nvPicPr>
          <p:cNvPr id="4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Pojmenuj.</a:t>
            </a:r>
            <a:endParaRPr lang="cs-CZ" b="1" u="sng" dirty="0"/>
          </a:p>
        </p:txBody>
      </p:sp>
      <p:pic>
        <p:nvPicPr>
          <p:cNvPr id="4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41809" y="5301208"/>
            <a:ext cx="1202190" cy="1556792"/>
          </a:xfrm>
          <a:prstGeom prst="rect">
            <a:avLst/>
          </a:prstGeom>
          <a:noFill/>
        </p:spPr>
      </p:pic>
      <p:pic>
        <p:nvPicPr>
          <p:cNvPr id="2052" name="Picture 4" descr="C:\Users\NB\AppData\Local\Microsoft\Windows\Temporary Internet Files\Content.IE5\DE4CGPLA\MC90043625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437112"/>
            <a:ext cx="1828572" cy="1828572"/>
          </a:xfrm>
          <a:prstGeom prst="rect">
            <a:avLst/>
          </a:prstGeom>
          <a:noFill/>
        </p:spPr>
      </p:pic>
      <p:pic>
        <p:nvPicPr>
          <p:cNvPr id="2054" name="Picture 6" descr="C:\Users\NB\AppData\Local\Microsoft\Windows\Temporary Internet Files\Content.IE5\S7687CZ2\MC9000529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212976"/>
            <a:ext cx="1809598" cy="1552651"/>
          </a:xfrm>
          <a:prstGeom prst="rect">
            <a:avLst/>
          </a:prstGeom>
          <a:noFill/>
        </p:spPr>
      </p:pic>
      <p:pic>
        <p:nvPicPr>
          <p:cNvPr id="2063" name="Picture 15" descr="C:\Users\NB\AppData\Local\Microsoft\Windows\Temporary Internet Files\Content.IE5\DE4CGPLA\MC90014959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2852936"/>
            <a:ext cx="1296144" cy="1944216"/>
          </a:xfrm>
          <a:prstGeom prst="rect">
            <a:avLst/>
          </a:prstGeom>
          <a:noFill/>
        </p:spPr>
      </p:pic>
      <p:pic>
        <p:nvPicPr>
          <p:cNvPr id="2066" name="Picture 18" descr="C:\Users\NB\AppData\Local\Microsoft\Windows\Temporary Internet Files\Content.IE5\AM1I8PN9\MC90023112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653136"/>
            <a:ext cx="1400152" cy="1909187"/>
          </a:xfrm>
          <a:prstGeom prst="rect">
            <a:avLst/>
          </a:prstGeom>
          <a:noFill/>
        </p:spPr>
      </p:pic>
      <p:pic>
        <p:nvPicPr>
          <p:cNvPr id="2069" name="Picture 21" descr="C:\Users\NB\AppData\Local\Microsoft\Windows\Temporary Internet Files\Content.IE5\S7687CZ2\MC900233441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12939" y="1268760"/>
            <a:ext cx="1931061" cy="1656185"/>
          </a:xfrm>
          <a:prstGeom prst="rect">
            <a:avLst/>
          </a:prstGeom>
          <a:noFill/>
        </p:spPr>
      </p:pic>
      <p:sp>
        <p:nvSpPr>
          <p:cNvPr id="30" name="Zástupný symbol pro obsah 29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2070" name="Picture 22" descr="C:\Users\NB\AppData\Local\Microsoft\Windows\Temporary Internet Files\Content.IE5\AM1I8PN9\MC90029980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1556792"/>
            <a:ext cx="1814170" cy="1117397"/>
          </a:xfrm>
          <a:prstGeom prst="rect">
            <a:avLst/>
          </a:prstGeom>
          <a:noFill/>
        </p:spPr>
      </p:pic>
      <p:pic>
        <p:nvPicPr>
          <p:cNvPr id="2071" name="Picture 23" descr="C:\Users\NB\AppData\Local\Microsoft\Windows\Temporary Internet Files\Content.IE5\AM1I8PN9\MC90033571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260648"/>
            <a:ext cx="1901142" cy="1937059"/>
          </a:xfrm>
          <a:prstGeom prst="rect">
            <a:avLst/>
          </a:prstGeom>
          <a:noFill/>
        </p:spPr>
      </p:pic>
      <p:pic>
        <p:nvPicPr>
          <p:cNvPr id="2072" name="Picture 24" descr="C:\Users\NB\AppData\Local\Microsoft\Windows\Temporary Internet Files\Content.IE5\K0O7W0UI\MC900234087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83768" y="1412776"/>
            <a:ext cx="1654600" cy="1461473"/>
          </a:xfrm>
          <a:prstGeom prst="rect">
            <a:avLst/>
          </a:prstGeom>
          <a:noFill/>
        </p:spPr>
      </p:pic>
      <p:sp>
        <p:nvSpPr>
          <p:cNvPr id="34" name="Obdélník 33"/>
          <p:cNvSpPr/>
          <p:nvPr/>
        </p:nvSpPr>
        <p:spPr>
          <a:xfrm>
            <a:off x="467544" y="2132856"/>
            <a:ext cx="151216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budík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7631832" y="2636912"/>
            <a:ext cx="151216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řidič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364088" y="2708920"/>
            <a:ext cx="151216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kolo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3203848" y="2564904"/>
            <a:ext cx="151216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penál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2267744" y="4221088"/>
            <a:ext cx="151216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malíř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7631832" y="3933056"/>
            <a:ext cx="151216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žába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5220072" y="6209928"/>
            <a:ext cx="1584176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kočka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1475656" y="5805264"/>
            <a:ext cx="151216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kuchař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053" name="Picture 5" descr="C:\Users\NB\AppData\Local\Microsoft\Windows\Temporary Internet Files\Content.IE5\AM1I8PN9\MC900329657[2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67944" y="3717032"/>
            <a:ext cx="1445537" cy="1804657"/>
          </a:xfrm>
          <a:prstGeom prst="rect">
            <a:avLst/>
          </a:prstGeom>
          <a:noFill/>
        </p:spPr>
      </p:pic>
      <p:sp>
        <p:nvSpPr>
          <p:cNvPr id="41" name="Obdélník 40"/>
          <p:cNvSpPr/>
          <p:nvPr/>
        </p:nvSpPr>
        <p:spPr>
          <a:xfrm>
            <a:off x="3563888" y="5445224"/>
            <a:ext cx="151216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žirafa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build="p" animBg="1"/>
      <p:bldP spid="35" grpId="0" build="p" animBg="1"/>
      <p:bldP spid="36" grpId="0" build="p" animBg="1"/>
      <p:bldP spid="37" grpId="0" build="p" animBg="1"/>
      <p:bldP spid="38" grpId="0" build="p" animBg="1"/>
      <p:bldP spid="39" grpId="0" build="p" animBg="1"/>
      <p:bldP spid="40" grpId="0" build="p" animBg="1"/>
      <p:bldP spid="42" grpId="0" build="p" animBg="1"/>
      <p:bldP spid="41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Hledej podstatná jména a řekni zda je to název osoby, zvířete nebo </a:t>
            </a:r>
            <a:r>
              <a:rPr lang="cs-CZ" sz="3200" dirty="0" smtClean="0"/>
              <a:t>věci.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157592" cy="15841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Skáče, rohlík, au, nahoře, pes, malý, telefon, auto, píše, žák, já, ano, pět, orel, jak, s, červená, řidič, myš, oni, tam, paní, </a:t>
            </a:r>
            <a:r>
              <a:rPr lang="cs-CZ" dirty="0" smtClean="0"/>
              <a:t>první.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619672" y="5805264"/>
            <a:ext cx="1872208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paní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491880" y="5805264"/>
            <a:ext cx="1872208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myš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364088" y="5805264"/>
            <a:ext cx="1872208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auto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619672" y="4221088"/>
            <a:ext cx="1872208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žák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619672" y="5013176"/>
            <a:ext cx="1872208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řidič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491880" y="5013176"/>
            <a:ext cx="1872208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orel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364088" y="5013176"/>
            <a:ext cx="1872208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telefon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364088" y="4221088"/>
            <a:ext cx="1872208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rohlík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491880" y="4221088"/>
            <a:ext cx="1872208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pes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619672" y="3356992"/>
            <a:ext cx="1872208" cy="7920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Názvy osob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491880" y="3356992"/>
            <a:ext cx="1872208" cy="7920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Názvy zvířat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364088" y="3356992"/>
            <a:ext cx="1872208" cy="7920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Názvy věcí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23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4991" y="5085184"/>
            <a:ext cx="1369008" cy="177281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15" grpId="0" build="p" animBg="1"/>
      <p:bldP spid="16" grpId="0" build="p" animBg="1"/>
      <p:bldP spid="17" grpId="0" build="p" animBg="1"/>
      <p:bldP spid="18" grpId="0" build="p" animBg="1"/>
      <p:bldP spid="19" grpId="0" build="p" animBg="1"/>
      <p:bldP spid="20" grpId="0" build="p" animBg="1"/>
      <p:bldP spid="21" grpId="0" build="p" animBg="1"/>
      <p:bldP spid="22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Osoby, zvířata mohou mít </a:t>
            </a:r>
            <a:r>
              <a:rPr lang="cs-CZ" dirty="0" smtClean="0"/>
              <a:t>jména.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učitelka				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lena </a:t>
            </a:r>
            <a:r>
              <a:rPr lang="cs-CZ" dirty="0" smtClean="0">
                <a:solidFill>
                  <a:srgbClr val="FF0000"/>
                </a:solidFill>
              </a:rPr>
              <a:t>N</a:t>
            </a:r>
            <a:r>
              <a:rPr lang="cs-CZ" dirty="0" smtClean="0"/>
              <a:t>ová</a:t>
            </a:r>
          </a:p>
          <a:p>
            <a:pPr>
              <a:buNone/>
            </a:pPr>
            <a:r>
              <a:rPr lang="cs-CZ" dirty="0" smtClean="0"/>
              <a:t>soused				</a:t>
            </a:r>
            <a:r>
              <a:rPr lang="cs-CZ" dirty="0" smtClean="0">
                <a:solidFill>
                  <a:srgbClr val="FF0000"/>
                </a:solidFill>
              </a:rPr>
              <a:t>P</a:t>
            </a:r>
            <a:r>
              <a:rPr lang="cs-CZ" dirty="0" smtClean="0"/>
              <a:t>etr 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kořepa</a:t>
            </a:r>
          </a:p>
          <a:p>
            <a:pPr>
              <a:buNone/>
            </a:pPr>
            <a:r>
              <a:rPr lang="cs-CZ" dirty="0" smtClean="0"/>
              <a:t>pes					</a:t>
            </a:r>
            <a:r>
              <a:rPr lang="cs-CZ" dirty="0" err="1" smtClean="0">
                <a:solidFill>
                  <a:srgbClr val="FF0000"/>
                </a:solidFill>
              </a:rPr>
              <a:t>A</a:t>
            </a:r>
            <a:r>
              <a:rPr lang="cs-CZ" dirty="0" err="1" smtClean="0"/>
              <a:t>lík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kočka				 	</a:t>
            </a:r>
            <a:r>
              <a:rPr lang="cs-CZ" dirty="0" smtClean="0">
                <a:solidFill>
                  <a:srgbClr val="FF0000"/>
                </a:solidFill>
              </a:rPr>
              <a:t>M</a:t>
            </a:r>
            <a:r>
              <a:rPr lang="cs-CZ" dirty="0" smtClean="0"/>
              <a:t>icka</a:t>
            </a:r>
          </a:p>
          <a:p>
            <a:pPr>
              <a:buNone/>
            </a:pPr>
            <a:r>
              <a:rPr lang="cs-CZ" dirty="0" smtClean="0"/>
              <a:t>kůň					</a:t>
            </a:r>
            <a:r>
              <a:rPr lang="cs-CZ" dirty="0" smtClean="0">
                <a:solidFill>
                  <a:srgbClr val="FF0000"/>
                </a:solidFill>
              </a:rPr>
              <a:t>Š</a:t>
            </a:r>
            <a:r>
              <a:rPr lang="cs-CZ" dirty="0" smtClean="0"/>
              <a:t>emík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Jména mají i města, vesnice, hory, řeky…</a:t>
            </a:r>
          </a:p>
          <a:p>
            <a:pPr>
              <a:buNone/>
            </a:pPr>
            <a:r>
              <a:rPr lang="cs-CZ" dirty="0" smtClean="0"/>
              <a:t>(</a:t>
            </a:r>
            <a:r>
              <a:rPr lang="cs-CZ" dirty="0" smtClean="0">
                <a:solidFill>
                  <a:srgbClr val="FF0000"/>
                </a:solidFill>
              </a:rPr>
              <a:t>P</a:t>
            </a:r>
            <a:r>
              <a:rPr lang="cs-CZ" dirty="0" smtClean="0"/>
              <a:t>raha, 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  <a:r>
              <a:rPr lang="cs-CZ" dirty="0" smtClean="0"/>
              <a:t>rno, </a:t>
            </a:r>
            <a:r>
              <a:rPr lang="cs-CZ" dirty="0" smtClean="0">
                <a:solidFill>
                  <a:srgbClr val="FF0000"/>
                </a:solidFill>
              </a:rPr>
              <a:t>K</a:t>
            </a:r>
            <a:r>
              <a:rPr lang="cs-CZ" dirty="0" smtClean="0"/>
              <a:t>rkonoše, </a:t>
            </a:r>
            <a:r>
              <a:rPr lang="cs-CZ" dirty="0" smtClean="0">
                <a:solidFill>
                  <a:srgbClr val="FF0000"/>
                </a:solidFill>
              </a:rPr>
              <a:t>L</a:t>
            </a:r>
            <a:r>
              <a:rPr lang="cs-CZ" dirty="0" smtClean="0"/>
              <a:t>abe, </a:t>
            </a:r>
            <a:r>
              <a:rPr lang="cs-CZ" dirty="0" smtClean="0">
                <a:solidFill>
                  <a:srgbClr val="FF0000"/>
                </a:solidFill>
              </a:rPr>
              <a:t>V</a:t>
            </a:r>
            <a:r>
              <a:rPr lang="cs-CZ" dirty="0" smtClean="0"/>
              <a:t>ltava, …)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Jména píšeme s velkým písmenem!</a:t>
            </a:r>
          </a:p>
        </p:txBody>
      </p:sp>
      <p:pic>
        <p:nvPicPr>
          <p:cNvPr id="4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96960" y="4725144"/>
            <a:ext cx="1647039" cy="213285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pic>
        <p:nvPicPr>
          <p:cNvPr id="5" name="Picture 3" descr="C:\Users\speczs.cz1\AppData\Local\Microsoft\Windows\Temporary Internet Files\Content.IE5\SHHF0DU7\MP900446598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938" y="3927764"/>
            <a:ext cx="2261062" cy="2930236"/>
          </a:xfrm>
          <a:prstGeom prst="rect">
            <a:avLst/>
          </a:prstGeom>
          <a:noFill/>
        </p:spPr>
      </p:pic>
      <p:sp>
        <p:nvSpPr>
          <p:cNvPr id="4" name="Oválný popisek 3"/>
          <p:cNvSpPr/>
          <p:nvPr/>
        </p:nvSpPr>
        <p:spPr>
          <a:xfrm>
            <a:off x="1571604" y="714356"/>
            <a:ext cx="5643602" cy="3255854"/>
          </a:xfrm>
          <a:prstGeom prst="wedgeEllipseCallout">
            <a:avLst>
              <a:gd name="adj1" fmla="val 53091"/>
              <a:gd name="adj2" fmla="val 7853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Nyní už známe první obyvatele našeho domečku. Můžete rozsvítit první okénko!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611560" y="242088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39552" y="332656"/>
            <a:ext cx="8215370" cy="20717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Slovní druhy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1.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Podstatná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Zájmena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39952" y="41490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Spojky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Částice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</a:t>
            </a:r>
          </a:p>
          <a:p>
            <a:r>
              <a:rPr lang="cs-CZ" dirty="0" smtClean="0"/>
              <a:t>otevřené galerie Microsoft</a:t>
            </a:r>
          </a:p>
          <a:p>
            <a:pPr>
              <a:buNone/>
            </a:pPr>
            <a:r>
              <a:rPr lang="cs-CZ" dirty="0" smtClean="0"/>
              <a:t>(školou zakoupená licence softwaru)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460</Words>
  <Application>Microsoft Office PowerPoint</Application>
  <PresentationFormat>Předvádění na obrazovce (4:3)</PresentationFormat>
  <Paragraphs>178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Prezentace aplikace PowerPoint</vt:lpstr>
      <vt:lpstr>Prezentace aplikace PowerPoint</vt:lpstr>
      <vt:lpstr>Návštěvy s Alíkem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Podstatná jména </vt:lpstr>
      <vt:lpstr>Názvy osob</vt:lpstr>
      <vt:lpstr>Názvy zvířat</vt:lpstr>
      <vt:lpstr>Názvy věcí</vt:lpstr>
      <vt:lpstr>Pojmenuj.</vt:lpstr>
      <vt:lpstr>Hledej podstatná jména a řekni zda je to název osoby, zvířete nebo věci.</vt:lpstr>
      <vt:lpstr>Osoby, zvířata mohou mít jména.</vt:lpstr>
      <vt:lpstr>Úkol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Návštěvy s Alíkem</dc:title>
  <dc:creator>speczs.cz1</dc:creator>
  <cp:lastModifiedBy>Martin Králík</cp:lastModifiedBy>
  <cp:revision>38</cp:revision>
  <dcterms:created xsi:type="dcterms:W3CDTF">1980-01-20T04:22:51Z</dcterms:created>
  <dcterms:modified xsi:type="dcterms:W3CDTF">2012-03-08T07:03:49Z</dcterms:modified>
</cp:coreProperties>
</file>