
<file path=[Content_Types].xml><?xml version="1.0" encoding="utf-8"?>
<Types xmlns="http://schemas.openxmlformats.org/package/2006/content-types">
  <Default Extension="png" ContentType="image/png"/>
  <Default Extension="wma" ContentType="audio/x-ms-wm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9AD91-8129-48BE-B0F2-5B5BA3A18AC8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7320D-CDAC-4D88-AB33-A5DEBBDEA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333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E67E0-29C1-4DF0-BEEA-85E75A322359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E55EB-C17E-4E22-8F61-F47EFB0E0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2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94B5D-72E4-4A77-ABD0-3E45C8F747B8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755C3-F8EA-4B75-8041-5444FDB82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55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13140-05A7-47ED-8C99-6DB95C089E54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CC55F-3066-43EF-B912-841F5503C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373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6C200-485E-440F-8D16-9B34B3C5FD6A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05BE6-2F47-4833-923D-33C8A9895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722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E767E-0DE2-4921-B470-2E9A980A9150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236E1-1819-40B3-A517-D46007664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022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0E5E4-E17E-4C78-A421-E852E5739668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763D1-EC43-4CE4-A9BC-6E6354C5C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281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90994-B5B8-413D-B3A3-496E4E259C7E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7FAB3-58D7-4D57-8FFC-41DA530C0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044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CB5D0-B2FB-4FB7-AE03-3650EA0CDF81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BAF24-04E2-4E45-B28A-94DCE32186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468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B5FDD-6EDE-498E-8094-056D883E72D0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EE923-152C-47ED-8C90-F087A31B6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012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C9762-AF2C-4257-AA4D-65CB179893E2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DEF50-30B3-487A-84CD-9687FCA89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082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F8AD79-1EBE-4F93-8147-441968C32B04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47FA65-9ADF-4B6A-AAC7-B0088DF63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Hudba klasicismu - 1.část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Osnova pro studenty </a:t>
            </a:r>
          </a:p>
          <a:p>
            <a:pPr eaLnBrk="1" hangingPunct="1">
              <a:defRPr/>
            </a:pPr>
            <a:r>
              <a:rPr lang="cs-CZ" dirty="0" smtClean="0"/>
              <a:t>středních pedagogických škol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b="1" smtClean="0"/>
              <a:t>Obsah: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876925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Klasicismus v souvislostech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Nové trendy v umění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Jaká je hudební řeč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Hudební formy vokální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Hudební formy instrumentální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Sonátová forma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Poslech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Mannheimská škola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Vídeňská škola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800" smtClean="0"/>
              <a:t>Opakování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1. Klasicismus v souvislostech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/>
            <a:r>
              <a:rPr lang="cs-CZ" sz="2800" b="1" smtClean="0"/>
              <a:t>2. polovina 18.století</a:t>
            </a:r>
          </a:p>
          <a:p>
            <a:pPr eaLnBrk="1" hangingPunct="1"/>
            <a:r>
              <a:rPr lang="cs-CZ" sz="2800" smtClean="0"/>
              <a:t>Důležitou roli sehrály myšlenky </a:t>
            </a:r>
            <a:r>
              <a:rPr lang="cs-CZ" sz="2800" b="1" smtClean="0"/>
              <a:t>osvícenství </a:t>
            </a:r>
            <a:r>
              <a:rPr lang="cs-CZ" sz="2800" smtClean="0"/>
              <a:t>a ideály francouzských </a:t>
            </a:r>
            <a:r>
              <a:rPr lang="cs-CZ" sz="2800" b="1" smtClean="0"/>
              <a:t>encyklopedistů.</a:t>
            </a:r>
          </a:p>
          <a:p>
            <a:pPr eaLnBrk="1" hangingPunct="1"/>
            <a:r>
              <a:rPr lang="cs-CZ" sz="2800" smtClean="0"/>
              <a:t>Velká francouzská revoluce (1789)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		Volnost – rovnost- bratrství</a:t>
            </a:r>
          </a:p>
          <a:p>
            <a:pPr eaLnBrk="1" hangingPunct="1"/>
            <a:r>
              <a:rPr lang="cs-CZ" sz="2800" smtClean="0"/>
              <a:t>Do umění vstupuje </a:t>
            </a:r>
            <a:r>
              <a:rPr lang="cs-CZ" sz="2800" b="1" smtClean="0"/>
              <a:t>měšťanstvo</a:t>
            </a:r>
            <a:r>
              <a:rPr lang="cs-CZ" sz="2800" smtClean="0"/>
              <a:t>, objevuje se více světských prvků.</a:t>
            </a:r>
          </a:p>
          <a:p>
            <a:pPr eaLnBrk="1" hangingPunct="1"/>
            <a:r>
              <a:rPr lang="cs-CZ" sz="2800" smtClean="0"/>
              <a:t> Církev již nemá výsadní postavení v hudbě a jejím provozování.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2. Nové trendy v umění: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Snaha o dokonalost uměleckého projevu</a:t>
            </a:r>
          </a:p>
          <a:p>
            <a:pPr eaLnBrk="1" hangingPunct="1"/>
            <a:r>
              <a:rPr lang="cs-CZ" sz="2800" smtClean="0"/>
              <a:t>Snaha o dokonalou formu</a:t>
            </a:r>
          </a:p>
          <a:p>
            <a:pPr eaLnBrk="1" hangingPunct="1"/>
            <a:r>
              <a:rPr lang="cs-CZ" sz="2800" smtClean="0"/>
              <a:t>Snaha o vyjádření přirozené krásy</a:t>
            </a:r>
          </a:p>
          <a:p>
            <a:pPr eaLnBrk="1" hangingPunct="1"/>
            <a:r>
              <a:rPr lang="cs-CZ" sz="2800" smtClean="0"/>
              <a:t>Pravidelnost</a:t>
            </a:r>
          </a:p>
          <a:p>
            <a:pPr eaLnBrk="1" hangingPunct="1"/>
            <a:r>
              <a:rPr lang="cs-CZ" sz="2800" smtClean="0"/>
              <a:t>Inspirace v antice</a:t>
            </a:r>
          </a:p>
          <a:p>
            <a:pPr eaLnBrk="1" hangingPunct="1"/>
            <a:r>
              <a:rPr lang="cs-CZ" sz="2800" smtClean="0"/>
              <a:t>Rovnováha obsahu a formy, citu a rozumu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3. Jaká je hudební řeč: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5688013"/>
          </a:xfrm>
        </p:spPr>
        <p:txBody>
          <a:bodyPr/>
          <a:lstStyle/>
          <a:p>
            <a:pPr eaLnBrk="1" hangingPunct="1"/>
            <a:r>
              <a:rPr lang="cs-CZ" sz="2800" b="1" dirty="0" smtClean="0"/>
              <a:t>Pravidelné metrické členění 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sym typeface="Wingdings" pitchFamily="2" charset="2"/>
              </a:rPr>
              <a:t>				--- Zadirigujte si s ukázkou  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sym typeface="Wingdings" pitchFamily="2" charset="2"/>
              </a:rPr>
              <a:t>					</a:t>
            </a:r>
          </a:p>
          <a:p>
            <a:pPr eaLnBrk="1" hangingPunct="1"/>
            <a:r>
              <a:rPr lang="cs-CZ" sz="2800" dirty="0" smtClean="0">
                <a:sym typeface="Wingdings" pitchFamily="2" charset="2"/>
              </a:rPr>
              <a:t>Bohatší rytmický rejstřík</a:t>
            </a:r>
          </a:p>
          <a:p>
            <a:pPr eaLnBrk="1" hangingPunct="1"/>
            <a:r>
              <a:rPr lang="cs-CZ" sz="2800" b="1" dirty="0" smtClean="0">
                <a:sym typeface="Wingdings" pitchFamily="2" charset="2"/>
              </a:rPr>
              <a:t>Melodika je pravidelnější</a:t>
            </a:r>
            <a:r>
              <a:rPr lang="cs-CZ" sz="2800" dirty="0" smtClean="0">
                <a:sym typeface="Wingdings" pitchFamily="2" charset="2"/>
              </a:rPr>
              <a:t>, někdy blízká lidové.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sym typeface="Wingdings" pitchFamily="2" charset="2"/>
              </a:rPr>
              <a:t>				--- Zazpívejte si LP Čtyři koně jdou.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>
              <a:sym typeface="Wingdings" pitchFamily="2" charset="2"/>
            </a:endParaRPr>
          </a:p>
          <a:p>
            <a:pPr eaLnBrk="1" hangingPunct="1"/>
            <a:r>
              <a:rPr lang="cs-CZ" sz="2800" dirty="0" smtClean="0">
                <a:sym typeface="Wingdings" pitchFamily="2" charset="2"/>
              </a:rPr>
              <a:t>Rozlišuje se </a:t>
            </a:r>
            <a:r>
              <a:rPr lang="cs-CZ" sz="2800" b="1" dirty="0" smtClean="0">
                <a:sym typeface="Wingdings" pitchFamily="2" charset="2"/>
              </a:rPr>
              <a:t>melodika vokální a instrumentální </a:t>
            </a:r>
            <a:r>
              <a:rPr lang="cs-CZ" sz="2800" dirty="0" smtClean="0">
                <a:sym typeface="Wingdings" pitchFamily="2" charset="2"/>
              </a:rPr>
              <a:t>		instrumentální melodika- stupnicové běhy, 		výrazné melodické </a:t>
            </a:r>
            <a:r>
              <a:rPr lang="cs-CZ" sz="2800" dirty="0" err="1" smtClean="0">
                <a:sym typeface="Wingdings" pitchFamily="2" charset="2"/>
              </a:rPr>
              <a:t>skolky</a:t>
            </a:r>
            <a:r>
              <a:rPr lang="cs-CZ" sz="2800" dirty="0" smtClean="0">
                <a:sym typeface="Wingdings" pitchFamily="2" charset="2"/>
              </a:rPr>
              <a:t>, akordové 			rozklady</a:t>
            </a:r>
            <a:r>
              <a:rPr lang="cs-CZ" dirty="0" smtClean="0">
                <a:sym typeface="Wingdings" pitchFamily="2" charset="2"/>
              </a:rPr>
              <a:t>,…</a:t>
            </a:r>
            <a:endParaRPr lang="cs-CZ" dirty="0" smtClean="0"/>
          </a:p>
        </p:txBody>
      </p:sp>
      <p:pic>
        <p:nvPicPr>
          <p:cNvPr id="4" name="Hodiny - J.Haydn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947790" y="2590144"/>
            <a:ext cx="578991" cy="578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7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Jaká je hudební řeč 2.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516562"/>
          </a:xfrm>
        </p:spPr>
        <p:txBody>
          <a:bodyPr/>
          <a:lstStyle/>
          <a:p>
            <a:pPr eaLnBrk="1" hangingPunct="1"/>
            <a:r>
              <a:rPr lang="cs-CZ" sz="2800" smtClean="0"/>
              <a:t>Začínají se používat </a:t>
            </a:r>
            <a:r>
              <a:rPr lang="cs-CZ" sz="2800" b="1" smtClean="0"/>
              <a:t>tempové údaje </a:t>
            </a:r>
            <a:r>
              <a:rPr lang="cs-CZ" sz="2800" smtClean="0"/>
              <a:t>(oblíbená jsou 						rychlejší tempa)</a:t>
            </a:r>
          </a:p>
          <a:p>
            <a:pPr eaLnBrk="1" hangingPunct="1"/>
            <a:r>
              <a:rPr lang="cs-CZ" sz="2800" smtClean="0"/>
              <a:t>Předepisuje se </a:t>
            </a:r>
            <a:r>
              <a:rPr lang="cs-CZ" sz="2800" b="1" smtClean="0"/>
              <a:t>dynamika</a:t>
            </a:r>
            <a:r>
              <a:rPr lang="cs-CZ" sz="2800" smtClean="0"/>
              <a:t> (cresc., p, f,…)</a:t>
            </a:r>
          </a:p>
          <a:p>
            <a:pPr eaLnBrk="1" hangingPunct="1"/>
            <a:r>
              <a:rPr lang="cs-CZ" sz="2800" smtClean="0"/>
              <a:t>V harmonii – </a:t>
            </a:r>
            <a:r>
              <a:rPr lang="cs-CZ" sz="2800" b="1" smtClean="0"/>
              <a:t>T, S, D</a:t>
            </a:r>
          </a:p>
          <a:p>
            <a:pPr eaLnBrk="1" hangingPunct="1"/>
            <a:r>
              <a:rPr lang="cs-CZ" sz="2800" smtClean="0"/>
              <a:t>Upřednostňují se </a:t>
            </a:r>
            <a:r>
              <a:rPr lang="cs-CZ" sz="2800" b="1" smtClean="0"/>
              <a:t>durové tóniny</a:t>
            </a:r>
            <a:r>
              <a:rPr lang="cs-CZ" sz="2800" smtClean="0"/>
              <a:t>.</a:t>
            </a:r>
            <a:endParaRPr lang="cs-CZ" sz="2800" b="1" smtClean="0"/>
          </a:p>
          <a:p>
            <a:pPr eaLnBrk="1" hangingPunct="1"/>
            <a:r>
              <a:rPr lang="cs-CZ" sz="2800" smtClean="0"/>
              <a:t>Polyfonní způsob kompozice je považován                 za zastaralý (</a:t>
            </a:r>
            <a:r>
              <a:rPr lang="cs-CZ" sz="2000" smtClean="0"/>
              <a:t>Pozor! U Mozarta už tomu tak není.).</a:t>
            </a:r>
          </a:p>
          <a:p>
            <a:pPr eaLnBrk="1" hangingPunct="1"/>
            <a:r>
              <a:rPr lang="cs-CZ" sz="2800" smtClean="0"/>
              <a:t>Dominantním nástrojem jsou </a:t>
            </a:r>
            <a:r>
              <a:rPr lang="cs-CZ" sz="2800" b="1" smtClean="0"/>
              <a:t>housle.</a:t>
            </a:r>
          </a:p>
          <a:p>
            <a:pPr eaLnBrk="1" hangingPunct="1"/>
            <a:r>
              <a:rPr lang="cs-CZ" sz="2800" smtClean="0"/>
              <a:t>Nové nástroje – klarinet, lesní roh, kladívkový klavír</a:t>
            </a:r>
          </a:p>
          <a:p>
            <a:pPr eaLnBrk="1" hangingPunct="1"/>
            <a:r>
              <a:rPr lang="cs-CZ" sz="2800" smtClean="0"/>
              <a:t>Nástroje jsou sdružovány do různých skupin.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 (komorní sestavy)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4. Hudební formy vokální</a:t>
            </a:r>
            <a:br>
              <a:rPr lang="cs-CZ" b="1" smtClean="0"/>
            </a:br>
            <a:endParaRPr lang="cs-CZ" b="1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/>
            <a:r>
              <a:rPr lang="cs-CZ" sz="2800" smtClean="0"/>
              <a:t> opera seria (vážná)</a:t>
            </a:r>
          </a:p>
          <a:p>
            <a:pPr marL="514350" indent="-514350" eaLnBrk="1" hangingPunct="1"/>
            <a:r>
              <a:rPr lang="cs-CZ" sz="2800" smtClean="0"/>
              <a:t> opera buffa (komická)</a:t>
            </a:r>
          </a:p>
          <a:p>
            <a:pPr marL="514350" indent="-514350" eaLnBrk="1" hangingPunct="1"/>
            <a:r>
              <a:rPr lang="cs-CZ" sz="2800" smtClean="0"/>
              <a:t> scénický melodram (J.A.Benda)</a:t>
            </a:r>
          </a:p>
          <a:p>
            <a:pPr marL="514350" indent="-514350" eaLnBrk="1" hangingPunct="1"/>
            <a:r>
              <a:rPr lang="cs-CZ" sz="2800" smtClean="0"/>
              <a:t> koncertní árie</a:t>
            </a:r>
          </a:p>
          <a:p>
            <a:pPr marL="514350" indent="-514350" eaLnBrk="1" hangingPunct="1"/>
            <a:r>
              <a:rPr lang="cs-CZ" sz="2800" smtClean="0"/>
              <a:t> mše</a:t>
            </a:r>
          </a:p>
          <a:p>
            <a:pPr marL="514350" indent="-514350" eaLnBrk="1" hangingPunct="1"/>
            <a:r>
              <a:rPr lang="cs-CZ" sz="2800" smtClean="0"/>
              <a:t> pastorely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5. Hudební formy instrumentální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/>
            <a:r>
              <a:rPr lang="cs-CZ" b="1" smtClean="0"/>
              <a:t>Koncert pro sólový nástroj </a:t>
            </a:r>
            <a:r>
              <a:rPr lang="cs-CZ" smtClean="0"/>
              <a:t>(zaniká concerto grosso)</a:t>
            </a:r>
          </a:p>
          <a:p>
            <a:pPr eaLnBrk="1" hangingPunct="1"/>
            <a:r>
              <a:rPr lang="cs-CZ" b="1" smtClean="0"/>
              <a:t>Sonáta</a:t>
            </a:r>
            <a:r>
              <a:rPr lang="cs-CZ" smtClean="0"/>
              <a:t> </a:t>
            </a:r>
            <a:r>
              <a:rPr lang="cs-CZ" sz="2000" smtClean="0"/>
              <a:t>(1.věta rychlá v sonátové formě, 2. věta pomalá v písňové formě nebo variace, 3. věta rychlá ve formě ronda či sonátové formě)</a:t>
            </a:r>
          </a:p>
          <a:p>
            <a:pPr eaLnBrk="1" hangingPunct="1"/>
            <a:r>
              <a:rPr lang="cs-CZ" b="1" smtClean="0"/>
              <a:t>Smyčcový kvartet </a:t>
            </a:r>
            <a:r>
              <a:rPr lang="cs-CZ" smtClean="0"/>
              <a:t>(2 housle, viola, violoncello)</a:t>
            </a:r>
          </a:p>
          <a:p>
            <a:pPr eaLnBrk="1" hangingPunct="1"/>
            <a:r>
              <a:rPr lang="cs-CZ" smtClean="0"/>
              <a:t>Serenády („zastaveníčka“)</a:t>
            </a:r>
          </a:p>
          <a:p>
            <a:pPr eaLnBrk="1" hangingPunct="1"/>
            <a:r>
              <a:rPr lang="cs-CZ" smtClean="0"/>
              <a:t>Divertimenta, kasace (pro dechové nástroje)</a:t>
            </a:r>
          </a:p>
          <a:p>
            <a:pPr eaLnBrk="1" hangingPunct="1"/>
            <a:r>
              <a:rPr lang="cs-CZ" b="1" smtClean="0"/>
              <a:t>Symfonie</a:t>
            </a:r>
            <a:r>
              <a:rPr lang="cs-CZ" smtClean="0"/>
              <a:t> (několikavětá orchestrální skladba, původně třívětá, pak přidán menuet)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6. Sonátová forma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Sonátová forma je </a:t>
            </a:r>
            <a:r>
              <a:rPr lang="cs-CZ" sz="2800" b="1" dirty="0" smtClean="0"/>
              <a:t>způsob kompozice</a:t>
            </a:r>
            <a:r>
              <a:rPr lang="cs-CZ" sz="2800" dirty="0" smtClean="0"/>
              <a:t>,             výstavby hudebního díla.                                          Bývají tak zpracovány 1.věty  symfonií  a  sonát.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dirty="0" smtClean="0"/>
              <a:t>	Části: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2800" b="1" dirty="0" smtClean="0"/>
              <a:t>EXPOZICE</a:t>
            </a:r>
            <a:r>
              <a:rPr lang="cs-CZ" sz="2800" dirty="0" smtClean="0"/>
              <a:t>  - hlavní téma  -  vedlejší  téma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endParaRPr lang="cs-CZ" sz="2800" b="1" dirty="0" smtClean="0"/>
          </a:p>
          <a:p>
            <a:pPr marL="514350" indent="-514350" eaLnBrk="1" hangingPunct="1">
              <a:buFont typeface="Arial" charset="0"/>
              <a:buAutoNum type="arabicPeriod" startAt="2"/>
              <a:defRPr/>
            </a:pPr>
            <a:r>
              <a:rPr lang="cs-CZ" sz="2800" b="1" dirty="0" smtClean="0"/>
              <a:t>PROVEDENÍ </a:t>
            </a:r>
            <a:r>
              <a:rPr lang="cs-CZ" sz="2800" dirty="0" smtClean="0"/>
              <a:t> - zpracování témat do vzdálených </a:t>
            </a:r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dirty="0" smtClean="0"/>
              <a:t>				tónin, modulace</a:t>
            </a:r>
            <a:endParaRPr lang="cs-CZ" sz="2800" b="1" dirty="0" smtClean="0"/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sz="2800" b="1" dirty="0" smtClean="0"/>
              <a:t>3.   REPRÍZA   - </a:t>
            </a:r>
            <a:r>
              <a:rPr lang="cs-CZ" sz="2800" dirty="0" smtClean="0"/>
              <a:t>návrat hlavního a vedlejšího tématu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7. Poslech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Poslechněte si část 1.věty symfonie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	</a:t>
            </a:r>
            <a:r>
              <a:rPr lang="cs-CZ" dirty="0" err="1" smtClean="0"/>
              <a:t>L.van</a:t>
            </a:r>
            <a:r>
              <a:rPr lang="cs-CZ" dirty="0" smtClean="0"/>
              <a:t> Beethovena. </a:t>
            </a:r>
          </a:p>
          <a:p>
            <a:pPr eaLnBrk="1" hangingPunct="1"/>
            <a:r>
              <a:rPr lang="cs-CZ" dirty="0" smtClean="0"/>
              <a:t>Sledujte hlavní a vedlejší téma. </a:t>
            </a:r>
          </a:p>
          <a:p>
            <a:pPr eaLnBrk="1" hangingPunct="1"/>
            <a:r>
              <a:rPr lang="cs-CZ" dirty="0" smtClean="0"/>
              <a:t>Jak se od sebe liší?</a:t>
            </a:r>
          </a:p>
          <a:p>
            <a:pPr eaLnBrk="1" hangingPunct="1"/>
            <a:r>
              <a:rPr lang="cs-CZ" dirty="0" smtClean="0"/>
              <a:t>Jaké představy vám hudba přináší?</a:t>
            </a:r>
          </a:p>
          <a:p>
            <a:pPr eaLnBrk="1" hangingPunct="1"/>
            <a:r>
              <a:rPr lang="cs-CZ" dirty="0" smtClean="0"/>
              <a:t>Zahrajte si na dirigenta a zkuste náladu obou témat vyjádřit gesty.</a:t>
            </a:r>
          </a:p>
          <a:p>
            <a:pPr eaLnBrk="1" hangingPunct="1"/>
            <a:r>
              <a:rPr lang="cs-CZ" dirty="0" smtClean="0"/>
              <a:t>Zkuste hlavní téma zapsat do not.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4" name="Osudová I.věta - L.van Beethoven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3495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1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8. Mannheimská škola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/>
            <a:r>
              <a:rPr lang="cs-CZ" sz="2800" smtClean="0"/>
              <a:t>Počátky klasicismu jsou spojeny s tzv. Mannheimskou školou.</a:t>
            </a:r>
          </a:p>
          <a:p>
            <a:pPr eaLnBrk="1" hangingPunct="1"/>
            <a:r>
              <a:rPr lang="cs-CZ" sz="2800" smtClean="0"/>
              <a:t>Skupina hudebníků, kteří působili ve dvorské kapele Karla Theodora v Mannheimu.</a:t>
            </a:r>
          </a:p>
          <a:p>
            <a:pPr eaLnBrk="1" hangingPunct="1"/>
            <a:r>
              <a:rPr lang="cs-CZ" sz="2800" smtClean="0"/>
              <a:t>Vůdčí osobností byl </a:t>
            </a:r>
            <a:r>
              <a:rPr lang="cs-CZ" sz="2800" b="1" smtClean="0"/>
              <a:t>Jan Václav Stamic.</a:t>
            </a:r>
          </a:p>
          <a:p>
            <a:pPr eaLnBrk="1" hangingPunct="1"/>
            <a:r>
              <a:rPr lang="cs-CZ" sz="2800" b="1" u="sng" smtClean="0"/>
              <a:t>MŠ  </a:t>
            </a:r>
            <a:r>
              <a:rPr lang="cs-CZ" sz="2800" u="sng" smtClean="0"/>
              <a:t>výrazně ovlivnila podobu klasicistní hudby:</a:t>
            </a:r>
          </a:p>
          <a:p>
            <a:pPr lvl="1" eaLnBrk="1" hangingPunct="1">
              <a:buFont typeface="Arial" charset="0"/>
              <a:buNone/>
            </a:pPr>
            <a:r>
              <a:rPr lang="cs-CZ" sz="2400" b="1" smtClean="0"/>
              <a:t>Zavedením dynamiky a jejího označování;</a:t>
            </a:r>
          </a:p>
          <a:p>
            <a:pPr lvl="1" eaLnBrk="1" hangingPunct="1">
              <a:buFont typeface="Arial" charset="0"/>
              <a:buNone/>
            </a:pPr>
            <a:r>
              <a:rPr lang="cs-CZ" sz="2400" b="1" smtClean="0"/>
              <a:t>Reformou orchestru;</a:t>
            </a:r>
          </a:p>
          <a:p>
            <a:pPr lvl="1" eaLnBrk="1" hangingPunct="1">
              <a:buFont typeface="Arial" charset="0"/>
              <a:buNone/>
            </a:pPr>
            <a:r>
              <a:rPr lang="cs-CZ" sz="2400" b="1" smtClean="0"/>
              <a:t>Využíváním kontrastních  hudební ch myšlenek, melodických ozdob;</a:t>
            </a:r>
          </a:p>
          <a:p>
            <a:pPr lvl="1" eaLnBrk="1" hangingPunct="1">
              <a:buFont typeface="Arial" charset="0"/>
              <a:buNone/>
            </a:pPr>
            <a:r>
              <a:rPr lang="cs-CZ" sz="2400" b="1" smtClean="0"/>
              <a:t>Ustálením sonátové formy;</a:t>
            </a:r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8. Vídeňská škola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Vrchol klasicistní hudby je v tvorbě tří nejvýznamnějších skladatelů, jejichž život byl spjatý   s Vídní.                                                                            Toto období je označováno jako                                   tzv. </a:t>
            </a:r>
            <a:r>
              <a:rPr lang="cs-CZ" sz="2800" b="1" smtClean="0"/>
              <a:t>Vídeňská škola.</a:t>
            </a:r>
          </a:p>
          <a:p>
            <a:pPr marL="971550" lvl="1" indent="-514350" eaLnBrk="1" hangingPunct="1">
              <a:buFont typeface="Arial" charset="0"/>
              <a:buAutoNum type="arabicPeriod"/>
            </a:pPr>
            <a:r>
              <a:rPr lang="cs-CZ" b="1" smtClean="0"/>
              <a:t>Joseph  Haydn  (1732 – 1809)</a:t>
            </a:r>
          </a:p>
          <a:p>
            <a:pPr marL="971550" lvl="1" indent="-514350" eaLnBrk="1" hangingPunct="1">
              <a:buFont typeface="Arial" charset="0"/>
              <a:buAutoNum type="arabicPeriod"/>
            </a:pPr>
            <a:r>
              <a:rPr lang="cs-CZ" b="1" smtClean="0"/>
              <a:t>Wolfgang Amadeus Mozart (1756-1791)</a:t>
            </a:r>
          </a:p>
          <a:p>
            <a:pPr marL="971550" lvl="1" indent="-514350" eaLnBrk="1" hangingPunct="1">
              <a:buFont typeface="Arial" charset="0"/>
              <a:buAutoNum type="arabicPeriod"/>
            </a:pPr>
            <a:r>
              <a:rPr lang="cs-CZ" b="1" smtClean="0"/>
              <a:t>Ludwig van Beethoven (1770-1827)</a:t>
            </a:r>
          </a:p>
          <a:p>
            <a:pPr marL="971550" lvl="1" indent="-514350" eaLnBrk="1" hangingPunct="1">
              <a:buFont typeface="Arial" charset="0"/>
              <a:buNone/>
            </a:pPr>
            <a:r>
              <a:rPr lang="cs-CZ" sz="2000" smtClean="0"/>
              <a:t> </a:t>
            </a:r>
          </a:p>
          <a:p>
            <a:pPr marL="971550" lvl="1" indent="-514350" eaLnBrk="1" hangingPunct="1">
              <a:buFont typeface="Arial" charset="0"/>
              <a:buNone/>
            </a:pPr>
            <a:r>
              <a:rPr lang="cs-CZ" sz="2000" smtClean="0"/>
              <a:t>O tvorbě a životě těchto skladatelů v dalších dílech DUM.</a:t>
            </a:r>
          </a:p>
          <a:p>
            <a:pPr marL="971550" lvl="1" indent="-514350" eaLnBrk="1" hangingPunct="1"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9. Opakování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6048375"/>
          </a:xfrm>
        </p:spPr>
        <p:txBody>
          <a:bodyPr/>
          <a:lstStyle/>
          <a:p>
            <a:pPr eaLnBrk="1" hangingPunct="1"/>
            <a:r>
              <a:rPr lang="cs-CZ" smtClean="0"/>
              <a:t>Jak se mění hudební řeč klasicismu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ve srovnání s hudbou barokní?</a:t>
            </a:r>
          </a:p>
          <a:p>
            <a:pPr eaLnBrk="1" hangingPunct="1"/>
            <a:r>
              <a:rPr lang="cs-CZ" smtClean="0"/>
              <a:t>Které hudební nástroje jsou v klasicismu nejčastěji uplatňované?</a:t>
            </a:r>
          </a:p>
          <a:p>
            <a:pPr eaLnBrk="1" hangingPunct="1"/>
            <a:r>
              <a:rPr lang="cs-CZ" smtClean="0"/>
              <a:t>Uveďte nové hudební formy.</a:t>
            </a:r>
          </a:p>
          <a:p>
            <a:pPr eaLnBrk="1" hangingPunct="1"/>
            <a:r>
              <a:rPr lang="cs-CZ" smtClean="0"/>
              <a:t>Čím ovlivnila klasicismus tzv.Mannheimská škola?</a:t>
            </a:r>
          </a:p>
          <a:p>
            <a:pPr eaLnBrk="1" hangingPunct="1"/>
            <a:r>
              <a:rPr lang="cs-CZ" smtClean="0"/>
              <a:t>Kdo z představitelů tzv. Vídeňské školy žil nejdéle?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Použitá literatura a zdroje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Stručné dějiny evropské hudby, Montanex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Jan Mazurek</a:t>
            </a:r>
          </a:p>
          <a:p>
            <a:pPr eaLnBrk="1" hangingPunct="1"/>
            <a:r>
              <a:rPr lang="cs-CZ" smtClean="0"/>
              <a:t>Hudební výchova pro gymnázia 2.díl, SPN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A. Charalambidis a kol.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Poslechové ukázky z řady CD k učebnici HV pro ZŠ, SPN 1998 (CD pro 1.roč.,  CD pro 8.roč. – úryvky skladeb: J.Haydn –Hodiny 1,04min., L.van Beethoven – Osudová 1,30min.)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401</Words>
  <Application>Microsoft Office PowerPoint</Application>
  <PresentationFormat>Předvádění na obrazovce (4:3)</PresentationFormat>
  <Paragraphs>106</Paragraphs>
  <Slides>14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Hudba klasicismu - 1.část</vt:lpstr>
      <vt:lpstr>Obsah:</vt:lpstr>
      <vt:lpstr>1. Klasicismus v souvislostech</vt:lpstr>
      <vt:lpstr>2. Nové trendy v umění:</vt:lpstr>
      <vt:lpstr>3. Jaká je hudební řeč:</vt:lpstr>
      <vt:lpstr>Jaká je hudební řeč 2.</vt:lpstr>
      <vt:lpstr>4. Hudební formy vokální </vt:lpstr>
      <vt:lpstr>5. Hudební formy instrumentální</vt:lpstr>
      <vt:lpstr>6. Sonátová forma</vt:lpstr>
      <vt:lpstr>7. Poslech</vt:lpstr>
      <vt:lpstr>8. Mannheimská škola</vt:lpstr>
      <vt:lpstr>8. Vídeňská škola</vt:lpstr>
      <vt:lpstr>9. Opakování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klasicismu 1.část</dc:title>
  <dc:creator>DOMKA</dc:creator>
  <cp:lastModifiedBy>Romana</cp:lastModifiedBy>
  <cp:revision>22</cp:revision>
  <dcterms:created xsi:type="dcterms:W3CDTF">2012-09-16T07:03:06Z</dcterms:created>
  <dcterms:modified xsi:type="dcterms:W3CDTF">2012-09-17T09:11:29Z</dcterms:modified>
</cp:coreProperties>
</file>