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Default Extension="docx" ContentType="application/vnd.openxmlformats-officedocument.wordprocessingml.document"/>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63" r:id="rId4"/>
    <p:sldId id="267" r:id="rId5"/>
    <p:sldId id="266" r:id="rId6"/>
    <p:sldId id="259" r:id="rId7"/>
    <p:sldId id="265" r:id="rId8"/>
    <p:sldId id="257" r:id="rId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757" autoAdjust="0"/>
    <p:restoredTop sz="94660"/>
  </p:normalViewPr>
  <p:slideViewPr>
    <p:cSldViewPr>
      <p:cViewPr varScale="1">
        <p:scale>
          <a:sx n="69" d="100"/>
          <a:sy n="69" d="100"/>
        </p:scale>
        <p:origin x="-576"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1.emf"/></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7" name="Přímá spojovací čára 6"/>
          <p:cNvSpPr>
            <a:spLocks noChangeShapeType="1"/>
          </p:cNvSpPr>
          <p:nvPr/>
        </p:nvSpPr>
        <p:spPr bwMode="auto">
          <a:xfrm>
            <a:off x="514350" y="5349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9" name="Nadpis 28"/>
          <p:cNvSpPr>
            <a:spLocks noGrp="1"/>
          </p:cNvSpPr>
          <p:nvPr>
            <p:ph type="ctrTitle"/>
          </p:nvPr>
        </p:nvSpPr>
        <p:spPr>
          <a:xfrm>
            <a:off x="381000" y="4853411"/>
            <a:ext cx="8458200" cy="1222375"/>
          </a:xfrm>
        </p:spPr>
        <p:txBody>
          <a:bodyPr anchor="t"/>
          <a:lstStyle/>
          <a:p>
            <a:r>
              <a:rPr kumimoji="0" lang="cs-CZ" smtClean="0"/>
              <a:t>Klepnutím lze upravit styl předlohy nadpisů.</a:t>
            </a:r>
            <a:endParaRPr kumimoji="0" lang="en-US"/>
          </a:p>
        </p:txBody>
      </p:sp>
      <p:sp>
        <p:nvSpPr>
          <p:cNvPr id="9" name="Podnadpis 8"/>
          <p:cNvSpPr>
            <a:spLocks noGrp="1"/>
          </p:cNvSpPr>
          <p:nvPr>
            <p:ph type="subTitle" idx="1"/>
          </p:nvPr>
        </p:nvSpPr>
        <p:spPr>
          <a:xfrm>
            <a:off x="381000" y="3886200"/>
            <a:ext cx="8458200" cy="914400"/>
          </a:xfrm>
        </p:spPr>
        <p:txBody>
          <a:bodyPr anchor="b"/>
          <a:lstStyle>
            <a:lvl1pPr marL="0" indent="0" algn="l">
              <a:buNone/>
              <a:defRPr sz="2400">
                <a:solidFill>
                  <a:schemeClr val="tx2">
                    <a:shade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Klepnutím lze upravit styl předlohy podnadpisů.</a:t>
            </a:r>
            <a:endParaRPr kumimoji="0" lang="en-US"/>
          </a:p>
        </p:txBody>
      </p:sp>
      <p:sp>
        <p:nvSpPr>
          <p:cNvPr id="16" name="Zástupný symbol pro datum 15"/>
          <p:cNvSpPr>
            <a:spLocks noGrp="1"/>
          </p:cNvSpPr>
          <p:nvPr>
            <p:ph type="dt" sz="half" idx="10"/>
          </p:nvPr>
        </p:nvSpPr>
        <p:spPr/>
        <p:txBody>
          <a:bodyPr/>
          <a:lstStyle/>
          <a:p>
            <a:fld id="{18A2481B-5154-415F-B752-558547769AA3}" type="datetimeFigureOut">
              <a:rPr lang="cs-CZ" smtClean="0"/>
              <a:pPr/>
              <a:t>18.9.2012</a:t>
            </a:fld>
            <a:endParaRPr lang="cs-CZ"/>
          </a:p>
        </p:txBody>
      </p:sp>
      <p:sp>
        <p:nvSpPr>
          <p:cNvPr id="2" name="Zástupný symbol pro zápatí 1"/>
          <p:cNvSpPr>
            <a:spLocks noGrp="1"/>
          </p:cNvSpPr>
          <p:nvPr>
            <p:ph type="ftr" sz="quarter" idx="11"/>
          </p:nvPr>
        </p:nvSpPr>
        <p:spPr/>
        <p:txBody>
          <a:bodyPr/>
          <a:lstStyle/>
          <a:p>
            <a:endParaRPr lang="cs-CZ"/>
          </a:p>
        </p:txBody>
      </p:sp>
      <p:sp>
        <p:nvSpPr>
          <p:cNvPr id="15" name="Zástupný symbol pro číslo snímku 14"/>
          <p:cNvSpPr>
            <a:spLocks noGrp="1"/>
          </p:cNvSpPr>
          <p:nvPr>
            <p:ph type="sldNum" sz="quarter" idx="12"/>
          </p:nvPr>
        </p:nvSpPr>
        <p:spPr>
          <a:xfrm>
            <a:off x="8229600" y="6473952"/>
            <a:ext cx="758952" cy="246888"/>
          </a:xfrm>
        </p:spPr>
        <p:txBody>
          <a:bodyPr/>
          <a:lstStyle/>
          <a:p>
            <a:fld id="{20264769-77EF-4CD0-90DE-F7D7F2D423C4}"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2" name="Nadpis 21"/>
          <p:cNvSpPr>
            <a:spLocks noGrp="1"/>
          </p:cNvSpPr>
          <p:nvPr>
            <p:ph type="title"/>
          </p:nvPr>
        </p:nvSpPr>
        <p:spPr/>
        <p:txBody>
          <a:bodyPr/>
          <a:lstStyle/>
          <a:p>
            <a:r>
              <a:rPr kumimoji="0" lang="cs-CZ" smtClean="0"/>
              <a:t>Klepnutím lze upravit styl předlohy nadpisů.</a:t>
            </a:r>
            <a:endParaRPr kumimoji="0" lang="en-US"/>
          </a:p>
        </p:txBody>
      </p:sp>
      <p:sp>
        <p:nvSpPr>
          <p:cNvPr id="27" name="Zástupný symbol pro obsah 26"/>
          <p:cNvSpPr>
            <a:spLocks noGrp="1"/>
          </p:cNvSpPr>
          <p:nvPr>
            <p:ph idx="1"/>
          </p:nvPr>
        </p:nvSpPr>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5" name="Zástupný symbol pro datum 24"/>
          <p:cNvSpPr>
            <a:spLocks noGrp="1"/>
          </p:cNvSpPr>
          <p:nvPr>
            <p:ph type="dt" sz="half" idx="10"/>
          </p:nvPr>
        </p:nvSpPr>
        <p:spPr/>
        <p:txBody>
          <a:bodyPr/>
          <a:lstStyle/>
          <a:p>
            <a:fld id="{18A2481B-5154-415F-B752-558547769AA3}" type="datetimeFigureOut">
              <a:rPr lang="cs-CZ" smtClean="0"/>
              <a:pPr/>
              <a:t>18.9.2012</a:t>
            </a:fld>
            <a:endParaRPr lang="cs-CZ"/>
          </a:p>
        </p:txBody>
      </p:sp>
      <p:sp>
        <p:nvSpPr>
          <p:cNvPr id="19" name="Zástupný symbol pro zápatí 18"/>
          <p:cNvSpPr>
            <a:spLocks noGrp="1"/>
          </p:cNvSpPr>
          <p:nvPr>
            <p:ph type="ftr" sz="quarter" idx="11"/>
          </p:nvPr>
        </p:nvSpPr>
        <p:spPr>
          <a:xfrm>
            <a:off x="3581400" y="76200"/>
            <a:ext cx="2895600" cy="288925"/>
          </a:xfrm>
        </p:spPr>
        <p:txBody>
          <a:bodyPr/>
          <a:lstStyle/>
          <a:p>
            <a:endParaRPr lang="cs-CZ"/>
          </a:p>
        </p:txBody>
      </p:sp>
      <p:sp>
        <p:nvSpPr>
          <p:cNvPr id="16" name="Zástupný symbol pro číslo snímku 15"/>
          <p:cNvSpPr>
            <a:spLocks noGrp="1"/>
          </p:cNvSpPr>
          <p:nvPr>
            <p:ph type="sldNum" sz="quarter" idx="12"/>
          </p:nvPr>
        </p:nvSpPr>
        <p:spPr>
          <a:xfrm>
            <a:off x="8229600" y="6473952"/>
            <a:ext cx="758952" cy="246888"/>
          </a:xfrm>
        </p:spPr>
        <p:txBody>
          <a:bodyPr/>
          <a:lstStyle/>
          <a:p>
            <a:fld id="{20264769-77EF-4CD0-90DE-F7D7F2D423C4}"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3">
        <a:schemeClr val="bg2"/>
      </p:bgRef>
    </p:bg>
    <p:spTree>
      <p:nvGrpSpPr>
        <p:cNvPr id="1" name=""/>
        <p:cNvGrpSpPr/>
        <p:nvPr/>
      </p:nvGrpSpPr>
      <p:grpSpPr>
        <a:xfrm>
          <a:off x="0" y="0"/>
          <a:ext cx="0" cy="0"/>
          <a:chOff x="0" y="0"/>
          <a:chExt cx="0" cy="0"/>
        </a:xfrm>
      </p:grpSpPr>
      <p:sp>
        <p:nvSpPr>
          <p:cNvPr id="7" name="Přímá spojovací čára 6"/>
          <p:cNvSpPr>
            <a:spLocks noChangeShapeType="1"/>
          </p:cNvSpPr>
          <p:nvPr/>
        </p:nvSpPr>
        <p:spPr bwMode="auto">
          <a:xfrm>
            <a:off x="514350" y="3444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Zástupný symbol pro text 5"/>
          <p:cNvSpPr>
            <a:spLocks noGrp="1"/>
          </p:cNvSpPr>
          <p:nvPr>
            <p:ph type="body" idx="1"/>
          </p:nvPr>
        </p:nvSpPr>
        <p:spPr>
          <a:xfrm>
            <a:off x="381000" y="1676400"/>
            <a:ext cx="8458200" cy="1219200"/>
          </a:xfrm>
        </p:spPr>
        <p:txBody>
          <a:bodyPr anchor="b"/>
          <a:lstStyle>
            <a:lvl1pPr marL="0" indent="0" algn="r">
              <a:buNone/>
              <a:defRPr sz="2000">
                <a:solidFill>
                  <a:schemeClr val="tx2">
                    <a:shade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Klepnutím lze upravit styly předlohy textu.</a:t>
            </a:r>
          </a:p>
        </p:txBody>
      </p:sp>
      <p:sp>
        <p:nvSpPr>
          <p:cNvPr id="19" name="Zástupný symbol pro datum 18"/>
          <p:cNvSpPr>
            <a:spLocks noGrp="1"/>
          </p:cNvSpPr>
          <p:nvPr>
            <p:ph type="dt" sz="half" idx="10"/>
          </p:nvPr>
        </p:nvSpPr>
        <p:spPr/>
        <p:txBody>
          <a:bodyPr/>
          <a:lstStyle/>
          <a:p>
            <a:fld id="{18A2481B-5154-415F-B752-558547769AA3}" type="datetimeFigureOut">
              <a:rPr lang="cs-CZ" smtClean="0"/>
              <a:pPr/>
              <a:t>18.9.2012</a:t>
            </a:fld>
            <a:endParaRPr lang="cs-CZ"/>
          </a:p>
        </p:txBody>
      </p:sp>
      <p:sp>
        <p:nvSpPr>
          <p:cNvPr id="11" name="Zástupný symbol pro zápatí 10"/>
          <p:cNvSpPr>
            <a:spLocks noGrp="1"/>
          </p:cNvSpPr>
          <p:nvPr>
            <p:ph type="ftr" sz="quarter" idx="11"/>
          </p:nvPr>
        </p:nvSpPr>
        <p:spPr/>
        <p:txBody>
          <a:bodyPr/>
          <a:lstStyle/>
          <a:p>
            <a:endParaRPr lang="cs-CZ"/>
          </a:p>
        </p:txBody>
      </p:sp>
      <p:sp>
        <p:nvSpPr>
          <p:cNvPr id="16" name="Zástupný symbol pro číslo snímku 15"/>
          <p:cNvSpPr>
            <a:spLocks noGrp="1"/>
          </p:cNvSpPr>
          <p:nvPr>
            <p:ph type="sldNum" sz="quarter" idx="12"/>
          </p:nvPr>
        </p:nvSpPr>
        <p:spPr/>
        <p:txBody>
          <a:bodyPr/>
          <a:lstStyle/>
          <a:p>
            <a:fld id="{20264769-77EF-4CD0-90DE-F7D7F2D423C4}" type="slidenum">
              <a:rPr lang="cs-CZ" smtClean="0"/>
              <a:pPr/>
              <a:t>‹#›</a:t>
            </a:fld>
            <a:endParaRPr lang="cs-CZ"/>
          </a:p>
        </p:txBody>
      </p:sp>
      <p:sp>
        <p:nvSpPr>
          <p:cNvPr id="8" name="Nadpis 7"/>
          <p:cNvSpPr>
            <a:spLocks noGrp="1"/>
          </p:cNvSpPr>
          <p:nvPr>
            <p:ph type="title"/>
          </p:nvPr>
        </p:nvSpPr>
        <p:spPr>
          <a:xfrm>
            <a:off x="180475" y="2947085"/>
            <a:ext cx="8686800" cy="1184825"/>
          </a:xfrm>
        </p:spPr>
        <p:txBody>
          <a:bodyPr rtlCol="0" anchor="t"/>
          <a:lstStyle>
            <a:lvl1pPr algn="r">
              <a:defRPr/>
            </a:lvl1pPr>
          </a:lstStyle>
          <a:p>
            <a:r>
              <a:rPr kumimoji="0" lang="cs-CZ" smtClean="0"/>
              <a:t>Klepnutím lze upravit styl předlohy nadpisů.</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0" name="Nadpis 19"/>
          <p:cNvSpPr>
            <a:spLocks noGrp="1"/>
          </p:cNvSpPr>
          <p:nvPr>
            <p:ph type="title"/>
          </p:nvPr>
        </p:nvSpPr>
        <p:spPr>
          <a:xfrm>
            <a:off x="301752" y="457200"/>
            <a:ext cx="8686800" cy="841248"/>
          </a:xfrm>
        </p:spPr>
        <p:txBody>
          <a:bodyPr/>
          <a:lstStyle/>
          <a:p>
            <a:r>
              <a:rPr kumimoji="0" lang="cs-CZ" smtClean="0"/>
              <a:t>Klepnutím lze upravit styl předlohy nadpisů.</a:t>
            </a:r>
            <a:endParaRPr kumimoji="0" lang="en-US"/>
          </a:p>
        </p:txBody>
      </p:sp>
      <p:sp>
        <p:nvSpPr>
          <p:cNvPr id="14" name="Zástupný symbol pro obsah 13"/>
          <p:cNvSpPr>
            <a:spLocks noGrp="1"/>
          </p:cNvSpPr>
          <p:nvPr>
            <p:ph sz="half" idx="1"/>
          </p:nvPr>
        </p:nvSpPr>
        <p:spPr>
          <a:xfrm>
            <a:off x="304800" y="1600200"/>
            <a:ext cx="41910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half" idx="2"/>
          </p:nvPr>
        </p:nvSpPr>
        <p:spPr>
          <a:xfrm>
            <a:off x="4648200" y="1600200"/>
            <a:ext cx="43434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1" name="Zástupný symbol pro datum 20"/>
          <p:cNvSpPr>
            <a:spLocks noGrp="1"/>
          </p:cNvSpPr>
          <p:nvPr>
            <p:ph type="dt" sz="half" idx="10"/>
          </p:nvPr>
        </p:nvSpPr>
        <p:spPr/>
        <p:txBody>
          <a:bodyPr/>
          <a:lstStyle/>
          <a:p>
            <a:fld id="{18A2481B-5154-415F-B752-558547769AA3}" type="datetimeFigureOut">
              <a:rPr lang="cs-CZ" smtClean="0"/>
              <a:pPr/>
              <a:t>18.9.2012</a:t>
            </a:fld>
            <a:endParaRPr lang="cs-CZ"/>
          </a:p>
        </p:txBody>
      </p:sp>
      <p:sp>
        <p:nvSpPr>
          <p:cNvPr id="10" name="Zástupný symbol pro zápatí 9"/>
          <p:cNvSpPr>
            <a:spLocks noGrp="1"/>
          </p:cNvSpPr>
          <p:nvPr>
            <p:ph type="ftr" sz="quarter" idx="11"/>
          </p:nvPr>
        </p:nvSpPr>
        <p:spPr/>
        <p:txBody>
          <a:bodyPr/>
          <a:lstStyle/>
          <a:p>
            <a:endParaRPr lang="cs-CZ"/>
          </a:p>
        </p:txBody>
      </p:sp>
      <p:sp>
        <p:nvSpPr>
          <p:cNvPr id="31" name="Zástupný symbol pro číslo snímku 30"/>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spTree>
      <p:nvGrpSpPr>
        <p:cNvPr id="1" name=""/>
        <p:cNvGrpSpPr/>
        <p:nvPr/>
      </p:nvGrpSpPr>
      <p:grpSpPr>
        <a:xfrm>
          <a:off x="0" y="0"/>
          <a:ext cx="0" cy="0"/>
          <a:chOff x="0" y="0"/>
          <a:chExt cx="0" cy="0"/>
        </a:xfrm>
      </p:grpSpPr>
      <p:sp>
        <p:nvSpPr>
          <p:cNvPr id="29" name="Nadpis 28"/>
          <p:cNvSpPr>
            <a:spLocks noGrp="1"/>
          </p:cNvSpPr>
          <p:nvPr>
            <p:ph type="title"/>
          </p:nvPr>
        </p:nvSpPr>
        <p:spPr>
          <a:xfrm>
            <a:off x="304800" y="5410200"/>
            <a:ext cx="8610600" cy="882650"/>
          </a:xfrm>
        </p:spPr>
        <p:txBody>
          <a:bodyPr anchor="ctr"/>
          <a:lstStyle>
            <a:lvl1pPr>
              <a:defRPr/>
            </a:lvl1pPr>
          </a:lstStyle>
          <a:p>
            <a:r>
              <a:rPr kumimoji="0" lang="cs-CZ" smtClean="0"/>
              <a:t>Klepnutím lze upravit styl předlohy nadpisů.</a:t>
            </a:r>
            <a:endParaRPr kumimoji="0" lang="en-US"/>
          </a:p>
        </p:txBody>
      </p:sp>
      <p:sp>
        <p:nvSpPr>
          <p:cNvPr id="13" name="Zástupný symbol pro text 12"/>
          <p:cNvSpPr>
            <a:spLocks noGrp="1"/>
          </p:cNvSpPr>
          <p:nvPr>
            <p:ph type="body" idx="1"/>
          </p:nvPr>
        </p:nvSpPr>
        <p:spPr>
          <a:xfrm>
            <a:off x="281444" y="666750"/>
            <a:ext cx="4290556"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25" name="Zástupný symbol pro text 24"/>
          <p:cNvSpPr>
            <a:spLocks noGrp="1"/>
          </p:cNvSpPr>
          <p:nvPr>
            <p:ph type="body" sz="half" idx="3"/>
          </p:nvPr>
        </p:nvSpPr>
        <p:spPr>
          <a:xfrm>
            <a:off x="4645025" y="666750"/>
            <a:ext cx="4292241"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4" name="Zástupný symbol pro obsah 3"/>
          <p:cNvSpPr>
            <a:spLocks noGrp="1"/>
          </p:cNvSpPr>
          <p:nvPr>
            <p:ph sz="quarter" idx="2"/>
          </p:nvPr>
        </p:nvSpPr>
        <p:spPr>
          <a:xfrm>
            <a:off x="281444" y="1316037"/>
            <a:ext cx="429055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8" name="Zástupný symbol pro obsah 27"/>
          <p:cNvSpPr>
            <a:spLocks noGrp="1"/>
          </p:cNvSpPr>
          <p:nvPr>
            <p:ph sz="quarter" idx="4"/>
          </p:nvPr>
        </p:nvSpPr>
        <p:spPr>
          <a:xfrm>
            <a:off x="4648730" y="1316037"/>
            <a:ext cx="428853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0" name="Zástupný symbol pro datum 9"/>
          <p:cNvSpPr>
            <a:spLocks noGrp="1"/>
          </p:cNvSpPr>
          <p:nvPr>
            <p:ph type="dt" sz="half" idx="10"/>
          </p:nvPr>
        </p:nvSpPr>
        <p:spPr/>
        <p:txBody>
          <a:bodyPr/>
          <a:lstStyle/>
          <a:p>
            <a:fld id="{18A2481B-5154-415F-B752-558547769AA3}" type="datetimeFigureOut">
              <a:rPr lang="cs-CZ" smtClean="0"/>
              <a:pPr/>
              <a:t>18.9.2012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a:xfrm>
            <a:off x="8229600" y="6477000"/>
            <a:ext cx="762000" cy="246888"/>
          </a:xfrm>
        </p:spPr>
        <p:txBody>
          <a:bodyPr/>
          <a:lstStyle/>
          <a:p>
            <a:fld id="{20264769-77EF-4CD0-90DE-F7D7F2D423C4}" type="slidenum">
              <a:rPr lang="cs-CZ" smtClean="0"/>
              <a:pPr/>
              <a:t>‹#›</a:t>
            </a:fld>
            <a:endParaRPr lang="cs-CZ"/>
          </a:p>
        </p:txBody>
      </p:sp>
      <p:sp>
        <p:nvSpPr>
          <p:cNvPr id="11" name="Přímá spojovací čára 10"/>
          <p:cNvSpPr>
            <a:spLocks noChangeShapeType="1"/>
          </p:cNvSpPr>
          <p:nvPr/>
        </p:nvSpPr>
        <p:spPr bwMode="auto">
          <a:xfrm>
            <a:off x="514350" y="6019800"/>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30" name="Nadpis 29"/>
          <p:cNvSpPr>
            <a:spLocks noGrp="1"/>
          </p:cNvSpPr>
          <p:nvPr>
            <p:ph type="title"/>
          </p:nvPr>
        </p:nvSpPr>
        <p:spPr>
          <a:xfrm>
            <a:off x="301752" y="457200"/>
            <a:ext cx="8686800" cy="841248"/>
          </a:xfrm>
        </p:spPr>
        <p:txBody>
          <a:bodyPr/>
          <a:lstStyle/>
          <a:p>
            <a:r>
              <a:rPr kumimoji="0" lang="cs-CZ" smtClean="0"/>
              <a:t>Klepnutím lze upravit styl předlohy nadpisů.</a:t>
            </a:r>
            <a:endParaRPr kumimoji="0" lang="en-US"/>
          </a:p>
        </p:txBody>
      </p:sp>
      <p:sp>
        <p:nvSpPr>
          <p:cNvPr id="12" name="Zástupný symbol pro datum 11"/>
          <p:cNvSpPr>
            <a:spLocks noGrp="1"/>
          </p:cNvSpPr>
          <p:nvPr>
            <p:ph type="dt" sz="half" idx="10"/>
          </p:nvPr>
        </p:nvSpPr>
        <p:spPr/>
        <p:txBody>
          <a:bodyPr/>
          <a:lstStyle/>
          <a:p>
            <a:fld id="{18A2481B-5154-415F-B752-558547769AA3}" type="datetimeFigureOut">
              <a:rPr lang="cs-CZ" smtClean="0"/>
              <a:pPr/>
              <a:t>18.9.2012</a:t>
            </a:fld>
            <a:endParaRPr lang="cs-CZ"/>
          </a:p>
        </p:txBody>
      </p:sp>
      <p:sp>
        <p:nvSpPr>
          <p:cNvPr id="21" name="Zástupný symbol pro zápatí 20"/>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3" name="Zástupný symbol pro datum 2"/>
          <p:cNvSpPr>
            <a:spLocks noGrp="1"/>
          </p:cNvSpPr>
          <p:nvPr>
            <p:ph type="dt" sz="half" idx="10"/>
          </p:nvPr>
        </p:nvSpPr>
        <p:spPr/>
        <p:txBody>
          <a:bodyPr/>
          <a:lstStyle/>
          <a:p>
            <a:fld id="{18A2481B-5154-415F-B752-558547769AA3}" type="datetimeFigureOut">
              <a:rPr lang="cs-CZ" smtClean="0"/>
              <a:pPr/>
              <a:t>18.9.2012</a:t>
            </a:fld>
            <a:endParaRPr lang="cs-CZ"/>
          </a:p>
        </p:txBody>
      </p:sp>
      <p:sp>
        <p:nvSpPr>
          <p:cNvPr id="24" name="Zástupný symbol pro zápatí 23"/>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8" name="Přímá spojovací čára 7"/>
          <p:cNvSpPr>
            <a:spLocks noChangeShapeType="1"/>
          </p:cNvSpPr>
          <p:nvPr/>
        </p:nvSpPr>
        <p:spPr bwMode="auto">
          <a:xfrm>
            <a:off x="514350" y="5849117"/>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Nadpis 11"/>
          <p:cNvSpPr>
            <a:spLocks noGrp="1"/>
          </p:cNvSpPr>
          <p:nvPr>
            <p:ph type="title"/>
          </p:nvPr>
        </p:nvSpPr>
        <p:spPr>
          <a:xfrm>
            <a:off x="457200" y="5486400"/>
            <a:ext cx="8458200" cy="520700"/>
          </a:xfrm>
        </p:spPr>
        <p:txBody>
          <a:bodyPr anchor="ctr"/>
          <a:lstStyle>
            <a:lvl1pPr algn="l">
              <a:buNone/>
              <a:defRPr sz="2000" b="1"/>
            </a:lvl1pPr>
          </a:lstStyle>
          <a:p>
            <a:r>
              <a:rPr kumimoji="0" lang="cs-CZ" smtClean="0"/>
              <a:t>Klepnutím lze upravit styl předlohy nadpisů.</a:t>
            </a:r>
            <a:endParaRPr kumimoji="0" lang="en-US"/>
          </a:p>
        </p:txBody>
      </p:sp>
      <p:sp>
        <p:nvSpPr>
          <p:cNvPr id="26" name="Zástupný symbol pro text 25"/>
          <p:cNvSpPr>
            <a:spLocks noGrp="1"/>
          </p:cNvSpPr>
          <p:nvPr>
            <p:ph type="body" idx="2"/>
          </p:nvPr>
        </p:nvSpPr>
        <p:spPr>
          <a:xfrm>
            <a:off x="457200" y="609600"/>
            <a:ext cx="3008313" cy="4800600"/>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cs-CZ" smtClean="0"/>
              <a:t>Klepnutím lze upravit styly předlohy textu.</a:t>
            </a:r>
          </a:p>
        </p:txBody>
      </p:sp>
      <p:sp>
        <p:nvSpPr>
          <p:cNvPr id="14" name="Zástupný symbol pro obsah 13"/>
          <p:cNvSpPr>
            <a:spLocks noGrp="1"/>
          </p:cNvSpPr>
          <p:nvPr>
            <p:ph sz="half" idx="1"/>
          </p:nvPr>
        </p:nvSpPr>
        <p:spPr>
          <a:xfrm>
            <a:off x="3575050" y="609600"/>
            <a:ext cx="5340350" cy="4800600"/>
          </a:xfrm>
        </p:spPr>
        <p:txBody>
          <a:bodyPr/>
          <a:lstStyle>
            <a:lvl1pPr>
              <a:defRPr sz="3200"/>
            </a:lvl1pPr>
            <a:lvl2pPr>
              <a:defRPr sz="2800"/>
            </a:lvl2pPr>
            <a:lvl3pPr>
              <a:defRPr sz="2400"/>
            </a:lvl3pPr>
            <a:lvl4pPr>
              <a:defRPr sz="2000"/>
            </a:lvl4pPr>
            <a:lvl5pPr>
              <a:defRPr sz="20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5" name="Zástupný symbol pro datum 24"/>
          <p:cNvSpPr>
            <a:spLocks noGrp="1"/>
          </p:cNvSpPr>
          <p:nvPr>
            <p:ph type="dt" sz="half" idx="10"/>
          </p:nvPr>
        </p:nvSpPr>
        <p:spPr/>
        <p:txBody>
          <a:bodyPr/>
          <a:lstStyle/>
          <a:p>
            <a:fld id="{18A2481B-5154-415F-B752-558547769AA3}" type="datetimeFigureOut">
              <a:rPr lang="cs-CZ" smtClean="0"/>
              <a:pPr/>
              <a:t>18.9.2012</a:t>
            </a:fld>
            <a:endParaRPr lang="cs-CZ"/>
          </a:p>
        </p:txBody>
      </p:sp>
      <p:sp>
        <p:nvSpPr>
          <p:cNvPr id="29" name="Zástupný symbol pro zápatí 28"/>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13" name="Zástupný symbol pro obrázek 12"/>
          <p:cNvSpPr>
            <a:spLocks noGrp="1"/>
          </p:cNvSpPr>
          <p:nvPr>
            <p:ph type="pic" idx="1"/>
          </p:nvPr>
        </p:nvSpPr>
        <p:spPr>
          <a:xfrm>
            <a:off x="3505200" y="616634"/>
            <a:ext cx="5029200" cy="3657600"/>
          </a:xfrm>
          <a:solidFill>
            <a:schemeClr val="bg1"/>
          </a:solidFill>
          <a:ln w="6350">
            <a:solidFill>
              <a:schemeClr val="accent1"/>
            </a:solidFill>
          </a:ln>
          <a:effectLst>
            <a:reflection blurRad="1000" stA="49000" endA="500" endPos="10000" dist="900" dir="5400000" sy="-90000" algn="bl" rotWithShape="0"/>
          </a:effectLst>
        </p:spPr>
        <p:txBody>
          <a:bodyPr/>
          <a:lstStyle>
            <a:lvl1pPr marL="0" indent="0">
              <a:buNone/>
              <a:defRPr sz="3200"/>
            </a:lvl1pPr>
          </a:lstStyle>
          <a:p>
            <a:r>
              <a:rPr kumimoji="0" lang="cs-CZ" smtClean="0"/>
              <a:t>Klepnutím na ikonu přidáte obrázek.</a:t>
            </a:r>
            <a:endParaRPr kumimoji="0" lang="en-US" dirty="0"/>
          </a:p>
        </p:txBody>
      </p:sp>
      <p:sp>
        <p:nvSpPr>
          <p:cNvPr id="7" name="Zástupný symbol pro datum 6"/>
          <p:cNvSpPr>
            <a:spLocks noGrp="1"/>
          </p:cNvSpPr>
          <p:nvPr>
            <p:ph type="dt" sz="half" idx="10"/>
          </p:nvPr>
        </p:nvSpPr>
        <p:spPr/>
        <p:txBody>
          <a:bodyPr/>
          <a:lstStyle/>
          <a:p>
            <a:fld id="{18A2481B-5154-415F-B752-558547769AA3}" type="datetimeFigureOut">
              <a:rPr lang="cs-CZ" smtClean="0"/>
              <a:pPr/>
              <a:t>18.9.2012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31" name="Zástupný symbol pro číslo snímku 30"/>
          <p:cNvSpPr>
            <a:spLocks noGrp="1"/>
          </p:cNvSpPr>
          <p:nvPr>
            <p:ph type="sldNum" sz="quarter" idx="12"/>
          </p:nvPr>
        </p:nvSpPr>
        <p:spPr/>
        <p:txBody>
          <a:bodyPr/>
          <a:lstStyle/>
          <a:p>
            <a:fld id="{20264769-77EF-4CD0-90DE-F7D7F2D423C4}" type="slidenum">
              <a:rPr lang="cs-CZ" smtClean="0"/>
              <a:pPr/>
              <a:t>‹#›</a:t>
            </a:fld>
            <a:endParaRPr lang="cs-CZ"/>
          </a:p>
        </p:txBody>
      </p:sp>
      <p:sp>
        <p:nvSpPr>
          <p:cNvPr id="17" name="Nadpis 16"/>
          <p:cNvSpPr>
            <a:spLocks noGrp="1"/>
          </p:cNvSpPr>
          <p:nvPr>
            <p:ph type="title"/>
          </p:nvPr>
        </p:nvSpPr>
        <p:spPr>
          <a:xfrm>
            <a:off x="381000" y="4993760"/>
            <a:ext cx="5867400" cy="522288"/>
          </a:xfrm>
        </p:spPr>
        <p:txBody>
          <a:bodyPr anchor="ctr"/>
          <a:lstStyle>
            <a:lvl1pPr algn="l">
              <a:buNone/>
              <a:defRPr sz="2000" b="1"/>
            </a:lvl1pPr>
          </a:lstStyle>
          <a:p>
            <a:r>
              <a:rPr kumimoji="0" lang="cs-CZ" smtClean="0"/>
              <a:t>Klepnutím lze upravit styl předlohy nadpisů.</a:t>
            </a:r>
            <a:endParaRPr kumimoji="0" lang="en-US"/>
          </a:p>
        </p:txBody>
      </p:sp>
      <p:sp>
        <p:nvSpPr>
          <p:cNvPr id="26" name="Zástupný symbol pro text 25"/>
          <p:cNvSpPr>
            <a:spLocks noGrp="1"/>
          </p:cNvSpPr>
          <p:nvPr>
            <p:ph type="body" sz="half" idx="2"/>
          </p:nvPr>
        </p:nvSpPr>
        <p:spPr>
          <a:xfrm>
            <a:off x="381000" y="5533218"/>
            <a:ext cx="5867400" cy="768350"/>
          </a:xfrm>
        </p:spPr>
        <p:txBody>
          <a:bodyPr lIns="109728" tIns="0"/>
          <a:lstStyle>
            <a:lvl1pPr marL="0" indent="0">
              <a:buNone/>
              <a:defRPr sz="1400"/>
            </a:lvl1pPr>
            <a:lvl2pPr>
              <a:defRPr sz="1200"/>
            </a:lvl2pPr>
            <a:lvl3pPr>
              <a:defRPr sz="1000"/>
            </a:lvl3pPr>
            <a:lvl4pPr>
              <a:defRPr sz="900"/>
            </a:lvl4pPr>
            <a:lvl5pPr>
              <a:defRPr sz="900"/>
            </a:lvl5pPr>
          </a:lstStyle>
          <a:p>
            <a:pPr lvl="0" eaLnBrk="1" latinLnBrk="0" hangingPunct="1"/>
            <a:r>
              <a:rPr kumimoji="0" lang="cs-CZ" smtClean="0"/>
              <a:t>Klepnutím lze upravit styly předlohy textu.</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18A2481B-5154-415F-B752-558547769AA3}" type="datetimeFigureOut">
              <a:rPr lang="cs-CZ" smtClean="0"/>
              <a:pPr/>
              <a:t>18.9.2012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858000" y="549276"/>
            <a:ext cx="1828800" cy="5851525"/>
          </a:xfrm>
        </p:spPr>
        <p:txBody>
          <a:bodyPr vert="eaVer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549276"/>
            <a:ext cx="6248400" cy="5851525"/>
          </a:xfrm>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18A2481B-5154-415F-B752-558547769AA3}" type="datetimeFigureOut">
              <a:rPr lang="cs-CZ" smtClean="0"/>
              <a:pPr/>
              <a:t>18.9.2012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římá spojovací čára 6"/>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Zástupný symbol pro text 7"/>
          <p:cNvSpPr>
            <a:spLocks noGrp="1"/>
          </p:cNvSpPr>
          <p:nvPr>
            <p:ph type="body" idx="1"/>
          </p:nvPr>
        </p:nvSpPr>
        <p:spPr>
          <a:xfrm>
            <a:off x="304800" y="1554162"/>
            <a:ext cx="8686800" cy="4525963"/>
          </a:xfrm>
          <a:prstGeom prst="rect">
            <a:avLst/>
          </a:prstGeom>
        </p:spPr>
        <p:txBody>
          <a:bodyPr vert="horz">
            <a:normAutofit/>
          </a:bodyPr>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1" name="Zástupný symbol pro datum 10"/>
          <p:cNvSpPr>
            <a:spLocks noGrp="1"/>
          </p:cNvSpPr>
          <p:nvPr>
            <p:ph type="dt" sz="half" idx="2"/>
          </p:nvPr>
        </p:nvSpPr>
        <p:spPr>
          <a:xfrm>
            <a:off x="6477000" y="76200"/>
            <a:ext cx="2514600" cy="288925"/>
          </a:xfrm>
          <a:prstGeom prst="rect">
            <a:avLst/>
          </a:prstGeom>
        </p:spPr>
        <p:txBody>
          <a:bodyPr vert="horz"/>
          <a:lstStyle>
            <a:lvl1pPr algn="l" eaLnBrk="1" latinLnBrk="0" hangingPunct="1">
              <a:defRPr kumimoji="0" sz="1200">
                <a:solidFill>
                  <a:schemeClr val="accent1">
                    <a:shade val="75000"/>
                  </a:schemeClr>
                </a:solidFill>
              </a:defRPr>
            </a:lvl1pPr>
          </a:lstStyle>
          <a:p>
            <a:fld id="{18A2481B-5154-415F-B752-558547769AA3}" type="datetimeFigureOut">
              <a:rPr lang="cs-CZ" smtClean="0"/>
              <a:pPr/>
              <a:t>18.9.2012</a:t>
            </a:fld>
            <a:endParaRPr lang="cs-CZ"/>
          </a:p>
        </p:txBody>
      </p:sp>
      <p:sp>
        <p:nvSpPr>
          <p:cNvPr id="28" name="Zástupný symbol pro zápatí 27"/>
          <p:cNvSpPr>
            <a:spLocks noGrp="1"/>
          </p:cNvSpPr>
          <p:nvPr>
            <p:ph type="ftr" sz="quarter" idx="3"/>
          </p:nvPr>
        </p:nvSpPr>
        <p:spPr>
          <a:xfrm>
            <a:off x="3124200" y="76200"/>
            <a:ext cx="3352800" cy="288925"/>
          </a:xfrm>
          <a:prstGeom prst="rect">
            <a:avLst/>
          </a:prstGeom>
        </p:spPr>
        <p:txBody>
          <a:bodyPr vert="horz"/>
          <a:lstStyle>
            <a:lvl1pPr algn="r" eaLnBrk="1" latinLnBrk="0" hangingPunct="1">
              <a:defRPr kumimoji="0" sz="1200">
                <a:solidFill>
                  <a:schemeClr val="accent1">
                    <a:shade val="75000"/>
                  </a:schemeClr>
                </a:solidFill>
              </a:defRPr>
            </a:lvl1pPr>
          </a:lstStyle>
          <a:p>
            <a:endParaRPr lang="cs-CZ"/>
          </a:p>
        </p:txBody>
      </p:sp>
      <p:sp>
        <p:nvSpPr>
          <p:cNvPr id="5" name="Zástupný symbol pro číslo snímku 4"/>
          <p:cNvSpPr>
            <a:spLocks noGrp="1"/>
          </p:cNvSpPr>
          <p:nvPr>
            <p:ph type="sldNum" sz="quarter" idx="4"/>
          </p:nvPr>
        </p:nvSpPr>
        <p:spPr>
          <a:xfrm>
            <a:off x="8229600" y="6477000"/>
            <a:ext cx="762000" cy="244475"/>
          </a:xfrm>
          <a:prstGeom prst="rect">
            <a:avLst/>
          </a:prstGeom>
        </p:spPr>
        <p:txBody>
          <a:bodyPr vert="horz"/>
          <a:lstStyle>
            <a:lvl1pPr algn="r" eaLnBrk="1" latinLnBrk="0" hangingPunct="1">
              <a:defRPr kumimoji="0" sz="1200">
                <a:solidFill>
                  <a:schemeClr val="accent1">
                    <a:shade val="75000"/>
                  </a:schemeClr>
                </a:solidFill>
              </a:defRPr>
            </a:lvl1pPr>
          </a:lstStyle>
          <a:p>
            <a:fld id="{20264769-77EF-4CD0-90DE-F7D7F2D423C4}" type="slidenum">
              <a:rPr lang="cs-CZ" smtClean="0"/>
              <a:pPr/>
              <a:t>‹#›</a:t>
            </a:fld>
            <a:endParaRPr lang="cs-CZ"/>
          </a:p>
        </p:txBody>
      </p:sp>
      <p:sp>
        <p:nvSpPr>
          <p:cNvPr id="10" name="Zástupný symbol pro nadpis 9"/>
          <p:cNvSpPr>
            <a:spLocks noGrp="1"/>
          </p:cNvSpPr>
          <p:nvPr>
            <p:ph type="title"/>
          </p:nvPr>
        </p:nvSpPr>
        <p:spPr>
          <a:xfrm>
            <a:off x="304800" y="457200"/>
            <a:ext cx="8686800" cy="838200"/>
          </a:xfrm>
          <a:prstGeom prst="rect">
            <a:avLst/>
          </a:prstGeom>
        </p:spPr>
        <p:txBody>
          <a:bodyPr vert="horz" anchor="ctr">
            <a:normAutofit/>
          </a:bodyPr>
          <a:lstStyle/>
          <a:p>
            <a:r>
              <a:rPr kumimoji="0" lang="cs-CZ" smtClean="0"/>
              <a:t>Klepnutím lze upravit styl předlohy nadpisů.</a:t>
            </a:r>
            <a:endParaRPr kumimoji="0" lang="en-US"/>
          </a:p>
        </p:txBody>
      </p:sp>
      <p:sp>
        <p:nvSpPr>
          <p:cNvPr id="9" name="Přímá spojovací čára 8"/>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Přímá spojovací čára 11"/>
          <p:cNvSpPr>
            <a:spLocks noChangeShapeType="1"/>
          </p:cNvSpPr>
          <p:nvPr/>
        </p:nvSpPr>
        <p:spPr bwMode="auto">
          <a:xfrm>
            <a:off x="514350" y="1057986"/>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p:titleStyle>
    <p:body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 Id="rId5" Type="http://schemas.openxmlformats.org/officeDocument/2006/relationships/image" Target="../media/image8.jpeg"/><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11.emf"/><Relationship Id="rId4" Type="http://schemas.openxmlformats.org/officeDocument/2006/relationships/package" Target="../embeddings/Dokument_aplikace_Microsoft_Word1.docx"/></Relationships>
</file>

<file path=ppt/slides/_rels/slide8.xml.rels><?xml version="1.0" encoding="UTF-8" standalone="yes"?>
<Relationships xmlns="http://schemas.openxmlformats.org/package/2006/relationships"><Relationship Id="rId8" Type="http://schemas.openxmlformats.org/officeDocument/2006/relationships/hyperlink" Target="http://mw2.google.com/mw-panoramio/photos/medium/1389253.jpg" TargetMode="External"/><Relationship Id="rId3" Type="http://schemas.openxmlformats.org/officeDocument/2006/relationships/hyperlink" Target="https://moodle.kge.tul.cz/pluginfile.php/6747/mod_resource/content/0/2006/Jiri_Vandas_Vodstvo_Evropy/obrazky/evropad.gif" TargetMode="External"/><Relationship Id="rId7" Type="http://schemas.openxmlformats.org/officeDocument/2006/relationships/hyperlink" Target="http://www.onlinephotographers.org/pics/8747_bb.jpg" TargetMode="Externa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hyperlink" Target="http://www.quido.cz/priroda/obrazky/geiranger_2_v.jpg" TargetMode="External"/><Relationship Id="rId5" Type="http://schemas.openxmlformats.org/officeDocument/2006/relationships/hyperlink" Target="http://cs.wikipedia.org/wiki/Soubor:Bodensee_satellit.jpg" TargetMode="External"/><Relationship Id="rId4" Type="http://schemas.openxmlformats.org/officeDocument/2006/relationships/hyperlink" Target="http://files.melicharpetr.webnode.cz/200000022-3f146400eb/vodstvo%20evropy-mapa%201.png" TargetMode="External"/><Relationship Id="rId9"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cstate="print"/>
          <a:tile tx="0" ty="0" sx="100000" sy="100000" flip="none" algn="tl"/>
        </a:blipFill>
        <a:effectLst/>
      </p:bgPr>
    </p:bg>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476673"/>
            <a:ext cx="7772400" cy="3123778"/>
          </a:xfrm>
        </p:spPr>
        <p:txBody>
          <a:bodyPr>
            <a:normAutofit/>
          </a:bodyPr>
          <a:lstStyle/>
          <a:p>
            <a:pPr algn="ctr"/>
            <a:r>
              <a:rPr lang="cs-CZ" sz="6600" b="1" dirty="0" smtClean="0">
                <a:latin typeface="Arial" pitchFamily="34" charset="0"/>
                <a:cs typeface="Arial" pitchFamily="34" charset="0"/>
              </a:rPr>
              <a:t>Z E M Ě P I S </a:t>
            </a:r>
            <a:endParaRPr lang="cs-CZ" sz="6600" b="1" dirty="0">
              <a:latin typeface="Arial" pitchFamily="34" charset="0"/>
              <a:cs typeface="Arial" pitchFamily="34" charset="0"/>
            </a:endParaRPr>
          </a:p>
        </p:txBody>
      </p:sp>
      <p:sp>
        <p:nvSpPr>
          <p:cNvPr id="3" name="Podnadpis 2"/>
          <p:cNvSpPr>
            <a:spLocks noGrp="1"/>
          </p:cNvSpPr>
          <p:nvPr>
            <p:ph type="subTitle" idx="1"/>
          </p:nvPr>
        </p:nvSpPr>
        <p:spPr/>
        <p:txBody>
          <a:bodyPr>
            <a:normAutofit/>
          </a:bodyPr>
          <a:lstStyle/>
          <a:p>
            <a:endParaRPr lang="cs-CZ" sz="1800" dirty="0" smtClean="0">
              <a:solidFill>
                <a:schemeClr val="tx1"/>
              </a:solidFill>
              <a:latin typeface="Arial" pitchFamily="34" charset="0"/>
              <a:cs typeface="Arial" pitchFamily="34" charset="0"/>
            </a:endParaRPr>
          </a:p>
          <a:p>
            <a:pPr algn="ctr"/>
            <a:r>
              <a:rPr lang="cs-CZ" sz="1800" b="1" smtClean="0">
                <a:solidFill>
                  <a:schemeClr val="tx1"/>
                </a:solidFill>
                <a:latin typeface="Arial" pitchFamily="34" charset="0"/>
                <a:cs typeface="Arial" pitchFamily="34" charset="0"/>
              </a:rPr>
              <a:t>VY_52_INOVACE_36_02_vodstvo </a:t>
            </a:r>
            <a:r>
              <a:rPr lang="cs-CZ" sz="1800" b="1" dirty="0" smtClean="0">
                <a:solidFill>
                  <a:schemeClr val="tx1"/>
                </a:solidFill>
                <a:latin typeface="Arial" pitchFamily="34" charset="0"/>
                <a:cs typeface="Arial" pitchFamily="34" charset="0"/>
              </a:rPr>
              <a:t>Evropy</a:t>
            </a:r>
            <a:endParaRPr lang="cs-CZ" sz="1800" b="1" dirty="0">
              <a:solidFill>
                <a:schemeClr val="tx1"/>
              </a:solidFill>
              <a:latin typeface="Arial" pitchFamily="34" charset="0"/>
              <a:cs typeface="Arial" pitchFamily="34" charset="0"/>
            </a:endParaRPr>
          </a:p>
        </p:txBody>
      </p:sp>
      <p:pic>
        <p:nvPicPr>
          <p:cNvPr id="4" name="Picture 3"/>
          <p:cNvPicPr>
            <a:picLocks noChangeAspect="1" noChangeArrowheads="1"/>
          </p:cNvPicPr>
          <p:nvPr/>
        </p:nvPicPr>
        <p:blipFill>
          <a:blip r:embed="rId3" cstate="print"/>
          <a:srcRect/>
          <a:stretch>
            <a:fillRect/>
          </a:stretch>
        </p:blipFill>
        <p:spPr>
          <a:xfrm>
            <a:off x="1259632" y="2852936"/>
            <a:ext cx="5976937" cy="990600"/>
          </a:xfrm>
          <a:prstGeom prst="rect">
            <a:avLst/>
          </a:prstGeom>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cstate="print"/>
          <a:tile tx="0" ty="0" sx="100000" sy="100000" flip="none" algn="tl"/>
        </a:blip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dirty="0" smtClean="0">
                <a:latin typeface="Arial" pitchFamily="34" charset="0"/>
                <a:cs typeface="Arial" pitchFamily="34" charset="0"/>
              </a:rPr>
              <a:t>Popis prezentace </a:t>
            </a:r>
            <a:endParaRPr lang="cs-CZ" dirty="0">
              <a:latin typeface="Arial" pitchFamily="34" charset="0"/>
              <a:cs typeface="Arial" pitchFamily="34" charset="0"/>
            </a:endParaRPr>
          </a:p>
        </p:txBody>
      </p:sp>
      <p:sp>
        <p:nvSpPr>
          <p:cNvPr id="3" name="Zástupný symbol pro obsah 2"/>
          <p:cNvSpPr>
            <a:spLocks noGrp="1"/>
          </p:cNvSpPr>
          <p:nvPr>
            <p:ph idx="1"/>
          </p:nvPr>
        </p:nvSpPr>
        <p:spPr/>
        <p:txBody>
          <a:bodyPr>
            <a:normAutofit fontScale="92500" lnSpcReduction="20000"/>
          </a:bodyPr>
          <a:lstStyle/>
          <a:p>
            <a:pPr>
              <a:buNone/>
            </a:pPr>
            <a:endParaRPr lang="cs-CZ" sz="1800" b="1" dirty="0" smtClean="0">
              <a:latin typeface="Arial" pitchFamily="34" charset="0"/>
              <a:cs typeface="Arial" pitchFamily="34" charset="0"/>
            </a:endParaRPr>
          </a:p>
          <a:p>
            <a:pPr>
              <a:buNone/>
            </a:pPr>
            <a:r>
              <a:rPr lang="cs-CZ" dirty="0" smtClean="0">
                <a:latin typeface="Arial" pitchFamily="34" charset="0"/>
                <a:cs typeface="Arial" pitchFamily="34" charset="0"/>
              </a:rPr>
              <a:t>3. snímek – popis vodstva Evropy</a:t>
            </a:r>
          </a:p>
          <a:p>
            <a:pPr>
              <a:buNone/>
            </a:pPr>
            <a:r>
              <a:rPr lang="cs-CZ" dirty="0" smtClean="0">
                <a:latin typeface="Arial" pitchFamily="34" charset="0"/>
                <a:cs typeface="Arial" pitchFamily="34" charset="0"/>
              </a:rPr>
              <a:t>4. snímek – zajímavosti  </a:t>
            </a:r>
          </a:p>
          <a:p>
            <a:pPr>
              <a:buNone/>
            </a:pPr>
            <a:r>
              <a:rPr lang="cs-CZ" dirty="0" smtClean="0">
                <a:latin typeface="Arial" pitchFamily="34" charset="0"/>
                <a:cs typeface="Arial" pitchFamily="34" charset="0"/>
              </a:rPr>
              <a:t>5. snímek – cvičení (slepá mapka)     </a:t>
            </a:r>
          </a:p>
          <a:p>
            <a:pPr>
              <a:buNone/>
            </a:pPr>
            <a:r>
              <a:rPr lang="cs-CZ" dirty="0" smtClean="0">
                <a:latin typeface="Arial" pitchFamily="34" charset="0"/>
                <a:cs typeface="Arial" pitchFamily="34" charset="0"/>
              </a:rPr>
              <a:t>6. snímek – cvičení (rébus)  </a:t>
            </a:r>
          </a:p>
          <a:p>
            <a:pPr>
              <a:buNone/>
            </a:pPr>
            <a:r>
              <a:rPr lang="cs-CZ" dirty="0" smtClean="0">
                <a:latin typeface="Arial" pitchFamily="34" charset="0"/>
                <a:cs typeface="Arial" pitchFamily="34" charset="0"/>
              </a:rPr>
              <a:t>7. snímek – cvičení (doplnění tabulky)</a:t>
            </a:r>
          </a:p>
          <a:p>
            <a:pPr>
              <a:buNone/>
            </a:pPr>
            <a:r>
              <a:rPr lang="cs-CZ" dirty="0" smtClean="0">
                <a:latin typeface="Arial" pitchFamily="34" charset="0"/>
                <a:cs typeface="Arial" pitchFamily="34" charset="0"/>
              </a:rPr>
              <a:t>8. snímek – seznam informačních zdrojů </a:t>
            </a:r>
          </a:p>
          <a:p>
            <a:pPr>
              <a:buNone/>
            </a:pPr>
            <a:r>
              <a:rPr lang="cs-CZ" sz="1800" dirty="0" smtClean="0">
                <a:cs typeface="Arial" pitchFamily="34" charset="0"/>
              </a:rPr>
              <a:t> </a:t>
            </a:r>
          </a:p>
          <a:p>
            <a:pPr>
              <a:buNone/>
            </a:pPr>
            <a:endParaRPr lang="cs-CZ" dirty="0" smtClean="0"/>
          </a:p>
          <a:p>
            <a:pPr>
              <a:buNone/>
            </a:pPr>
            <a:r>
              <a:rPr lang="cs-CZ" dirty="0" smtClean="0"/>
              <a:t> </a:t>
            </a:r>
          </a:p>
          <a:p>
            <a:pPr>
              <a:buNone/>
            </a:pPr>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randombar(horizontal)">
                                      <p:cBhvr>
                                        <p:cTn id="7" dur="1000"/>
                                        <p:tgtEl>
                                          <p:spTgt spid="3">
                                            <p:txEl>
                                              <p:pRg st="1" end="1"/>
                                            </p:txEl>
                                          </p:spTgt>
                                        </p:tgtEl>
                                      </p:cBhvr>
                                    </p:animEffect>
                                  </p:childTnLst>
                                </p:cTn>
                              </p:par>
                              <p:par>
                                <p:cTn id="8" presetID="14" presetClass="entr" presetSubtype="1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0" dur="1000"/>
                                        <p:tgtEl>
                                          <p:spTgt spid="3">
                                            <p:txEl>
                                              <p:pRg st="2" end="2"/>
                                            </p:txEl>
                                          </p:spTgt>
                                        </p:tgtEl>
                                      </p:cBhvr>
                                    </p:animEffect>
                                  </p:childTnLst>
                                </p:cTn>
                              </p:par>
                              <p:par>
                                <p:cTn id="11" presetID="14" presetClass="entr" presetSubtype="1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Effect transition="in" filter="randombar(horizontal)">
                                      <p:cBhvr>
                                        <p:cTn id="13" dur="1000"/>
                                        <p:tgtEl>
                                          <p:spTgt spid="3">
                                            <p:txEl>
                                              <p:pRg st="3" end="3"/>
                                            </p:txEl>
                                          </p:spTgt>
                                        </p:tgtEl>
                                      </p:cBhvr>
                                    </p:animEffect>
                                  </p:childTnLst>
                                </p:cTn>
                              </p:par>
                              <p:par>
                                <p:cTn id="14" presetID="14" presetClass="entr" presetSubtype="10" fill="hold" nodeType="with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6" dur="1000"/>
                                        <p:tgtEl>
                                          <p:spTgt spid="3">
                                            <p:txEl>
                                              <p:pRg st="4" end="4"/>
                                            </p:txEl>
                                          </p:spTgt>
                                        </p:tgtEl>
                                      </p:cBhvr>
                                    </p:animEffect>
                                  </p:childTnLst>
                                </p:cTn>
                              </p:par>
                              <p:par>
                                <p:cTn id="17" presetID="14" presetClass="entr" presetSubtype="1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Effect transition="in" filter="randombar(horizontal)">
                                      <p:cBhvr>
                                        <p:cTn id="19" dur="1000"/>
                                        <p:tgtEl>
                                          <p:spTgt spid="3">
                                            <p:txEl>
                                              <p:pRg st="5" end="5"/>
                                            </p:txEl>
                                          </p:spTgt>
                                        </p:tgtEl>
                                      </p:cBhvr>
                                    </p:animEffect>
                                  </p:childTnLst>
                                </p:cTn>
                              </p:par>
                              <p:par>
                                <p:cTn id="20" presetID="14" presetClass="entr" presetSubtype="10" fill="hold" nodeType="with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randombar(horizontal)">
                                      <p:cBhvr>
                                        <p:cTn id="22" dur="1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rgbClr val="DDEBCF"/>
            </a:gs>
            <a:gs pos="50000">
              <a:srgbClr val="9CB86E"/>
            </a:gs>
            <a:gs pos="100000">
              <a:srgbClr val="156B13"/>
            </a:gs>
          </a:gsLst>
          <a:lin ang="5400000" scaled="0"/>
        </a:grad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b="1" dirty="0" smtClean="0">
                <a:solidFill>
                  <a:srgbClr val="0070C0"/>
                </a:solidFill>
                <a:latin typeface="Arial" pitchFamily="34" charset="0"/>
                <a:cs typeface="Arial" pitchFamily="34" charset="0"/>
              </a:rPr>
              <a:t>Popis vodstva EVROPY</a:t>
            </a:r>
            <a:endParaRPr lang="cs-CZ" b="1" dirty="0">
              <a:solidFill>
                <a:srgbClr val="0070C0"/>
              </a:solidFill>
              <a:latin typeface="Arial" pitchFamily="34" charset="0"/>
              <a:cs typeface="Arial" pitchFamily="34" charset="0"/>
            </a:endParaRPr>
          </a:p>
        </p:txBody>
      </p:sp>
      <p:sp>
        <p:nvSpPr>
          <p:cNvPr id="3" name="Zástupný symbol pro obsah 2"/>
          <p:cNvSpPr>
            <a:spLocks noGrp="1"/>
          </p:cNvSpPr>
          <p:nvPr>
            <p:ph idx="1"/>
          </p:nvPr>
        </p:nvSpPr>
        <p:spPr/>
        <p:txBody>
          <a:bodyPr>
            <a:normAutofit/>
          </a:bodyPr>
          <a:lstStyle/>
          <a:p>
            <a:pPr>
              <a:buNone/>
            </a:pPr>
            <a:endParaRPr lang="cs-CZ" sz="2000" b="1" dirty="0" smtClean="0"/>
          </a:p>
          <a:p>
            <a:pPr>
              <a:buNone/>
            </a:pPr>
            <a:r>
              <a:rPr lang="cs-CZ" sz="2000" dirty="0" smtClean="0">
                <a:latin typeface="Arial" pitchFamily="34" charset="0"/>
                <a:cs typeface="Arial" pitchFamily="34" charset="0"/>
              </a:rPr>
              <a:t>Evropa má rozsáhlou </a:t>
            </a:r>
            <a:r>
              <a:rPr lang="cs-CZ" sz="2000" b="1" dirty="0" smtClean="0">
                <a:solidFill>
                  <a:schemeClr val="tx1"/>
                </a:solidFill>
                <a:latin typeface="Arial" pitchFamily="34" charset="0"/>
                <a:cs typeface="Arial" pitchFamily="34" charset="0"/>
              </a:rPr>
              <a:t>síť řek.</a:t>
            </a:r>
          </a:p>
          <a:p>
            <a:pPr>
              <a:buNone/>
            </a:pPr>
            <a:endParaRPr lang="cs-CZ" sz="2000" dirty="0" smtClean="0">
              <a:latin typeface="Arial" pitchFamily="34" charset="0"/>
              <a:cs typeface="Arial" pitchFamily="34" charset="0"/>
            </a:endParaRPr>
          </a:p>
          <a:p>
            <a:pPr>
              <a:buNone/>
            </a:pPr>
            <a:r>
              <a:rPr lang="cs-CZ" sz="2000" dirty="0" smtClean="0">
                <a:latin typeface="Arial" pitchFamily="34" charset="0"/>
                <a:cs typeface="Arial" pitchFamily="34" charset="0"/>
              </a:rPr>
              <a:t>Nejdelší a nejvodnatější řeku představuje </a:t>
            </a:r>
            <a:r>
              <a:rPr lang="cs-CZ" sz="2000" b="1" dirty="0" smtClean="0">
                <a:solidFill>
                  <a:schemeClr val="tx1"/>
                </a:solidFill>
                <a:latin typeface="Arial" pitchFamily="34" charset="0"/>
                <a:cs typeface="Arial" pitchFamily="34" charset="0"/>
              </a:rPr>
              <a:t>Volha </a:t>
            </a:r>
            <a:r>
              <a:rPr lang="cs-CZ" sz="2000" dirty="0" smtClean="0">
                <a:latin typeface="Arial" pitchFamily="34" charset="0"/>
                <a:cs typeface="Arial" pitchFamily="34" charset="0"/>
              </a:rPr>
              <a:t>ve východní Evropě. </a:t>
            </a:r>
          </a:p>
          <a:p>
            <a:pPr>
              <a:buNone/>
            </a:pPr>
            <a:endParaRPr lang="cs-CZ" sz="2000" dirty="0" smtClean="0">
              <a:latin typeface="Arial" pitchFamily="34" charset="0"/>
              <a:cs typeface="Arial" pitchFamily="34" charset="0"/>
            </a:endParaRPr>
          </a:p>
          <a:p>
            <a:pPr algn="just">
              <a:buNone/>
            </a:pPr>
            <a:r>
              <a:rPr lang="cs-CZ" sz="2000" dirty="0" smtClean="0">
                <a:latin typeface="Arial" pitchFamily="34" charset="0"/>
                <a:cs typeface="Arial" pitchFamily="34" charset="0"/>
              </a:rPr>
              <a:t>V severní části se nalézá </a:t>
            </a:r>
            <a:r>
              <a:rPr lang="cs-CZ" sz="2000" b="1" dirty="0" smtClean="0">
                <a:solidFill>
                  <a:schemeClr val="tx1"/>
                </a:solidFill>
                <a:latin typeface="Arial" pitchFamily="34" charset="0"/>
                <a:cs typeface="Arial" pitchFamily="34" charset="0"/>
              </a:rPr>
              <a:t>množství jezer. </a:t>
            </a:r>
            <a:r>
              <a:rPr lang="cs-CZ" sz="2000" dirty="0" smtClean="0">
                <a:solidFill>
                  <a:schemeClr val="tx1"/>
                </a:solidFill>
                <a:latin typeface="Arial" pitchFamily="34" charset="0"/>
                <a:cs typeface="Arial" pitchFamily="34" charset="0"/>
              </a:rPr>
              <a:t>Největší jsou </a:t>
            </a:r>
            <a:r>
              <a:rPr lang="cs-CZ" sz="2000" b="1" dirty="0" smtClean="0">
                <a:solidFill>
                  <a:schemeClr val="tx1"/>
                </a:solidFill>
                <a:latin typeface="Arial" pitchFamily="34" charset="0"/>
                <a:cs typeface="Arial" pitchFamily="34" charset="0"/>
              </a:rPr>
              <a:t>Ladožské jezero a </a:t>
            </a:r>
          </a:p>
          <a:p>
            <a:pPr algn="just">
              <a:buNone/>
            </a:pPr>
            <a:r>
              <a:rPr lang="cs-CZ" sz="2000" b="1" dirty="0" smtClean="0">
                <a:solidFill>
                  <a:schemeClr val="tx1"/>
                </a:solidFill>
                <a:latin typeface="Arial" pitchFamily="34" charset="0"/>
                <a:cs typeface="Arial" pitchFamily="34" charset="0"/>
              </a:rPr>
              <a:t>Oněžské jezero. Největší jezero ve střední Evropě je Blatenské jezero, </a:t>
            </a:r>
          </a:p>
          <a:p>
            <a:pPr algn="just">
              <a:buNone/>
            </a:pPr>
            <a:r>
              <a:rPr lang="cs-CZ" sz="2000" b="1" dirty="0" smtClean="0">
                <a:solidFill>
                  <a:schemeClr val="tx1"/>
                </a:solidFill>
                <a:latin typeface="Arial" pitchFamily="34" charset="0"/>
                <a:cs typeface="Arial" pitchFamily="34" charset="0"/>
              </a:rPr>
              <a:t>též Balaton.  </a:t>
            </a:r>
          </a:p>
          <a:p>
            <a:pPr>
              <a:buNone/>
            </a:pPr>
            <a:endParaRPr lang="cs-CZ" sz="2000" dirty="0" smtClean="0">
              <a:latin typeface="Arial" pitchFamily="34" charset="0"/>
              <a:cs typeface="Arial" pitchFamily="34" charset="0"/>
            </a:endParaRPr>
          </a:p>
          <a:p>
            <a:pPr>
              <a:buNone/>
            </a:pPr>
            <a:r>
              <a:rPr lang="cs-CZ" sz="2000" dirty="0" smtClean="0">
                <a:latin typeface="Arial" pitchFamily="34" charset="0"/>
                <a:cs typeface="Arial" pitchFamily="34" charset="0"/>
              </a:rPr>
              <a:t>Ve vysokých horách, především v Alpách a Skandinávském pohoří, je voda</a:t>
            </a:r>
          </a:p>
          <a:p>
            <a:pPr>
              <a:buNone/>
            </a:pPr>
            <a:r>
              <a:rPr lang="cs-CZ" sz="2000" dirty="0" smtClean="0">
                <a:latin typeface="Arial" pitchFamily="34" charset="0"/>
                <a:cs typeface="Arial" pitchFamily="34" charset="0"/>
              </a:rPr>
              <a:t> v pevném stavu </a:t>
            </a:r>
            <a:r>
              <a:rPr lang="cs-CZ" sz="2000" b="1" dirty="0" smtClean="0">
                <a:solidFill>
                  <a:schemeClr val="tx1"/>
                </a:solidFill>
                <a:latin typeface="Arial" pitchFamily="34" charset="0"/>
                <a:cs typeface="Arial" pitchFamily="34" charset="0"/>
              </a:rPr>
              <a:t>v ledovcích. </a:t>
            </a:r>
          </a:p>
          <a:p>
            <a:pPr>
              <a:buNone/>
            </a:pPr>
            <a:endParaRPr lang="cs-CZ" sz="2000" dirty="0" smtClean="0">
              <a:solidFill>
                <a:srgbClr val="FF0000"/>
              </a:solidFill>
            </a:endParaRPr>
          </a:p>
          <a:p>
            <a:pPr>
              <a:buNone/>
            </a:pPr>
            <a:endParaRPr lang="cs-CZ" sz="2000" dirty="0" smtClean="0">
              <a:solidFill>
                <a:srgbClr val="FF0000"/>
              </a:solidFill>
            </a:endParaRPr>
          </a:p>
          <a:p>
            <a:pPr>
              <a:buNone/>
            </a:pPr>
            <a:endParaRPr lang="cs-CZ" sz="2000" dirty="0" smtClean="0"/>
          </a:p>
          <a:p>
            <a:pPr>
              <a:buNone/>
            </a:pPr>
            <a:endParaRPr lang="cs-CZ"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rgbClr val="FBEAC7"/>
            </a:gs>
            <a:gs pos="17999">
              <a:srgbClr val="FEE7F2"/>
            </a:gs>
            <a:gs pos="36000">
              <a:srgbClr val="FAC77D"/>
            </a:gs>
            <a:gs pos="61000">
              <a:srgbClr val="FBA97D"/>
            </a:gs>
            <a:gs pos="82001">
              <a:srgbClr val="FBD49C"/>
            </a:gs>
            <a:gs pos="100000">
              <a:srgbClr val="FEE7F2"/>
            </a:gs>
          </a:gsLst>
          <a:lin ang="5400000" scaled="0"/>
        </a:grad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dirty="0" smtClean="0">
                <a:solidFill>
                  <a:srgbClr val="00B050"/>
                </a:solidFill>
              </a:rPr>
              <a:t>Zajímavosti </a:t>
            </a:r>
            <a:endParaRPr lang="cs-CZ" dirty="0">
              <a:solidFill>
                <a:srgbClr val="00B050"/>
              </a:solidFill>
            </a:endParaRPr>
          </a:p>
        </p:txBody>
      </p:sp>
      <p:sp>
        <p:nvSpPr>
          <p:cNvPr id="3" name="Zástupný symbol pro obsah 2"/>
          <p:cNvSpPr>
            <a:spLocks noGrp="1"/>
          </p:cNvSpPr>
          <p:nvPr>
            <p:ph idx="1"/>
          </p:nvPr>
        </p:nvSpPr>
        <p:spPr>
          <a:xfrm>
            <a:off x="304800" y="1268760"/>
            <a:ext cx="8686800" cy="4811365"/>
          </a:xfrm>
        </p:spPr>
        <p:txBody>
          <a:bodyPr>
            <a:normAutofit fontScale="40000" lnSpcReduction="20000"/>
          </a:bodyPr>
          <a:lstStyle/>
          <a:p>
            <a:pPr>
              <a:buNone/>
            </a:pPr>
            <a:endParaRPr lang="cs-CZ" sz="3400" b="1" dirty="0" smtClean="0">
              <a:solidFill>
                <a:srgbClr val="C00000"/>
              </a:solidFill>
            </a:endParaRPr>
          </a:p>
          <a:p>
            <a:pPr>
              <a:buNone/>
            </a:pPr>
            <a:r>
              <a:rPr lang="cs-CZ" sz="3400" b="1" dirty="0" smtClean="0">
                <a:solidFill>
                  <a:srgbClr val="C00000"/>
                </a:solidFill>
              </a:rPr>
              <a:t>		</a:t>
            </a:r>
            <a:r>
              <a:rPr lang="cs-CZ" sz="4000" b="1" dirty="0" smtClean="0">
                <a:solidFill>
                  <a:schemeClr val="tx1"/>
                </a:solidFill>
              </a:rPr>
              <a:t>největší umělá nádrž v Evropě je LAC DU DER ve Francii </a:t>
            </a:r>
            <a:r>
              <a:rPr lang="cs-CZ" sz="4000" b="1" dirty="0" smtClean="0">
                <a:solidFill>
                  <a:schemeClr val="tx1"/>
                </a:solidFill>
                <a:sym typeface="Wingdings"/>
              </a:rPr>
              <a:t></a:t>
            </a:r>
            <a:endParaRPr lang="cs-CZ" sz="4000" b="1" dirty="0" smtClean="0">
              <a:solidFill>
                <a:schemeClr val="tx1"/>
              </a:solidFill>
            </a:endParaRPr>
          </a:p>
          <a:p>
            <a:pPr>
              <a:buNone/>
            </a:pPr>
            <a:endParaRPr lang="cs-CZ" sz="1700" b="1" dirty="0" smtClean="0">
              <a:solidFill>
                <a:schemeClr val="tx1"/>
              </a:solidFill>
            </a:endParaRPr>
          </a:p>
          <a:p>
            <a:pPr>
              <a:buNone/>
            </a:pPr>
            <a:endParaRPr lang="cs-CZ" sz="1700" b="1" dirty="0" smtClean="0">
              <a:solidFill>
                <a:schemeClr val="tx1"/>
              </a:solidFill>
            </a:endParaRPr>
          </a:p>
          <a:p>
            <a:pPr>
              <a:buNone/>
            </a:pPr>
            <a:endParaRPr lang="cs-CZ" sz="1700" b="1" dirty="0" smtClean="0">
              <a:solidFill>
                <a:schemeClr val="tx1"/>
              </a:solidFill>
            </a:endParaRPr>
          </a:p>
          <a:p>
            <a:pPr>
              <a:buNone/>
            </a:pPr>
            <a:endParaRPr lang="cs-CZ" sz="1700" b="1" dirty="0" smtClean="0">
              <a:solidFill>
                <a:schemeClr val="tx1"/>
              </a:solidFill>
            </a:endParaRPr>
          </a:p>
          <a:p>
            <a:pPr>
              <a:buNone/>
            </a:pPr>
            <a:endParaRPr lang="cs-CZ" sz="1700" b="1" dirty="0" smtClean="0">
              <a:solidFill>
                <a:schemeClr val="tx1"/>
              </a:solidFill>
            </a:endParaRPr>
          </a:p>
          <a:p>
            <a:pPr>
              <a:buNone/>
            </a:pPr>
            <a:endParaRPr lang="cs-CZ" sz="1700" b="1" dirty="0" smtClean="0">
              <a:solidFill>
                <a:schemeClr val="tx1"/>
              </a:solidFill>
            </a:endParaRPr>
          </a:p>
          <a:p>
            <a:pPr>
              <a:buNone/>
            </a:pPr>
            <a:endParaRPr lang="cs-CZ" sz="1700" b="1" dirty="0" smtClean="0">
              <a:solidFill>
                <a:schemeClr val="tx1"/>
              </a:solidFill>
            </a:endParaRPr>
          </a:p>
          <a:p>
            <a:pPr>
              <a:buNone/>
            </a:pPr>
            <a:r>
              <a:rPr lang="cs-CZ" sz="4000" b="1" dirty="0" smtClean="0">
                <a:solidFill>
                  <a:schemeClr val="tx1"/>
                </a:solidFill>
              </a:rPr>
              <a:t>největší evropský ledovec je ISLAND </a:t>
            </a:r>
            <a:r>
              <a:rPr lang="cs-CZ" sz="4000" b="1" dirty="0" smtClean="0">
                <a:solidFill>
                  <a:schemeClr val="tx1"/>
                </a:solidFill>
                <a:sym typeface="Wingdings"/>
              </a:rPr>
              <a:t></a:t>
            </a:r>
            <a:endParaRPr lang="cs-CZ" sz="4000" b="1" dirty="0" smtClean="0">
              <a:solidFill>
                <a:schemeClr val="tx1"/>
              </a:solidFill>
            </a:endParaRPr>
          </a:p>
          <a:p>
            <a:pPr>
              <a:buNone/>
            </a:pPr>
            <a:endParaRPr lang="cs-CZ" sz="1700" b="1" dirty="0" smtClean="0">
              <a:solidFill>
                <a:schemeClr val="tx1"/>
              </a:solidFill>
            </a:endParaRPr>
          </a:p>
          <a:p>
            <a:pPr>
              <a:buNone/>
            </a:pPr>
            <a:endParaRPr lang="cs-CZ" sz="1700" b="1" dirty="0" smtClean="0">
              <a:solidFill>
                <a:schemeClr val="tx1"/>
              </a:solidFill>
            </a:endParaRPr>
          </a:p>
          <a:p>
            <a:pPr>
              <a:buNone/>
            </a:pPr>
            <a:endParaRPr lang="cs-CZ" sz="1700" b="1" dirty="0" smtClean="0">
              <a:solidFill>
                <a:schemeClr val="tx1"/>
              </a:solidFill>
            </a:endParaRPr>
          </a:p>
          <a:p>
            <a:pPr>
              <a:buNone/>
            </a:pPr>
            <a:endParaRPr lang="cs-CZ" sz="1700" b="1" dirty="0" smtClean="0">
              <a:solidFill>
                <a:schemeClr val="tx1"/>
              </a:solidFill>
            </a:endParaRPr>
          </a:p>
          <a:p>
            <a:pPr>
              <a:buNone/>
            </a:pPr>
            <a:endParaRPr lang="cs-CZ" sz="1700" b="1" dirty="0" smtClean="0">
              <a:solidFill>
                <a:schemeClr val="tx1"/>
              </a:solidFill>
            </a:endParaRPr>
          </a:p>
          <a:p>
            <a:pPr>
              <a:buNone/>
            </a:pPr>
            <a:endParaRPr lang="cs-CZ" sz="1700" b="1" dirty="0" smtClean="0">
              <a:solidFill>
                <a:schemeClr val="tx1"/>
              </a:solidFill>
            </a:endParaRPr>
          </a:p>
          <a:p>
            <a:pPr>
              <a:buNone/>
            </a:pPr>
            <a:endParaRPr lang="cs-CZ" sz="1700" b="1" dirty="0" smtClean="0">
              <a:solidFill>
                <a:schemeClr val="tx1"/>
              </a:solidFill>
            </a:endParaRPr>
          </a:p>
          <a:p>
            <a:pPr>
              <a:buNone/>
            </a:pPr>
            <a:endParaRPr lang="cs-CZ" sz="1700" b="1" dirty="0" smtClean="0">
              <a:solidFill>
                <a:schemeClr val="tx1"/>
              </a:solidFill>
            </a:endParaRPr>
          </a:p>
          <a:p>
            <a:pPr>
              <a:buNone/>
            </a:pPr>
            <a:endParaRPr lang="cs-CZ" sz="1700" b="1" dirty="0" smtClean="0">
              <a:solidFill>
                <a:schemeClr val="tx1"/>
              </a:solidFill>
            </a:endParaRPr>
          </a:p>
          <a:p>
            <a:pPr>
              <a:buNone/>
            </a:pPr>
            <a:endParaRPr lang="cs-CZ" sz="1700" b="1" dirty="0" smtClean="0">
              <a:solidFill>
                <a:schemeClr val="tx1"/>
              </a:solidFill>
            </a:endParaRPr>
          </a:p>
          <a:p>
            <a:pPr>
              <a:buNone/>
            </a:pPr>
            <a:endParaRPr lang="cs-CZ" sz="1700" b="1" dirty="0" smtClean="0">
              <a:solidFill>
                <a:schemeClr val="tx1"/>
              </a:solidFill>
            </a:endParaRPr>
          </a:p>
          <a:p>
            <a:pPr>
              <a:buNone/>
            </a:pPr>
            <a:endParaRPr lang="cs-CZ" sz="1700" b="1" dirty="0" smtClean="0">
              <a:solidFill>
                <a:schemeClr val="tx1"/>
              </a:solidFill>
            </a:endParaRPr>
          </a:p>
          <a:p>
            <a:pPr>
              <a:buNone/>
            </a:pPr>
            <a:endParaRPr lang="cs-CZ" sz="1700" b="1" dirty="0" smtClean="0">
              <a:solidFill>
                <a:schemeClr val="tx1"/>
              </a:solidFill>
            </a:endParaRPr>
          </a:p>
          <a:p>
            <a:pPr>
              <a:buNone/>
            </a:pPr>
            <a:r>
              <a:rPr lang="cs-CZ" sz="4000" b="1" dirty="0" smtClean="0">
                <a:solidFill>
                  <a:schemeClr val="tx1"/>
                </a:solidFill>
              </a:rPr>
              <a:t>nejvíce fjordů a vodopádů je v Norsku </a:t>
            </a:r>
            <a:r>
              <a:rPr lang="cs-CZ" sz="4000" b="1" dirty="0" smtClean="0">
                <a:solidFill>
                  <a:schemeClr val="tx1"/>
                </a:solidFill>
                <a:sym typeface="Wingdings"/>
              </a:rPr>
              <a:t></a:t>
            </a:r>
            <a:endParaRPr lang="cs-CZ" sz="4000" b="1" dirty="0" smtClean="0">
              <a:solidFill>
                <a:schemeClr val="tx1"/>
              </a:solidFill>
            </a:endParaRPr>
          </a:p>
          <a:p>
            <a:pPr>
              <a:buNone/>
            </a:pPr>
            <a:endParaRPr lang="cs-CZ" sz="1700" b="1" dirty="0" smtClean="0">
              <a:solidFill>
                <a:schemeClr val="tx1"/>
              </a:solidFill>
            </a:endParaRPr>
          </a:p>
          <a:p>
            <a:pPr>
              <a:buNone/>
            </a:pPr>
            <a:endParaRPr lang="cs-CZ" sz="1700" b="1" dirty="0" smtClean="0">
              <a:solidFill>
                <a:schemeClr val="tx1"/>
              </a:solidFill>
            </a:endParaRPr>
          </a:p>
          <a:p>
            <a:pPr>
              <a:buNone/>
            </a:pPr>
            <a:endParaRPr lang="cs-CZ" sz="1700" b="1" dirty="0" smtClean="0">
              <a:solidFill>
                <a:schemeClr val="tx1"/>
              </a:solidFill>
            </a:endParaRPr>
          </a:p>
          <a:p>
            <a:pPr>
              <a:buNone/>
            </a:pPr>
            <a:endParaRPr lang="cs-CZ" sz="1700" b="1" dirty="0" smtClean="0">
              <a:solidFill>
                <a:schemeClr val="tx1"/>
              </a:solidFill>
            </a:endParaRPr>
          </a:p>
          <a:p>
            <a:pPr>
              <a:buNone/>
            </a:pPr>
            <a:endParaRPr lang="cs-CZ" sz="1700" b="1" dirty="0" smtClean="0">
              <a:solidFill>
                <a:schemeClr val="tx1"/>
              </a:solidFill>
            </a:endParaRPr>
          </a:p>
          <a:p>
            <a:pPr>
              <a:buNone/>
            </a:pPr>
            <a:endParaRPr lang="cs-CZ" sz="1700" b="1" dirty="0" smtClean="0">
              <a:solidFill>
                <a:schemeClr val="tx1"/>
              </a:solidFill>
            </a:endParaRPr>
          </a:p>
          <a:p>
            <a:pPr>
              <a:buNone/>
            </a:pPr>
            <a:endParaRPr lang="cs-CZ" sz="1700" b="1" dirty="0" smtClean="0">
              <a:solidFill>
                <a:schemeClr val="tx1"/>
              </a:solidFill>
            </a:endParaRPr>
          </a:p>
          <a:p>
            <a:pPr>
              <a:buNone/>
            </a:pPr>
            <a:endParaRPr lang="cs-CZ" sz="1700" b="1" dirty="0" smtClean="0">
              <a:solidFill>
                <a:schemeClr val="tx1"/>
              </a:solidFill>
            </a:endParaRPr>
          </a:p>
          <a:p>
            <a:pPr>
              <a:buNone/>
            </a:pPr>
            <a:endParaRPr lang="cs-CZ" sz="1700" b="1" dirty="0" smtClean="0">
              <a:solidFill>
                <a:schemeClr val="tx1"/>
              </a:solidFill>
            </a:endParaRPr>
          </a:p>
          <a:p>
            <a:pPr>
              <a:buNone/>
            </a:pPr>
            <a:endParaRPr lang="cs-CZ" sz="1700" b="1" dirty="0" smtClean="0">
              <a:solidFill>
                <a:schemeClr val="tx1"/>
              </a:solidFill>
            </a:endParaRPr>
          </a:p>
          <a:p>
            <a:pPr>
              <a:buNone/>
            </a:pPr>
            <a:endParaRPr lang="cs-CZ" sz="1700" b="1" dirty="0" smtClean="0">
              <a:solidFill>
                <a:schemeClr val="tx1"/>
              </a:solidFill>
            </a:endParaRPr>
          </a:p>
          <a:p>
            <a:pPr>
              <a:buNone/>
            </a:pPr>
            <a:r>
              <a:rPr lang="cs-CZ" sz="4000" b="1" dirty="0" smtClean="0">
                <a:solidFill>
                  <a:schemeClr val="tx1"/>
                </a:solidFill>
              </a:rPr>
              <a:t>			nejznámější je Bodamské jezero v Německu</a:t>
            </a:r>
            <a:r>
              <a:rPr lang="cs-CZ" sz="4000" b="1" dirty="0" smtClean="0">
                <a:solidFill>
                  <a:schemeClr val="tx1"/>
                </a:solidFill>
                <a:sym typeface="Wingdings"/>
              </a:rPr>
              <a:t> </a:t>
            </a:r>
            <a:endParaRPr lang="cs-CZ" sz="4000" b="1" dirty="0" smtClean="0">
              <a:solidFill>
                <a:schemeClr val="tx1"/>
              </a:solidFill>
            </a:endParaRPr>
          </a:p>
          <a:p>
            <a:pPr>
              <a:buNone/>
            </a:pPr>
            <a:endParaRPr lang="cs-CZ" sz="1100" dirty="0" smtClean="0"/>
          </a:p>
          <a:p>
            <a:pPr>
              <a:buNone/>
            </a:pPr>
            <a:r>
              <a:rPr lang="cs-CZ" sz="1100" dirty="0" smtClean="0"/>
              <a:t> </a:t>
            </a:r>
            <a:endParaRPr lang="cs-CZ" sz="1100" dirty="0"/>
          </a:p>
        </p:txBody>
      </p:sp>
      <p:pic>
        <p:nvPicPr>
          <p:cNvPr id="4" name="Obrázek 3" descr="bodamské jezero.jpg"/>
          <p:cNvPicPr>
            <a:picLocks noChangeAspect="1"/>
          </p:cNvPicPr>
          <p:nvPr/>
        </p:nvPicPr>
        <p:blipFill>
          <a:blip r:embed="rId2" cstate="print"/>
          <a:stretch>
            <a:fillRect/>
          </a:stretch>
        </p:blipFill>
        <p:spPr>
          <a:xfrm>
            <a:off x="6372200" y="4509120"/>
            <a:ext cx="2194560" cy="1360627"/>
          </a:xfrm>
          <a:prstGeom prst="rect">
            <a:avLst/>
          </a:prstGeom>
        </p:spPr>
      </p:pic>
      <p:pic>
        <p:nvPicPr>
          <p:cNvPr id="5" name="Obrázek 4" descr="lac.jpg"/>
          <p:cNvPicPr>
            <a:picLocks noChangeAspect="1"/>
          </p:cNvPicPr>
          <p:nvPr/>
        </p:nvPicPr>
        <p:blipFill>
          <a:blip r:embed="rId3" cstate="print"/>
          <a:stretch>
            <a:fillRect/>
          </a:stretch>
        </p:blipFill>
        <p:spPr>
          <a:xfrm>
            <a:off x="6444208" y="1196752"/>
            <a:ext cx="1524000" cy="1143000"/>
          </a:xfrm>
          <a:prstGeom prst="rect">
            <a:avLst/>
          </a:prstGeom>
        </p:spPr>
      </p:pic>
      <p:pic>
        <p:nvPicPr>
          <p:cNvPr id="6" name="Obrázek 5" descr="island.jpg"/>
          <p:cNvPicPr>
            <a:picLocks noChangeAspect="1"/>
          </p:cNvPicPr>
          <p:nvPr/>
        </p:nvPicPr>
        <p:blipFill>
          <a:blip r:embed="rId4" cstate="print"/>
          <a:stretch>
            <a:fillRect/>
          </a:stretch>
        </p:blipFill>
        <p:spPr>
          <a:xfrm>
            <a:off x="3779912" y="1844824"/>
            <a:ext cx="1000125" cy="1500188"/>
          </a:xfrm>
          <a:prstGeom prst="rect">
            <a:avLst/>
          </a:prstGeom>
        </p:spPr>
      </p:pic>
      <p:pic>
        <p:nvPicPr>
          <p:cNvPr id="7" name="Obrázek 6" descr="fjord.jpg"/>
          <p:cNvPicPr>
            <a:picLocks noChangeAspect="1"/>
          </p:cNvPicPr>
          <p:nvPr/>
        </p:nvPicPr>
        <p:blipFill>
          <a:blip r:embed="rId5" cstate="print"/>
          <a:stretch>
            <a:fillRect/>
          </a:stretch>
        </p:blipFill>
        <p:spPr>
          <a:xfrm>
            <a:off x="3923928" y="3573016"/>
            <a:ext cx="2000250" cy="1500188"/>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3"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plus(in)">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3" presetClass="entr" presetSubtype="16"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plus(in)">
                                      <p:cBhvr>
                                        <p:cTn id="12" dur="20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3" presetClass="entr" presetSubtype="16"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plus(in)">
                                      <p:cBhvr>
                                        <p:cTn id="17" dur="20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3" presetClass="entr" presetSubtype="16" fill="hold"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plus(in)">
                                      <p:cBhvr>
                                        <p:cTn id="22"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b="1" dirty="0" smtClean="0">
                <a:solidFill>
                  <a:srgbClr val="0070C0"/>
                </a:solidFill>
                <a:latin typeface="Arial" pitchFamily="34" charset="0"/>
                <a:cs typeface="Arial" pitchFamily="34" charset="0"/>
              </a:rPr>
              <a:t>CVIČENÍ </a:t>
            </a:r>
            <a:r>
              <a:rPr lang="cs-CZ" b="1" dirty="0" smtClean="0">
                <a:solidFill>
                  <a:srgbClr val="0070C0"/>
                </a:solidFill>
              </a:rPr>
              <a:t>?</a:t>
            </a:r>
            <a:endParaRPr lang="cs-CZ" b="1" dirty="0">
              <a:solidFill>
                <a:srgbClr val="0070C0"/>
              </a:solidFill>
              <a:latin typeface="Arial" pitchFamily="34" charset="0"/>
              <a:cs typeface="Arial" pitchFamily="34" charset="0"/>
            </a:endParaRPr>
          </a:p>
        </p:txBody>
      </p:sp>
      <p:sp>
        <p:nvSpPr>
          <p:cNvPr id="3" name="Zástupný symbol pro obsah 2"/>
          <p:cNvSpPr>
            <a:spLocks noGrp="1"/>
          </p:cNvSpPr>
          <p:nvPr>
            <p:ph idx="1"/>
          </p:nvPr>
        </p:nvSpPr>
        <p:spPr>
          <a:xfrm>
            <a:off x="304800" y="1196752"/>
            <a:ext cx="8686800" cy="4883373"/>
          </a:xfrm>
        </p:spPr>
        <p:txBody>
          <a:bodyPr>
            <a:normAutofit/>
          </a:bodyPr>
          <a:lstStyle/>
          <a:p>
            <a:pPr algn="ctr">
              <a:buNone/>
            </a:pPr>
            <a:r>
              <a:rPr lang="cs-CZ" sz="2000" dirty="0" smtClean="0">
                <a:latin typeface="Arial" pitchFamily="34" charset="0"/>
                <a:cs typeface="Arial" pitchFamily="34" charset="0"/>
              </a:rPr>
              <a:t>Vyjmenuj největší evropské řeky a ukaž je na slepé mapě.</a:t>
            </a:r>
          </a:p>
          <a:p>
            <a:pPr algn="ctr">
              <a:buNone/>
            </a:pPr>
            <a:r>
              <a:rPr lang="cs-CZ" sz="2000" dirty="0" smtClean="0"/>
              <a:t> </a:t>
            </a:r>
          </a:p>
          <a:p>
            <a:pPr algn="ctr">
              <a:buNone/>
            </a:pPr>
            <a:endParaRPr lang="cs-CZ" sz="2800" b="1" dirty="0" smtClean="0"/>
          </a:p>
          <a:p>
            <a:pPr algn="ctr">
              <a:buNone/>
            </a:pPr>
            <a:endParaRPr lang="cs-CZ" sz="2800" b="1" dirty="0" smtClean="0"/>
          </a:p>
          <a:p>
            <a:pPr>
              <a:buNone/>
            </a:pPr>
            <a:endParaRPr lang="cs-CZ" dirty="0"/>
          </a:p>
        </p:txBody>
      </p:sp>
      <p:sp>
        <p:nvSpPr>
          <p:cNvPr id="4" name="Veselý obličej 3"/>
          <p:cNvSpPr/>
          <p:nvPr/>
        </p:nvSpPr>
        <p:spPr>
          <a:xfrm>
            <a:off x="5868144" y="476672"/>
            <a:ext cx="792088" cy="720080"/>
          </a:xfrm>
          <a:prstGeom prst="smileyFac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5" name="Obrázek 4" descr="slepá_evr.png"/>
          <p:cNvPicPr>
            <a:picLocks noChangeAspect="1"/>
          </p:cNvPicPr>
          <p:nvPr/>
        </p:nvPicPr>
        <p:blipFill>
          <a:blip r:embed="rId2" cstate="print"/>
          <a:stretch>
            <a:fillRect/>
          </a:stretch>
        </p:blipFill>
        <p:spPr>
          <a:xfrm>
            <a:off x="2339752" y="1700808"/>
            <a:ext cx="4344390" cy="457304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heel(4)">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cstate="print"/>
          <a:tile tx="0" ty="0" sx="100000" sy="100000" flip="none" algn="tl"/>
        </a:blip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dirty="0" smtClean="0">
                <a:latin typeface="Arial" pitchFamily="34" charset="0"/>
                <a:cs typeface="Arial" pitchFamily="34" charset="0"/>
              </a:rPr>
              <a:t>CVIČENÍ </a:t>
            </a:r>
            <a:endParaRPr lang="cs-CZ" dirty="0">
              <a:latin typeface="Arial" pitchFamily="34" charset="0"/>
              <a:cs typeface="Arial" pitchFamily="34" charset="0"/>
            </a:endParaRPr>
          </a:p>
        </p:txBody>
      </p:sp>
      <p:sp>
        <p:nvSpPr>
          <p:cNvPr id="3" name="Zástupný symbol pro obsah 2"/>
          <p:cNvSpPr>
            <a:spLocks noGrp="1"/>
          </p:cNvSpPr>
          <p:nvPr>
            <p:ph idx="1"/>
          </p:nvPr>
        </p:nvSpPr>
        <p:spPr>
          <a:xfrm>
            <a:off x="251520" y="1268760"/>
            <a:ext cx="8686800" cy="5472608"/>
          </a:xfrm>
        </p:spPr>
        <p:txBody>
          <a:bodyPr>
            <a:normAutofit/>
          </a:bodyPr>
          <a:lstStyle/>
          <a:p>
            <a:pPr algn="ctr">
              <a:buNone/>
            </a:pPr>
            <a:endParaRPr lang="cs-CZ" sz="2000" b="1" dirty="0" smtClean="0">
              <a:solidFill>
                <a:srgbClr val="0070C0"/>
              </a:solidFill>
            </a:endParaRPr>
          </a:p>
          <a:p>
            <a:pPr algn="ctr">
              <a:buNone/>
            </a:pPr>
            <a:r>
              <a:rPr lang="cs-CZ" sz="2000" b="1" dirty="0" smtClean="0">
                <a:solidFill>
                  <a:srgbClr val="0070C0"/>
                </a:solidFill>
              </a:rPr>
              <a:t>	</a:t>
            </a:r>
            <a:r>
              <a:rPr lang="cs-CZ" sz="2000" b="1" dirty="0" smtClean="0">
                <a:solidFill>
                  <a:schemeClr val="tx1">
                    <a:lumMod val="95000"/>
                    <a:lumOff val="5000"/>
                  </a:schemeClr>
                </a:solidFill>
              </a:rPr>
              <a:t>Najdi ve větách jména řek.Názvy podtrhni a přepiš je na řádky. </a:t>
            </a:r>
          </a:p>
          <a:p>
            <a:pPr algn="ctr">
              <a:buNone/>
            </a:pPr>
            <a:endParaRPr lang="cs-CZ" sz="2000" b="1" dirty="0" smtClean="0">
              <a:solidFill>
                <a:srgbClr val="0070C0"/>
              </a:solidFill>
            </a:endParaRPr>
          </a:p>
          <a:p>
            <a:pPr algn="just">
              <a:buNone/>
            </a:pPr>
            <a:r>
              <a:rPr lang="cs-CZ" sz="2000" b="1" dirty="0" smtClean="0">
                <a:solidFill>
                  <a:srgbClr val="0070C0"/>
                </a:solidFill>
              </a:rPr>
              <a:t>	TURISTÉ NAVŠTÍVILI V ÚTERÝ NĚMECKO. JEDEŠ DO NYMBURKA? VOL HAVLA PREZIDENTEM! UVIDĚL NA DNĚ PRAMEN VODY. PŘÍRODU NAJDEŠ VŠUDE KOLEM SEBE. OD RATOBOŘIC TEČE ÚPA RYCHLE. NA VODNÍCH LYŽÍCH SE OTOVI SLALOM VYDAŘIL. PROJELA BEROUNEM NA KOLE. </a:t>
            </a:r>
          </a:p>
          <a:p>
            <a:pPr algn="just">
              <a:buNone/>
            </a:pPr>
            <a:endParaRPr lang="cs-CZ" sz="2000" b="1" dirty="0" smtClean="0">
              <a:solidFill>
                <a:srgbClr val="0070C0"/>
              </a:solidFill>
            </a:endParaRPr>
          </a:p>
          <a:p>
            <a:pPr algn="just">
              <a:buNone/>
            </a:pPr>
            <a:r>
              <a:rPr lang="cs-CZ" sz="2000" b="1" dirty="0" smtClean="0">
                <a:solidFill>
                  <a:srgbClr val="0070C0"/>
                </a:solidFill>
              </a:rPr>
              <a:t>	………………………………………………………………………………………………………………</a:t>
            </a:r>
          </a:p>
          <a:p>
            <a:pPr algn="just">
              <a:buNone/>
            </a:pPr>
            <a:endParaRPr lang="cs-CZ" sz="2000" b="1" dirty="0" smtClean="0">
              <a:solidFill>
                <a:srgbClr val="0070C0"/>
              </a:solidFill>
            </a:endParaRPr>
          </a:p>
          <a:p>
            <a:pPr algn="ctr">
              <a:buNone/>
            </a:pPr>
            <a:r>
              <a:rPr lang="cs-CZ" sz="2000" b="1" dirty="0" smtClean="0">
                <a:solidFill>
                  <a:srgbClr val="0070C0"/>
                </a:solidFill>
              </a:rPr>
              <a:t>	</a:t>
            </a:r>
            <a:r>
              <a:rPr lang="cs-CZ" sz="2000" b="1" dirty="0" smtClean="0">
                <a:solidFill>
                  <a:srgbClr val="FF0000"/>
                </a:solidFill>
              </a:rPr>
              <a:t>nápověda: Labe, Rýn, Odra, Volha, Don, Dunaj, Visla, Dněpr </a:t>
            </a:r>
          </a:p>
          <a:p>
            <a:pPr algn="ctr">
              <a:buNone/>
            </a:pPr>
            <a:endParaRPr lang="cs-CZ" sz="2000" b="1" dirty="0" smtClean="0">
              <a:solidFill>
                <a:srgbClr val="0070C0"/>
              </a:solidFill>
            </a:endParaRPr>
          </a:p>
          <a:p>
            <a:pPr algn="ctr">
              <a:buNone/>
            </a:pPr>
            <a:r>
              <a:rPr lang="cs-CZ" sz="2000" b="1" dirty="0" smtClean="0">
                <a:solidFill>
                  <a:srgbClr val="0070C0"/>
                </a:solidFill>
              </a:rPr>
              <a:t>	</a:t>
            </a:r>
          </a:p>
          <a:p>
            <a:pPr algn="ctr">
              <a:buNone/>
            </a:pPr>
            <a:endParaRPr lang="cs-CZ" sz="2000" b="1" dirty="0" smtClean="0">
              <a:solidFill>
                <a:srgbClr val="0070C0"/>
              </a:solidFill>
            </a:endParaRPr>
          </a:p>
          <a:p>
            <a:pPr algn="ctr">
              <a:buNone/>
            </a:pPr>
            <a:endParaRPr lang="cs-CZ" sz="2000" b="1" dirty="0" smtClean="0">
              <a:solidFill>
                <a:srgbClr val="0070C0"/>
              </a:solidFill>
            </a:endParaRPr>
          </a:p>
          <a:p>
            <a:pPr algn="ctr">
              <a:buNone/>
            </a:pPr>
            <a:endParaRPr lang="cs-CZ" sz="2000" b="1" dirty="0" smtClean="0">
              <a:solidFill>
                <a:srgbClr val="0070C0"/>
              </a:solidFill>
            </a:endParaRPr>
          </a:p>
          <a:p>
            <a:pPr algn="ctr">
              <a:buNone/>
            </a:pPr>
            <a:endParaRPr lang="cs-CZ" sz="2000" b="1" dirty="0" smtClean="0">
              <a:solidFill>
                <a:srgbClr val="0070C0"/>
              </a:solidFill>
            </a:endParaRPr>
          </a:p>
          <a:p>
            <a:pPr algn="ctr">
              <a:buNone/>
            </a:pPr>
            <a:endParaRPr lang="cs-CZ" sz="2000" b="1" dirty="0" smtClean="0">
              <a:solidFill>
                <a:srgbClr val="0070C0"/>
              </a:solidFill>
            </a:endParaRPr>
          </a:p>
          <a:p>
            <a:pPr algn="ctr">
              <a:buNone/>
            </a:pPr>
            <a:endParaRPr lang="cs-CZ" sz="2000" b="1" dirty="0" smtClean="0">
              <a:solidFill>
                <a:srgbClr val="0070C0"/>
              </a:solidFill>
            </a:endParaRPr>
          </a:p>
          <a:p>
            <a:pPr algn="ctr">
              <a:buNone/>
            </a:pPr>
            <a:endParaRPr lang="cs-CZ" sz="2000" b="1" dirty="0" smtClean="0">
              <a:solidFill>
                <a:srgbClr val="0070C0"/>
              </a:solidFill>
            </a:endParaRPr>
          </a:p>
          <a:p>
            <a:pPr>
              <a:buNone/>
            </a:pPr>
            <a:endParaRPr lang="cs-CZ" dirty="0" smtClean="0"/>
          </a:p>
          <a:p>
            <a:pPr>
              <a:buNone/>
            </a:pPr>
            <a:endParaRPr lang="cs-CZ" dirty="0" smtClean="0"/>
          </a:p>
          <a:p>
            <a:pPr>
              <a:buNone/>
            </a:pPr>
            <a:endParaRPr lang="cs-CZ" dirty="0" smtClean="0"/>
          </a:p>
          <a:p>
            <a:pPr>
              <a:buNone/>
            </a:pPr>
            <a:endParaRPr lang="cs-CZ" dirty="0"/>
          </a:p>
        </p:txBody>
      </p:sp>
      <p:sp>
        <p:nvSpPr>
          <p:cNvPr id="14" name="Veselý obličej 13"/>
          <p:cNvSpPr/>
          <p:nvPr/>
        </p:nvSpPr>
        <p:spPr>
          <a:xfrm>
            <a:off x="6660232" y="476672"/>
            <a:ext cx="792088" cy="720080"/>
          </a:xfrm>
          <a:prstGeom prst="smileyFac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7" end="7"/>
                                            </p:txEl>
                                          </p:spTgt>
                                        </p:tgtEl>
                                        <p:attrNameLst>
                                          <p:attrName>style.visibility</p:attrName>
                                        </p:attrNameLst>
                                      </p:cBhvr>
                                      <p:to>
                                        <p:strVal val="visible"/>
                                      </p:to>
                                    </p:set>
                                    <p:anim calcmode="lin" valueType="num">
                                      <p:cBhvr additive="base">
                                        <p:cTn id="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rgbClr val="FFFFFF"/>
            </a:gs>
            <a:gs pos="7001">
              <a:srgbClr val="E6E6E6"/>
            </a:gs>
            <a:gs pos="32001">
              <a:srgbClr val="7D8496"/>
            </a:gs>
            <a:gs pos="47000">
              <a:srgbClr val="E6E6E6"/>
            </a:gs>
            <a:gs pos="85001">
              <a:srgbClr val="7D8496"/>
            </a:gs>
            <a:gs pos="100000">
              <a:srgbClr val="E6E6E6"/>
            </a:gs>
          </a:gsLst>
          <a:lin ang="5400000" scaled="0"/>
        </a:grad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dirty="0" smtClean="0">
                <a:latin typeface="Arial" pitchFamily="34" charset="0"/>
                <a:cs typeface="Arial" pitchFamily="34" charset="0"/>
              </a:rPr>
              <a:t>CVIČENÍ </a:t>
            </a:r>
            <a:endParaRPr lang="cs-CZ" dirty="0">
              <a:latin typeface="Arial" pitchFamily="34" charset="0"/>
              <a:cs typeface="Arial" pitchFamily="34" charset="0"/>
            </a:endParaRPr>
          </a:p>
        </p:txBody>
      </p:sp>
      <p:sp>
        <p:nvSpPr>
          <p:cNvPr id="3" name="Zástupný symbol pro obsah 2"/>
          <p:cNvSpPr>
            <a:spLocks noGrp="1"/>
          </p:cNvSpPr>
          <p:nvPr>
            <p:ph idx="1"/>
          </p:nvPr>
        </p:nvSpPr>
        <p:spPr/>
        <p:txBody>
          <a:bodyPr>
            <a:normAutofit/>
          </a:bodyPr>
          <a:lstStyle/>
          <a:p>
            <a:pPr algn="ctr">
              <a:buNone/>
            </a:pPr>
            <a:r>
              <a:rPr lang="cs-CZ" sz="2000" dirty="0" smtClean="0">
                <a:latin typeface="Arial" pitchFamily="34" charset="0"/>
                <a:cs typeface="Arial" pitchFamily="34" charset="0"/>
              </a:rPr>
              <a:t>Doplň tabulku. </a:t>
            </a:r>
          </a:p>
          <a:p>
            <a:pPr algn="ctr">
              <a:buNone/>
            </a:pPr>
            <a:endParaRPr lang="cs-CZ" sz="1600" b="1" dirty="0" smtClean="0">
              <a:solidFill>
                <a:srgbClr val="0070C0"/>
              </a:solidFill>
              <a:latin typeface="Arial" pitchFamily="34" charset="0"/>
              <a:cs typeface="Arial" pitchFamily="34" charset="0"/>
            </a:endParaRPr>
          </a:p>
          <a:p>
            <a:pPr>
              <a:buNone/>
            </a:pPr>
            <a:endParaRPr lang="cs-CZ" dirty="0" smtClean="0"/>
          </a:p>
          <a:p>
            <a:pPr>
              <a:buNone/>
            </a:pPr>
            <a:r>
              <a:rPr lang="cs-CZ" dirty="0" smtClean="0"/>
              <a:t> </a:t>
            </a:r>
          </a:p>
          <a:p>
            <a:pPr>
              <a:buNone/>
            </a:pPr>
            <a:endParaRPr lang="cs-CZ" dirty="0"/>
          </a:p>
        </p:txBody>
      </p:sp>
      <p:sp>
        <p:nvSpPr>
          <p:cNvPr id="4" name="Veselý obličej 3"/>
          <p:cNvSpPr/>
          <p:nvPr/>
        </p:nvSpPr>
        <p:spPr>
          <a:xfrm>
            <a:off x="5724128" y="188640"/>
            <a:ext cx="792088" cy="792088"/>
          </a:xfrm>
          <a:prstGeom prst="smileyFace">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aphicFrame>
        <p:nvGraphicFramePr>
          <p:cNvPr id="38916" name="Object 4"/>
          <p:cNvGraphicFramePr>
            <a:graphicFrameLocks noChangeAspect="1"/>
          </p:cNvGraphicFramePr>
          <p:nvPr/>
        </p:nvGraphicFramePr>
        <p:xfrm>
          <a:off x="539552" y="2276872"/>
          <a:ext cx="8280920" cy="3744416"/>
        </p:xfrm>
        <a:graphic>
          <a:graphicData uri="http://schemas.openxmlformats.org/presentationml/2006/ole">
            <mc:AlternateContent xmlns:mc="http://schemas.openxmlformats.org/markup-compatibility/2006">
              <mc:Choice xmlns:v="urn:schemas-microsoft-com:vml" Requires="v">
                <p:oleObj spid="_x0000_s38919" name="Dokument" r:id="rId4" imgW="5921556" imgH="1881668" progId="Word.Document.12">
                  <p:embed/>
                </p:oleObj>
              </mc:Choice>
              <mc:Fallback>
                <p:oleObj name="Dokument" r:id="rId4" imgW="5921556" imgH="1881668" progId="Word.Document.12">
                  <p:embed/>
                  <p:pic>
                    <p:nvPicPr>
                      <p:cNvPr id="0"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9552" y="2276872"/>
                        <a:ext cx="8280920" cy="37444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3" presetClass="entr" presetSubtype="16" fill="hold" nodeType="clickEffect">
                                  <p:stCondLst>
                                    <p:cond delay="0"/>
                                  </p:stCondLst>
                                  <p:childTnLst>
                                    <p:set>
                                      <p:cBhvr>
                                        <p:cTn id="6" dur="1" fill="hold">
                                          <p:stCondLst>
                                            <p:cond delay="0"/>
                                          </p:stCondLst>
                                        </p:cTn>
                                        <p:tgtEl>
                                          <p:spTgt spid="38916"/>
                                        </p:tgtEl>
                                        <p:attrNameLst>
                                          <p:attrName>style.visibility</p:attrName>
                                        </p:attrNameLst>
                                      </p:cBhvr>
                                      <p:to>
                                        <p:strVal val="visible"/>
                                      </p:to>
                                    </p:set>
                                    <p:animEffect transition="in" filter="plus(in)">
                                      <p:cBhvr>
                                        <p:cTn id="7" dur="3000"/>
                                        <p:tgtEl>
                                          <p:spTgt spid="389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cstate="print"/>
          <a:tile tx="0" ty="0" sx="100000" sy="100000" flip="none" algn="tl"/>
        </a:blip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ctr"/>
            <a:r>
              <a:rPr lang="cs-CZ" sz="4000" b="1" dirty="0" smtClean="0">
                <a:solidFill>
                  <a:schemeClr val="tx1"/>
                </a:solidFill>
                <a:latin typeface="Arial" pitchFamily="34" charset="0"/>
                <a:cs typeface="Arial" pitchFamily="34" charset="0"/>
              </a:rPr>
              <a:t>Seznam informačních zdrojů </a:t>
            </a:r>
            <a:endParaRPr lang="cs-CZ" sz="4000" b="1" dirty="0"/>
          </a:p>
        </p:txBody>
      </p:sp>
      <p:sp>
        <p:nvSpPr>
          <p:cNvPr id="3" name="Zástupný symbol pro obsah 2"/>
          <p:cNvSpPr>
            <a:spLocks noGrp="1"/>
          </p:cNvSpPr>
          <p:nvPr>
            <p:ph idx="1"/>
          </p:nvPr>
        </p:nvSpPr>
        <p:spPr>
          <a:xfrm>
            <a:off x="251520" y="1484784"/>
            <a:ext cx="8435280" cy="1872209"/>
          </a:xfrm>
        </p:spPr>
        <p:txBody>
          <a:bodyPr>
            <a:normAutofit fontScale="25000" lnSpcReduction="20000"/>
          </a:bodyPr>
          <a:lstStyle/>
          <a:p>
            <a:pPr>
              <a:buNone/>
            </a:pPr>
            <a:r>
              <a:rPr lang="cs-CZ" sz="4800" dirty="0" smtClean="0">
                <a:latin typeface="Arial" pitchFamily="34" charset="0"/>
                <a:cs typeface="Arial" pitchFamily="34" charset="0"/>
                <a:hlinkClick r:id="rId3"/>
              </a:rPr>
              <a:t>https://moodle.kge.tul.cz/pluginfile.php/6747/mod_resource/content/0/2006/Jiri_Vandas_Vodstvo_Evropy/obrazky/evropad.gif</a:t>
            </a:r>
            <a:endParaRPr lang="cs-CZ" sz="4800" dirty="0" smtClean="0">
              <a:latin typeface="Arial" pitchFamily="34" charset="0"/>
              <a:cs typeface="Arial" pitchFamily="34" charset="0"/>
            </a:endParaRPr>
          </a:p>
          <a:p>
            <a:pPr>
              <a:buNone/>
            </a:pPr>
            <a:r>
              <a:rPr lang="cs-CZ" sz="4800" dirty="0" smtClean="0">
                <a:latin typeface="Arial" pitchFamily="34" charset="0"/>
                <a:cs typeface="Arial" pitchFamily="34" charset="0"/>
                <a:hlinkClick r:id="rId4"/>
              </a:rPr>
              <a:t>http://files.melicharpetr.webnode.cz/200000022-3f146400eb/vodstvo%20evropy-mapa%201.png</a:t>
            </a:r>
            <a:endParaRPr lang="cs-CZ" sz="4800" dirty="0" smtClean="0">
              <a:latin typeface="Arial" pitchFamily="34" charset="0"/>
              <a:cs typeface="Arial" pitchFamily="34" charset="0"/>
            </a:endParaRPr>
          </a:p>
          <a:p>
            <a:pPr>
              <a:buNone/>
            </a:pPr>
            <a:endParaRPr lang="cs-CZ" sz="4800" dirty="0" smtClean="0">
              <a:latin typeface="Arial" pitchFamily="34" charset="0"/>
              <a:cs typeface="Arial" pitchFamily="34" charset="0"/>
            </a:endParaRPr>
          </a:p>
          <a:p>
            <a:pPr>
              <a:buNone/>
            </a:pPr>
            <a:r>
              <a:rPr lang="cs-CZ" sz="4800" dirty="0" smtClean="0">
                <a:latin typeface="Arial" pitchFamily="34" charset="0"/>
                <a:cs typeface="Arial" pitchFamily="34" charset="0"/>
                <a:hlinkClick r:id="rId5"/>
              </a:rPr>
              <a:t>http://cs.wikipedia.org/wiki/Soubor:Bodensee_satellit.jpg</a:t>
            </a:r>
            <a:endParaRPr lang="cs-CZ" sz="4800" dirty="0" smtClean="0">
              <a:latin typeface="Arial" pitchFamily="34" charset="0"/>
              <a:cs typeface="Arial" pitchFamily="34" charset="0"/>
            </a:endParaRPr>
          </a:p>
          <a:p>
            <a:pPr>
              <a:buNone/>
            </a:pPr>
            <a:endParaRPr lang="cs-CZ" sz="4800" dirty="0" smtClean="0">
              <a:latin typeface="Arial" pitchFamily="34" charset="0"/>
              <a:cs typeface="Arial" pitchFamily="34" charset="0"/>
            </a:endParaRPr>
          </a:p>
          <a:p>
            <a:pPr>
              <a:buNone/>
            </a:pPr>
            <a:r>
              <a:rPr lang="cs-CZ" sz="4800" dirty="0" smtClean="0">
                <a:latin typeface="Arial" pitchFamily="34" charset="0"/>
                <a:cs typeface="Arial" pitchFamily="34" charset="0"/>
                <a:hlinkClick r:id="rId6"/>
              </a:rPr>
              <a:t>http://www.</a:t>
            </a:r>
            <a:r>
              <a:rPr lang="cs-CZ" sz="4800" dirty="0" err="1" smtClean="0">
                <a:latin typeface="Arial" pitchFamily="34" charset="0"/>
                <a:cs typeface="Arial" pitchFamily="34" charset="0"/>
                <a:hlinkClick r:id="rId6"/>
              </a:rPr>
              <a:t>quido.cz</a:t>
            </a:r>
            <a:r>
              <a:rPr lang="cs-CZ" sz="4800" dirty="0" smtClean="0">
                <a:latin typeface="Arial" pitchFamily="34" charset="0"/>
                <a:cs typeface="Arial" pitchFamily="34" charset="0"/>
                <a:hlinkClick r:id="rId6"/>
              </a:rPr>
              <a:t>/</a:t>
            </a:r>
            <a:r>
              <a:rPr lang="cs-CZ" sz="4800" dirty="0" err="1" smtClean="0">
                <a:latin typeface="Arial" pitchFamily="34" charset="0"/>
                <a:cs typeface="Arial" pitchFamily="34" charset="0"/>
                <a:hlinkClick r:id="rId6"/>
              </a:rPr>
              <a:t>priroda</a:t>
            </a:r>
            <a:r>
              <a:rPr lang="cs-CZ" sz="4800" dirty="0" smtClean="0">
                <a:latin typeface="Arial" pitchFamily="34" charset="0"/>
                <a:cs typeface="Arial" pitchFamily="34" charset="0"/>
                <a:hlinkClick r:id="rId6"/>
              </a:rPr>
              <a:t>/</a:t>
            </a:r>
            <a:r>
              <a:rPr lang="cs-CZ" sz="4800" dirty="0" err="1" smtClean="0">
                <a:latin typeface="Arial" pitchFamily="34" charset="0"/>
                <a:cs typeface="Arial" pitchFamily="34" charset="0"/>
                <a:hlinkClick r:id="rId6"/>
              </a:rPr>
              <a:t>obrazky</a:t>
            </a:r>
            <a:r>
              <a:rPr lang="cs-CZ" sz="4800" dirty="0" smtClean="0">
                <a:latin typeface="Arial" pitchFamily="34" charset="0"/>
                <a:cs typeface="Arial" pitchFamily="34" charset="0"/>
                <a:hlinkClick r:id="rId6"/>
              </a:rPr>
              <a:t>/</a:t>
            </a:r>
            <a:r>
              <a:rPr lang="cs-CZ" sz="4800" dirty="0" err="1" smtClean="0">
                <a:latin typeface="Arial" pitchFamily="34" charset="0"/>
                <a:cs typeface="Arial" pitchFamily="34" charset="0"/>
                <a:hlinkClick r:id="rId6"/>
              </a:rPr>
              <a:t>geiranger</a:t>
            </a:r>
            <a:r>
              <a:rPr lang="cs-CZ" sz="4800" dirty="0" smtClean="0">
                <a:latin typeface="Arial" pitchFamily="34" charset="0"/>
                <a:cs typeface="Arial" pitchFamily="34" charset="0"/>
                <a:hlinkClick r:id="rId6"/>
              </a:rPr>
              <a:t>_2_v.</a:t>
            </a:r>
            <a:r>
              <a:rPr lang="cs-CZ" sz="4800" dirty="0" err="1" smtClean="0">
                <a:latin typeface="Arial" pitchFamily="34" charset="0"/>
                <a:cs typeface="Arial" pitchFamily="34" charset="0"/>
                <a:hlinkClick r:id="rId6"/>
              </a:rPr>
              <a:t>jpg</a:t>
            </a:r>
            <a:endParaRPr lang="cs-CZ" sz="4800" dirty="0" smtClean="0">
              <a:latin typeface="Arial" pitchFamily="34" charset="0"/>
              <a:cs typeface="Arial" pitchFamily="34" charset="0"/>
            </a:endParaRPr>
          </a:p>
          <a:p>
            <a:pPr>
              <a:buNone/>
            </a:pPr>
            <a:endParaRPr lang="cs-CZ" sz="4800" dirty="0" smtClean="0">
              <a:latin typeface="Arial" pitchFamily="34" charset="0"/>
              <a:cs typeface="Arial" pitchFamily="34" charset="0"/>
            </a:endParaRPr>
          </a:p>
          <a:p>
            <a:pPr>
              <a:buNone/>
            </a:pPr>
            <a:r>
              <a:rPr lang="cs-CZ" sz="4800" dirty="0" smtClean="0">
                <a:latin typeface="Arial" pitchFamily="34" charset="0"/>
                <a:cs typeface="Arial" pitchFamily="34" charset="0"/>
                <a:hlinkClick r:id="rId7"/>
              </a:rPr>
              <a:t>http://www.</a:t>
            </a:r>
            <a:r>
              <a:rPr lang="cs-CZ" sz="4800" dirty="0" err="1" smtClean="0">
                <a:latin typeface="Arial" pitchFamily="34" charset="0"/>
                <a:cs typeface="Arial" pitchFamily="34" charset="0"/>
                <a:hlinkClick r:id="rId7"/>
              </a:rPr>
              <a:t>onlinephotographers.org</a:t>
            </a:r>
            <a:r>
              <a:rPr lang="cs-CZ" sz="4800" dirty="0" smtClean="0">
                <a:latin typeface="Arial" pitchFamily="34" charset="0"/>
                <a:cs typeface="Arial" pitchFamily="34" charset="0"/>
                <a:hlinkClick r:id="rId7"/>
              </a:rPr>
              <a:t>/</a:t>
            </a:r>
            <a:r>
              <a:rPr lang="cs-CZ" sz="4800" dirty="0" err="1" smtClean="0">
                <a:latin typeface="Arial" pitchFamily="34" charset="0"/>
                <a:cs typeface="Arial" pitchFamily="34" charset="0"/>
                <a:hlinkClick r:id="rId7"/>
              </a:rPr>
              <a:t>pics</a:t>
            </a:r>
            <a:r>
              <a:rPr lang="cs-CZ" sz="4800" dirty="0" smtClean="0">
                <a:latin typeface="Arial" pitchFamily="34" charset="0"/>
                <a:cs typeface="Arial" pitchFamily="34" charset="0"/>
                <a:hlinkClick r:id="rId7"/>
              </a:rPr>
              <a:t>/8747_</a:t>
            </a:r>
            <a:r>
              <a:rPr lang="cs-CZ" sz="4800" dirty="0" err="1" smtClean="0">
                <a:latin typeface="Arial" pitchFamily="34" charset="0"/>
                <a:cs typeface="Arial" pitchFamily="34" charset="0"/>
                <a:hlinkClick r:id="rId7"/>
              </a:rPr>
              <a:t>bb.jpg</a:t>
            </a:r>
            <a:endParaRPr lang="cs-CZ" sz="4800" dirty="0" smtClean="0">
              <a:latin typeface="Arial" pitchFamily="34" charset="0"/>
              <a:cs typeface="Arial" pitchFamily="34" charset="0"/>
            </a:endParaRPr>
          </a:p>
          <a:p>
            <a:pPr>
              <a:buNone/>
            </a:pPr>
            <a:endParaRPr lang="cs-CZ" sz="4800" dirty="0" smtClean="0">
              <a:latin typeface="Arial" pitchFamily="34" charset="0"/>
              <a:cs typeface="Arial" pitchFamily="34" charset="0"/>
            </a:endParaRPr>
          </a:p>
          <a:p>
            <a:pPr>
              <a:buNone/>
            </a:pPr>
            <a:r>
              <a:rPr lang="cs-CZ" sz="4800" dirty="0" smtClean="0">
                <a:latin typeface="Arial" pitchFamily="34" charset="0"/>
                <a:cs typeface="Arial" pitchFamily="34" charset="0"/>
                <a:hlinkClick r:id="rId8"/>
              </a:rPr>
              <a:t>http://mw2.google.com/</a:t>
            </a:r>
            <a:r>
              <a:rPr lang="cs-CZ" sz="4800" dirty="0" err="1" smtClean="0">
                <a:latin typeface="Arial" pitchFamily="34" charset="0"/>
                <a:cs typeface="Arial" pitchFamily="34" charset="0"/>
                <a:hlinkClick r:id="rId8"/>
              </a:rPr>
              <a:t>mw</a:t>
            </a:r>
            <a:r>
              <a:rPr lang="cs-CZ" sz="4800" dirty="0" smtClean="0">
                <a:latin typeface="Arial" pitchFamily="34" charset="0"/>
                <a:cs typeface="Arial" pitchFamily="34" charset="0"/>
                <a:hlinkClick r:id="rId8"/>
              </a:rPr>
              <a:t>-</a:t>
            </a:r>
            <a:r>
              <a:rPr lang="cs-CZ" sz="4800" dirty="0" err="1" smtClean="0">
                <a:latin typeface="Arial" pitchFamily="34" charset="0"/>
                <a:cs typeface="Arial" pitchFamily="34" charset="0"/>
                <a:hlinkClick r:id="rId8"/>
              </a:rPr>
              <a:t>panoramio</a:t>
            </a:r>
            <a:r>
              <a:rPr lang="cs-CZ" sz="4800" dirty="0" smtClean="0">
                <a:latin typeface="Arial" pitchFamily="34" charset="0"/>
                <a:cs typeface="Arial" pitchFamily="34" charset="0"/>
                <a:hlinkClick r:id="rId8"/>
              </a:rPr>
              <a:t>/</a:t>
            </a:r>
            <a:r>
              <a:rPr lang="cs-CZ" sz="4800" dirty="0" err="1" smtClean="0">
                <a:latin typeface="Arial" pitchFamily="34" charset="0"/>
                <a:cs typeface="Arial" pitchFamily="34" charset="0"/>
                <a:hlinkClick r:id="rId8"/>
              </a:rPr>
              <a:t>photos</a:t>
            </a:r>
            <a:r>
              <a:rPr lang="cs-CZ" sz="4800" dirty="0" smtClean="0">
                <a:latin typeface="Arial" pitchFamily="34" charset="0"/>
                <a:cs typeface="Arial" pitchFamily="34" charset="0"/>
                <a:hlinkClick r:id="rId8"/>
              </a:rPr>
              <a:t>/medium/1389253.jpg</a:t>
            </a:r>
            <a:endParaRPr lang="cs-CZ" sz="4800" dirty="0" smtClean="0">
              <a:latin typeface="Arial" pitchFamily="34" charset="0"/>
              <a:cs typeface="Arial" pitchFamily="34" charset="0"/>
            </a:endParaRPr>
          </a:p>
          <a:p>
            <a:pPr>
              <a:buNone/>
            </a:pPr>
            <a:endParaRPr lang="cs-CZ" sz="4800" dirty="0" smtClean="0">
              <a:latin typeface="Arial" pitchFamily="34" charset="0"/>
              <a:cs typeface="Arial" pitchFamily="34" charset="0"/>
            </a:endParaRPr>
          </a:p>
          <a:p>
            <a:pPr>
              <a:buNone/>
            </a:pPr>
            <a:r>
              <a:rPr lang="cs-CZ" sz="4800" dirty="0" smtClean="0">
                <a:latin typeface="Arial" pitchFamily="34" charset="0"/>
                <a:cs typeface="Arial" pitchFamily="34" charset="0"/>
              </a:rPr>
              <a:t>KORTUS, F., TEPLÝ, F. </a:t>
            </a:r>
            <a:r>
              <a:rPr lang="cs-CZ" sz="4800" i="1" dirty="0" smtClean="0">
                <a:latin typeface="Arial" pitchFamily="34" charset="0"/>
                <a:cs typeface="Arial" pitchFamily="34" charset="0"/>
              </a:rPr>
              <a:t>Evropa: pracovní sešit. </a:t>
            </a:r>
            <a:r>
              <a:rPr lang="cs-CZ" sz="4800" dirty="0" smtClean="0">
                <a:latin typeface="Arial" pitchFamily="34" charset="0"/>
                <a:cs typeface="Arial" pitchFamily="34" charset="0"/>
              </a:rPr>
              <a:t>1. vydání. Praha: Nakladatelství Parta, 2007. ISBN: 978-80-7320-104-3. </a:t>
            </a:r>
          </a:p>
          <a:p>
            <a:pPr>
              <a:buNone/>
            </a:pPr>
            <a:endParaRPr lang="cs-CZ" sz="2000" dirty="0" smtClean="0"/>
          </a:p>
          <a:p>
            <a:pPr>
              <a:buNone/>
            </a:pPr>
            <a:endParaRPr lang="cs-CZ" sz="2000" dirty="0" smtClean="0"/>
          </a:p>
          <a:p>
            <a:pPr>
              <a:buNone/>
            </a:pPr>
            <a:endParaRPr lang="cs-CZ" sz="2000" dirty="0" smtClean="0"/>
          </a:p>
          <a:p>
            <a:pPr>
              <a:buNone/>
            </a:pPr>
            <a:endParaRPr lang="cs-CZ" sz="2000" dirty="0" smtClean="0"/>
          </a:p>
          <a:p>
            <a:pPr>
              <a:buNone/>
            </a:pPr>
            <a:endParaRPr lang="cs-CZ" sz="2000" dirty="0" smtClean="0"/>
          </a:p>
          <a:p>
            <a:pPr>
              <a:buNone/>
            </a:pPr>
            <a:endParaRPr lang="cs-CZ" sz="2000" dirty="0" smtClean="0"/>
          </a:p>
        </p:txBody>
      </p:sp>
      <p:pic>
        <p:nvPicPr>
          <p:cNvPr id="4" name="Picture 4"/>
          <p:cNvPicPr>
            <a:picLocks noChangeAspect="1" noChangeArrowheads="1"/>
          </p:cNvPicPr>
          <p:nvPr/>
        </p:nvPicPr>
        <p:blipFill>
          <a:blip r:embed="rId9" cstate="print"/>
          <a:srcRect/>
          <a:stretch>
            <a:fillRect/>
          </a:stretch>
        </p:blipFill>
        <p:spPr bwMode="auto">
          <a:xfrm>
            <a:off x="1619672" y="4581128"/>
            <a:ext cx="5976938" cy="990600"/>
          </a:xfrm>
          <a:prstGeom prst="rect">
            <a:avLst/>
          </a:prstGeom>
          <a:noFill/>
          <a:ln w="9525">
            <a:noFill/>
            <a:miter lim="800000"/>
            <a:headEnd/>
            <a:tailEnd/>
          </a:ln>
          <a:effectLst/>
        </p:spPr>
      </p:pic>
      <p:sp>
        <p:nvSpPr>
          <p:cNvPr id="5" name="Obdélník 4"/>
          <p:cNvSpPr/>
          <p:nvPr/>
        </p:nvSpPr>
        <p:spPr>
          <a:xfrm>
            <a:off x="179512" y="5877272"/>
            <a:ext cx="8964488" cy="369332"/>
          </a:xfrm>
          <a:prstGeom prst="rect">
            <a:avLst/>
          </a:prstGeom>
        </p:spPr>
        <p:txBody>
          <a:bodyPr wrap="square">
            <a:spAutoFit/>
          </a:bodyPr>
          <a:lstStyle/>
          <a:p>
            <a:r>
              <a:rPr lang="cs-CZ" i="1" dirty="0" smtClean="0">
                <a:latin typeface="Arial" pitchFamily="34" charset="0"/>
                <a:cs typeface="Arial" pitchFamily="34" charset="0"/>
              </a:rPr>
              <a:t>Autorem materiálu a všech jeho částí, není-li uvedeno jinak, je Mgr. Monika Nováková.</a:t>
            </a:r>
            <a:endParaRPr lang="cs-CZ" i="1" dirty="0">
              <a:latin typeface="Arial" pitchFamily="34" charset="0"/>
              <a:cs typeface="Arial" pitchFamily="34" charset="0"/>
            </a:endParaRPr>
          </a:p>
        </p:txBody>
      </p:sp>
    </p:spTree>
  </p:cSld>
  <p:clrMapOvr>
    <a:masterClrMapping/>
  </p:clrMapOvr>
  <p:transition/>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esta">
  <a:themeElements>
    <a:clrScheme name="Cesta">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Cesta">
      <a:majorFont>
        <a:latin typeface="Franklin Gothic Medium"/>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Franklin Gothic Book"/>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Cesta">
      <a:fillStyleLst>
        <a:solidFill>
          <a:schemeClr val="phClr"/>
        </a:solidFill>
        <a:gradFill rotWithShape="1">
          <a:gsLst>
            <a:gs pos="0">
              <a:schemeClr val="phClr">
                <a:tint val="30000"/>
                <a:satMod val="250000"/>
              </a:schemeClr>
            </a:gs>
            <a:gs pos="72000">
              <a:schemeClr val="phClr">
                <a:tint val="75000"/>
                <a:satMod val="210000"/>
              </a:schemeClr>
            </a:gs>
            <a:gs pos="100000">
              <a:schemeClr val="phClr">
                <a:tint val="85000"/>
                <a:satMod val="210000"/>
              </a:schemeClr>
            </a:gs>
          </a:gsLst>
          <a:lin ang="5400000" scaled="1"/>
        </a:gradFill>
        <a:gradFill rotWithShape="1">
          <a:gsLst>
            <a:gs pos="0">
              <a:schemeClr val="phClr">
                <a:tint val="75000"/>
                <a:shade val="85000"/>
                <a:satMod val="230000"/>
              </a:schemeClr>
            </a:gs>
            <a:gs pos="25000">
              <a:schemeClr val="phClr">
                <a:tint val="90000"/>
                <a:shade val="70000"/>
                <a:satMod val="220000"/>
              </a:schemeClr>
            </a:gs>
            <a:gs pos="50000">
              <a:schemeClr val="phClr">
                <a:tint val="90000"/>
                <a:shade val="58000"/>
                <a:satMod val="225000"/>
              </a:schemeClr>
            </a:gs>
            <a:gs pos="65000">
              <a:schemeClr val="phClr">
                <a:tint val="90000"/>
                <a:shade val="58000"/>
                <a:satMod val="225000"/>
              </a:schemeClr>
            </a:gs>
            <a:gs pos="80000">
              <a:schemeClr val="phClr">
                <a:tint val="90000"/>
                <a:shade val="69000"/>
                <a:satMod val="220000"/>
              </a:schemeClr>
            </a:gs>
            <a:gs pos="100000">
              <a:schemeClr val="phClr">
                <a:tint val="77000"/>
                <a:shade val="80000"/>
                <a:satMod val="230000"/>
              </a:schemeClr>
            </a:gs>
          </a:gsLst>
          <a:lin ang="5400000" scaled="1"/>
        </a:gradFill>
      </a:fillStyleLst>
      <a:lnStyleLst>
        <a:ln w="10000" cap="flat" cmpd="sng" algn="ctr">
          <a:solidFill>
            <a:schemeClr val="ph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76200" dist="50800" dir="5400000" rotWithShape="0">
              <a:srgbClr val="4E3B30">
                <a:alpha val="60000"/>
              </a:srgbClr>
            </a:outerShdw>
          </a:effectLst>
        </a:effectStyle>
        <a:effectStyle>
          <a:effectLst>
            <a:outerShdw blurRad="76200" dist="50800" dir="5400000" rotWithShape="0">
              <a:srgbClr val="4E3B30">
                <a:alpha val="60000"/>
              </a:srgbClr>
            </a:outerShdw>
          </a:effectLst>
          <a:scene3d>
            <a:camera prst="orthographicFront">
              <a:rot lat="0" lon="0" rev="0"/>
            </a:camera>
            <a:lightRig rig="threePt" dir="tl">
              <a:rot lat="0" lon="0" rev="0"/>
            </a:lightRig>
          </a:scene3d>
          <a:sp3d prstMaterial="metal">
            <a:bevelT w="10000" h="10000"/>
          </a:sp3d>
        </a:effectStyle>
        <a:effectStyle>
          <a:effectLst>
            <a:outerShdw blurRad="76200" dist="50800" dir="5400000" rotWithShape="0">
              <a:srgbClr val="4E3B30">
                <a:alpha val="60000"/>
              </a:srgbClr>
            </a:outerShdw>
          </a:effectLst>
          <a:scene3d>
            <a:camera prst="obliqueTopLeft" fov="600000">
              <a:rot lat="0" lon="0" rev="0"/>
            </a:camera>
            <a:lightRig rig="balanced" dir="t">
              <a:rot lat="0" lon="0" rev="19200000"/>
            </a:lightRig>
          </a:scene3d>
          <a:sp3d contourW="12700" prstMaterial="matte">
            <a:bevelT w="60000" h="50800"/>
            <a:contourClr>
              <a:schemeClr val="phClr">
                <a:shade val="60000"/>
                <a:satMod val="110000"/>
              </a:schemeClr>
            </a:contourClr>
          </a:sp3d>
        </a:effectStyle>
      </a:effectStyleLst>
      <a:bgFillStyleLst>
        <a:solidFill>
          <a:schemeClr val="phClr"/>
        </a:solidFill>
        <a:blipFill>
          <a:blip xmlns:r="http://schemas.openxmlformats.org/officeDocument/2006/relationships" r:embed="rId1">
            <a:duotone>
              <a:schemeClr val="phClr">
                <a:shade val="90000"/>
                <a:satMod val="150000"/>
              </a:schemeClr>
              <a:schemeClr val="phClr">
                <a:tint val="88000"/>
                <a:satMod val="105000"/>
              </a:schemeClr>
            </a:duotone>
          </a:blip>
          <a:tile tx="0" ty="0" sx="95000" sy="95000" flip="none" algn="t"/>
        </a:blipFill>
        <a:blipFill>
          <a:blip xmlns:r="http://schemas.openxmlformats.org/officeDocument/2006/relationships" r:embed="rId2">
            <a:duotone>
              <a:schemeClr val="phClr">
                <a:shade val="30000"/>
                <a:satMod val="455000"/>
              </a:schemeClr>
              <a:schemeClr val="phClr">
                <a:tint val="95000"/>
                <a:satMod val="120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Trek</Template>
  <TotalTime>428</TotalTime>
  <Words>212</Words>
  <Application>Microsoft Office PowerPoint</Application>
  <PresentationFormat>Předvádění na obrazovce (4:3)</PresentationFormat>
  <Paragraphs>114</Paragraphs>
  <Slides>8</Slides>
  <Notes>0</Notes>
  <HiddenSlides>0</HiddenSlides>
  <MMClips>0</MMClips>
  <ScaleCrop>false</ScaleCrop>
  <HeadingPairs>
    <vt:vector size="6" baseType="variant">
      <vt:variant>
        <vt:lpstr>Motiv</vt:lpstr>
      </vt:variant>
      <vt:variant>
        <vt:i4>1</vt:i4>
      </vt:variant>
      <vt:variant>
        <vt:lpstr>Vložené servery OLE</vt:lpstr>
      </vt:variant>
      <vt:variant>
        <vt:i4>1</vt:i4>
      </vt:variant>
      <vt:variant>
        <vt:lpstr>Nadpisy snímků</vt:lpstr>
      </vt:variant>
      <vt:variant>
        <vt:i4>8</vt:i4>
      </vt:variant>
    </vt:vector>
  </HeadingPairs>
  <TitlesOfParts>
    <vt:vector size="10" baseType="lpstr">
      <vt:lpstr>Cesta</vt:lpstr>
      <vt:lpstr>Dokument</vt:lpstr>
      <vt:lpstr>Z E M Ě P I S </vt:lpstr>
      <vt:lpstr>Popis prezentace </vt:lpstr>
      <vt:lpstr>Popis vodstva EVROPY</vt:lpstr>
      <vt:lpstr>Zajímavosti </vt:lpstr>
      <vt:lpstr>CVIČENÍ ?</vt:lpstr>
      <vt:lpstr>CVIČENÍ </vt:lpstr>
      <vt:lpstr>CVIČENÍ </vt:lpstr>
      <vt:lpstr>Seznam informačních zdrojů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Z Ě M Ě P I S</dc:title>
  <dc:creator>pc</dc:creator>
  <cp:lastModifiedBy>pc</cp:lastModifiedBy>
  <cp:revision>62</cp:revision>
  <dcterms:modified xsi:type="dcterms:W3CDTF">2012-09-18T06:10:29Z</dcterms:modified>
</cp:coreProperties>
</file>