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792" r:id="rId2"/>
  </p:sldMasterIdLst>
  <p:notesMasterIdLst>
    <p:notesMasterId r:id="rId12"/>
  </p:notesMasterIdLst>
  <p:sldIdLst>
    <p:sldId id="260" r:id="rId3"/>
    <p:sldId id="261" r:id="rId4"/>
    <p:sldId id="257" r:id="rId5"/>
    <p:sldId id="272" r:id="rId6"/>
    <p:sldId id="271" r:id="rId7"/>
    <p:sldId id="259" r:id="rId8"/>
    <p:sldId id="269" r:id="rId9"/>
    <p:sldId id="270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54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DE785E6-A031-484D-BFAA-C4107EFF183D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9A57FBE-AF9B-4E82-A201-D8262F7B8D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86603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59E755-0673-46BC-985F-354EF6197ECC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3894F0-376E-4AB1-A26A-0787F1C856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33374-11B5-4ECA-A0C5-86CF5C411916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02165-19B1-4CA1-B228-6BC8C1425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A25D3-A932-45DC-9900-426BFA14BA7B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8E9AC-5EC9-451A-A1FD-7C6CE243B9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5DB660-9FAB-4CC4-ACF8-284A1F9D7831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0CF508-684D-4C93-99C2-BBFE25B151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F81595-97EA-4518-A4A6-EF061932A3AB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1DBED-B1B3-4476-B6D7-57E424EAD7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87801A-BD17-443A-9B5A-279A3FB2644E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A5A978-DA34-4D1A-A9FD-C8C4678836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C8A100-20A9-4539-8031-84C0A4BB7CBE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894AE-7815-4E7E-94EF-023D07CB16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28109-E990-4EBF-87E6-1EC6117079AB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E2AD5-6854-4741-ADB0-518A2C200B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20B52A-0BF9-4606-BE7D-48B4B358A77D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5A95A-D587-4527-88A0-8B2AE82F6C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154E8-237B-4805-A37D-FA178ABEEF80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2D0D6B-7AFB-4A58-8C8A-EEF03C9929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B6667-207E-4C6B-B86F-85A8F756E88A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BFACB3-8ED4-4CDC-840B-43B4BE57F5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D04713-F59C-48EE-9052-F3EE5A9A5139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D7060-592D-4ED6-B16E-3EF9695EE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E59EE-5605-4B89-BF00-FE0217E8DB7A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9E1717-664D-4CDD-A31F-769C3944B1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179CB-7571-49E8-8864-C217A5A962AB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6CBB4-A4AF-4F61-94E4-A067BA4EFB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020FEC-5EE5-49DC-983C-5E3381DC12AB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0D9D91-D6D4-4CF4-BF6B-861827A8C3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EA008C-9F8E-4367-8D52-59BC4E27FA0C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7590F-154F-433C-BC7B-7A22C77CCD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9FB0D4-0E70-4802-B45E-C6B25CFDA9D0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8E18E-0ED1-4A21-8916-E69F982983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DEAEA2-B5EF-49B1-8549-F4C66AB8A023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8EBF5-EB70-4244-AD3A-BC74D40E44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7B1B54-A3AD-4BF9-A838-8B933B8A4189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3FD9C-13F0-4972-A7D4-D8F19CCAF6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B258F8-F813-4834-9E02-9CD3D0AEC281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38A598-69F3-4EF9-B37D-7843E8B186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7BE882-BF1E-4EB1-95A1-504E05CA417A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8F3-FAE9-4DC5-9781-F0B911CF36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699D2-C693-4121-88A9-62777775EEDB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8ABA82-5C42-4BA4-8F1F-782EC9FAFC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58F3869-2C55-4E1B-923F-CBE74B2A5359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F473E27-1CF6-484B-A05D-83F3AAAD0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97" r:id="rId2"/>
    <p:sldLayoutId id="2147483798" r:id="rId3"/>
    <p:sldLayoutId id="2147483799" r:id="rId4"/>
    <p:sldLayoutId id="2147483800" r:id="rId5"/>
    <p:sldLayoutId id="2147483801" r:id="rId6"/>
    <p:sldLayoutId id="2147483802" r:id="rId7"/>
    <p:sldLayoutId id="2147483803" r:id="rId8"/>
    <p:sldLayoutId id="2147483804" r:id="rId9"/>
    <p:sldLayoutId id="2147483805" r:id="rId10"/>
    <p:sldLayoutId id="2147483806" r:id="rId11"/>
  </p:sldLayoutIdLst>
  <p:transition spd="slow">
    <p:blinds dir="vert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32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6095B1F-FAB8-4084-9523-1A46D5AB0604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DFDDF09-5F2B-4765-BDFA-6A20946573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07" r:id="rId2"/>
    <p:sldLayoutId id="2147483816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7" r:id="rId9"/>
    <p:sldLayoutId id="2147483813" r:id="rId10"/>
    <p:sldLayoutId id="2147483814" r:id="rId11"/>
  </p:sldLayoutIdLst>
  <p:transition spd="slow">
    <p:blinds dir="vert"/>
  </p:transition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3334818"/>
              </p:ext>
            </p:extLst>
          </p:nvPr>
        </p:nvGraphicFramePr>
        <p:xfrm>
          <a:off x="1547813" y="2133600"/>
          <a:ext cx="6264547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311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66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6640" name="TextovéPole 5"/>
          <p:cNvSpPr txBox="1">
            <a:spLocks noChangeArrowheads="1"/>
          </p:cNvSpPr>
          <p:nvPr/>
        </p:nvSpPr>
        <p:spPr bwMode="auto">
          <a:xfrm>
            <a:off x="1192626" y="4401342"/>
            <a:ext cx="7129463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Název DUM</a:t>
            </a:r>
            <a:r>
              <a:rPr lang="cs-CZ" b="1">
                <a:latin typeface="Calibri" pitchFamily="34" charset="0"/>
                <a:ea typeface="Calibri" pitchFamily="34" charset="0"/>
                <a:cs typeface="Calibri" pitchFamily="34" charset="0"/>
              </a:rPr>
              <a:t>:  </a:t>
            </a:r>
            <a:r>
              <a:rPr lang="cs-CZ" smtClean="0">
                <a:latin typeface="Calibri" pitchFamily="34" charset="0"/>
                <a:ea typeface="Calibri" pitchFamily="34" charset="0"/>
                <a:cs typeface="Calibri" pitchFamily="34" charset="0"/>
              </a:rPr>
              <a:t>VY_32_INOVACE_III_2_06_Česká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republika</a:t>
            </a:r>
            <a:endParaRPr lang="cs-CZ" b="1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Šablona číslo:    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III</a:t>
            </a: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         Sada číslo:     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3</a:t>
            </a:r>
            <a:r>
              <a:rPr lang="cs-CZ" b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        </a:t>
            </a: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Pořadové číslo DUM:  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06</a:t>
            </a:r>
            <a:endParaRPr lang="cs-CZ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endParaRPr lang="cs-CZ" b="1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Autor: 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Mgr. Mirka </a:t>
            </a:r>
            <a:r>
              <a:rPr lang="cs-CZ" dirty="0" err="1">
                <a:latin typeface="Calibri" pitchFamily="34" charset="0"/>
                <a:ea typeface="Calibri" pitchFamily="34" charset="0"/>
                <a:cs typeface="Calibri" pitchFamily="34" charset="0"/>
              </a:rPr>
              <a:t>Cedidlová</a:t>
            </a:r>
            <a:endParaRPr lang="cs-CZ" dirty="0">
              <a:latin typeface="Calibri" pitchFamily="34" charset="0"/>
              <a:ea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Obdélník 2"/>
          <p:cNvSpPr>
            <a:spLocks noChangeArrowheads="1"/>
          </p:cNvSpPr>
          <p:nvPr/>
        </p:nvSpPr>
        <p:spPr bwMode="auto">
          <a:xfrm>
            <a:off x="827088" y="765175"/>
            <a:ext cx="7273925" cy="5909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Anotace: Žák aktualizuje znalosti o české republice.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Očekávaný výstup</a:t>
            </a:r>
            <a:r>
              <a:rPr lang="cs-CZ" sz="1600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: 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Žák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ovládá základní učivo o české republice, zná státní symboly.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Druh učebního materiálu: 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prezentace</a:t>
            </a:r>
          </a:p>
          <a:p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Typická věková skupina: 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8 – 9 let </a:t>
            </a:r>
          </a:p>
          <a:p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Klíčová slova</a:t>
            </a:r>
            <a:r>
              <a:rPr lang="cs-CZ" b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: sousední státy, státní </a:t>
            </a:r>
            <a:r>
              <a:rPr lang="cs-CZ" b="1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symboly,hlavní</a:t>
            </a:r>
            <a:r>
              <a:rPr lang="cs-CZ" b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b="1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města,evropská</a:t>
            </a:r>
            <a:r>
              <a:rPr lang="cs-CZ" b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unie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Pomůcky a materiál: 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interaktivní tabule</a:t>
            </a:r>
          </a:p>
          <a:p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Potřebný čas pro výuku DUM: 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3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0 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min</a:t>
            </a:r>
          </a:p>
          <a:p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Metodické zhodnocení a popis práce s digitálním učebním materiálem:</a:t>
            </a:r>
          </a:p>
          <a:p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Žáci pracují dle interaktivní tabule a plní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úkoly z tabule- pracují společně nebo samostatně. Každou samostatnou práci kontrolují na tabuli společně.</a:t>
            </a:r>
            <a:endParaRPr lang="cs-CZ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Snímky lze vytisknout jako pracovní listy.</a:t>
            </a:r>
          </a:p>
          <a:p>
            <a:r>
              <a:rPr lang="cs-CZ" b="1" dirty="0">
                <a:latin typeface="Calibri" pitchFamily="34" charset="0"/>
              </a:rPr>
              <a:t>    </a:t>
            </a:r>
            <a:endParaRPr lang="cs-CZ" dirty="0">
              <a:latin typeface="Calibri" pitchFamily="34" charset="0"/>
            </a:endParaRPr>
          </a:p>
          <a:p>
            <a:endParaRPr lang="cs-CZ" b="1" dirty="0">
              <a:latin typeface="Calibri" pitchFamily="34" charset="0"/>
            </a:endParaRPr>
          </a:p>
          <a:p>
            <a:endParaRPr lang="cs-CZ" b="1" dirty="0">
              <a:latin typeface="Calibri" pitchFamily="34" charset="0"/>
            </a:endParaRPr>
          </a:p>
          <a:p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 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TextovéPole 2069"/>
          <p:cNvSpPr txBox="1">
            <a:spLocks noChangeArrowheads="1"/>
          </p:cNvSpPr>
          <p:nvPr/>
        </p:nvSpPr>
        <p:spPr bwMode="auto">
          <a:xfrm>
            <a:off x="0" y="260350"/>
            <a:ext cx="871855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latin typeface="Trebuchet MS" pitchFamily="34" charset="0"/>
              </a:rPr>
              <a:t>Česká republika – státní symboly</a:t>
            </a:r>
          </a:p>
        </p:txBody>
      </p:sp>
      <p:pic>
        <p:nvPicPr>
          <p:cNvPr id="28679" name="Picture 7" descr="MC900405738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2565400"/>
            <a:ext cx="6265862" cy="4048125"/>
          </a:xfrm>
          <a:prstGeom prst="rect">
            <a:avLst/>
          </a:prstGeom>
          <a:noFill/>
        </p:spPr>
      </p:pic>
      <p:sp>
        <p:nvSpPr>
          <p:cNvPr id="2068" name="TextovéPole 2067"/>
          <p:cNvSpPr txBox="1">
            <a:spLocks noChangeArrowheads="1"/>
          </p:cNvSpPr>
          <p:nvPr/>
        </p:nvSpPr>
        <p:spPr bwMode="auto">
          <a:xfrm>
            <a:off x="250825" y="1916113"/>
            <a:ext cx="57737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Trebuchet MS" pitchFamily="34" charset="0"/>
              </a:rPr>
              <a:t>1. Zapiš jména zemí s nimiž sousedí ČR</a:t>
            </a:r>
          </a:p>
        </p:txBody>
      </p:sp>
      <p:sp>
        <p:nvSpPr>
          <p:cNvPr id="28682" name="Line 10"/>
          <p:cNvSpPr>
            <a:spLocks noChangeShapeType="1"/>
          </p:cNvSpPr>
          <p:nvPr/>
        </p:nvSpPr>
        <p:spPr bwMode="auto">
          <a:xfrm flipH="1">
            <a:off x="5435600" y="1989138"/>
            <a:ext cx="1441450" cy="1727200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83" name="Line 11"/>
          <p:cNvSpPr>
            <a:spLocks noChangeShapeType="1"/>
          </p:cNvSpPr>
          <p:nvPr/>
        </p:nvSpPr>
        <p:spPr bwMode="auto">
          <a:xfrm>
            <a:off x="250825" y="3860800"/>
            <a:ext cx="1657350" cy="144463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84" name="Line 12"/>
          <p:cNvSpPr>
            <a:spLocks noChangeShapeType="1"/>
          </p:cNvSpPr>
          <p:nvPr/>
        </p:nvSpPr>
        <p:spPr bwMode="auto">
          <a:xfrm flipV="1">
            <a:off x="2339975" y="5805488"/>
            <a:ext cx="1008063" cy="1052512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85" name="Line 13"/>
          <p:cNvSpPr>
            <a:spLocks noChangeShapeType="1"/>
          </p:cNvSpPr>
          <p:nvPr/>
        </p:nvSpPr>
        <p:spPr bwMode="auto">
          <a:xfrm flipH="1" flipV="1">
            <a:off x="6588125" y="5373688"/>
            <a:ext cx="1728788" cy="792162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86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86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8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8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86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86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86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8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8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8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86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8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8" grpId="0"/>
      <p:bldP spid="28682" grpId="0" animBg="1"/>
      <p:bldP spid="28683" grpId="0" animBg="1"/>
      <p:bldP spid="28684" grpId="0" animBg="1"/>
      <p:bldP spid="2868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TextovéPole 2069"/>
          <p:cNvSpPr txBox="1">
            <a:spLocks noChangeArrowheads="1"/>
          </p:cNvSpPr>
          <p:nvPr/>
        </p:nvSpPr>
        <p:spPr bwMode="auto">
          <a:xfrm>
            <a:off x="0" y="260350"/>
            <a:ext cx="871855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latin typeface="Trebuchet MS" pitchFamily="34" charset="0"/>
              </a:rPr>
              <a:t>Česká republika – státní symboly</a:t>
            </a:r>
          </a:p>
        </p:txBody>
      </p:sp>
      <p:pic>
        <p:nvPicPr>
          <p:cNvPr id="39939" name="Picture 3" descr="MC900405738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2565400"/>
            <a:ext cx="6265862" cy="4048125"/>
          </a:xfrm>
          <a:prstGeom prst="rect">
            <a:avLst/>
          </a:prstGeom>
          <a:noFill/>
        </p:spPr>
      </p:pic>
      <p:sp>
        <p:nvSpPr>
          <p:cNvPr id="39941" name="Line 5"/>
          <p:cNvSpPr>
            <a:spLocks noChangeShapeType="1"/>
          </p:cNvSpPr>
          <p:nvPr/>
        </p:nvSpPr>
        <p:spPr bwMode="auto">
          <a:xfrm flipH="1">
            <a:off x="5435600" y="1989138"/>
            <a:ext cx="1441450" cy="1727200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9942" name="Line 6"/>
          <p:cNvSpPr>
            <a:spLocks noChangeShapeType="1"/>
          </p:cNvSpPr>
          <p:nvPr/>
        </p:nvSpPr>
        <p:spPr bwMode="auto">
          <a:xfrm>
            <a:off x="250825" y="3860800"/>
            <a:ext cx="1657350" cy="144463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9943" name="Line 7"/>
          <p:cNvSpPr>
            <a:spLocks noChangeShapeType="1"/>
          </p:cNvSpPr>
          <p:nvPr/>
        </p:nvSpPr>
        <p:spPr bwMode="auto">
          <a:xfrm flipV="1">
            <a:off x="2339975" y="5805488"/>
            <a:ext cx="1008063" cy="1052512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9944" name="Line 8"/>
          <p:cNvSpPr>
            <a:spLocks noChangeShapeType="1"/>
          </p:cNvSpPr>
          <p:nvPr/>
        </p:nvSpPr>
        <p:spPr bwMode="auto">
          <a:xfrm flipH="1" flipV="1">
            <a:off x="6588125" y="5373688"/>
            <a:ext cx="1728788" cy="792162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pic>
        <p:nvPicPr>
          <p:cNvPr id="37901" name="Picture 13" descr="MC900424466[2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578181">
            <a:off x="7885113" y="981075"/>
            <a:ext cx="1079500" cy="92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902" name="Text Box 14"/>
          <p:cNvSpPr txBox="1">
            <a:spLocks noChangeArrowheads="1"/>
          </p:cNvSpPr>
          <p:nvPr/>
        </p:nvSpPr>
        <p:spPr bwMode="auto">
          <a:xfrm>
            <a:off x="6443663" y="1196975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Kontrola</a:t>
            </a:r>
          </a:p>
        </p:txBody>
      </p:sp>
      <p:sp>
        <p:nvSpPr>
          <p:cNvPr id="39947" name="Text Box 11"/>
          <p:cNvSpPr txBox="1">
            <a:spLocks noChangeArrowheads="1"/>
          </p:cNvSpPr>
          <p:nvPr/>
        </p:nvSpPr>
        <p:spPr bwMode="auto">
          <a:xfrm>
            <a:off x="6856413" y="2008188"/>
            <a:ext cx="1182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3300"/>
                </a:solidFill>
              </a:rPr>
              <a:t>Polsko</a:t>
            </a:r>
          </a:p>
        </p:txBody>
      </p:sp>
      <p:sp>
        <p:nvSpPr>
          <p:cNvPr id="39948" name="Text Box 12"/>
          <p:cNvSpPr txBox="1">
            <a:spLocks noChangeArrowheads="1"/>
          </p:cNvSpPr>
          <p:nvPr/>
        </p:nvSpPr>
        <p:spPr bwMode="auto">
          <a:xfrm>
            <a:off x="6948488" y="5013325"/>
            <a:ext cx="1708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3300"/>
                </a:solidFill>
              </a:rPr>
              <a:t>Slovensko</a:t>
            </a:r>
          </a:p>
        </p:txBody>
      </p:sp>
      <p:sp>
        <p:nvSpPr>
          <p:cNvPr id="39949" name="Text Box 13"/>
          <p:cNvSpPr txBox="1">
            <a:spLocks noChangeArrowheads="1"/>
          </p:cNvSpPr>
          <p:nvPr/>
        </p:nvSpPr>
        <p:spPr bwMode="auto">
          <a:xfrm>
            <a:off x="0" y="3284538"/>
            <a:ext cx="1541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3300"/>
                </a:solidFill>
              </a:rPr>
              <a:t>Německo</a:t>
            </a:r>
          </a:p>
        </p:txBody>
      </p:sp>
      <p:sp>
        <p:nvSpPr>
          <p:cNvPr id="39950" name="Text Box 14"/>
          <p:cNvSpPr txBox="1">
            <a:spLocks noChangeArrowheads="1"/>
          </p:cNvSpPr>
          <p:nvPr/>
        </p:nvSpPr>
        <p:spPr bwMode="auto">
          <a:xfrm>
            <a:off x="1619250" y="5516563"/>
            <a:ext cx="16414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3300"/>
                </a:solidFill>
              </a:rPr>
              <a:t>Rakousko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79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79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79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7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79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79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79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7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99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99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99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9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9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99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99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99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9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399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99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99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99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39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1" grpId="0" animBg="1"/>
      <p:bldP spid="39942" grpId="0" animBg="1"/>
      <p:bldP spid="39943" grpId="0" animBg="1"/>
      <p:bldP spid="39944" grpId="0" animBg="1"/>
      <p:bldP spid="37902" grpId="0"/>
      <p:bldP spid="39947" grpId="0"/>
      <p:bldP spid="39948" grpId="0"/>
      <p:bldP spid="39949" grpId="0"/>
      <p:bldP spid="3995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2276475"/>
            <a:ext cx="68627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Trebuchet MS" pitchFamily="34" charset="0"/>
              </a:rPr>
              <a:t>2. Přidej k sousedícím státům hlavní města</a:t>
            </a:r>
          </a:p>
          <a:p>
            <a:r>
              <a:rPr lang="cs-CZ" sz="2400" b="1">
                <a:latin typeface="Trebuchet MS" pitchFamily="34" charset="0"/>
              </a:rPr>
              <a:t>( nápověda: Berlín, Varšava, Bratislava, Vídeň)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96875" y="3789363"/>
            <a:ext cx="8747125" cy="219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Trebuchet MS" pitchFamily="34" charset="0"/>
              </a:rPr>
              <a:t>3. Dopiš třetí ze státních symbolů</a:t>
            </a:r>
          </a:p>
          <a:p>
            <a:r>
              <a:rPr lang="cs-CZ" sz="2400" b="1">
                <a:latin typeface="Trebuchet MS" pitchFamily="34" charset="0"/>
              </a:rPr>
              <a:t>První symbol: Státní znak</a:t>
            </a:r>
          </a:p>
          <a:p>
            <a:r>
              <a:rPr lang="cs-CZ" sz="2400" b="1">
                <a:latin typeface="Trebuchet MS" pitchFamily="34" charset="0"/>
              </a:rPr>
              <a:t>Druhý symbol: Česká státní hymna , </a:t>
            </a:r>
            <a:r>
              <a:rPr lang="cs-CZ" b="1">
                <a:latin typeface="Trebuchet MS" pitchFamily="34" charset="0"/>
              </a:rPr>
              <a:t>hudba: F.Škroup, slova: J.K.Tyl</a:t>
            </a:r>
          </a:p>
          <a:p>
            <a:r>
              <a:rPr lang="cs-CZ" sz="2400" b="1">
                <a:latin typeface="Trebuchet MS" pitchFamily="34" charset="0"/>
              </a:rPr>
              <a:t>Třetí symbol:……………………………………………………..</a:t>
            </a:r>
          </a:p>
          <a:p>
            <a:r>
              <a:rPr lang="cs-CZ" sz="2400" b="1">
                <a:latin typeface="Trebuchet MS" pitchFamily="34" charset="0"/>
              </a:rPr>
              <a:t>Nakresli!</a:t>
            </a:r>
          </a:p>
          <a:p>
            <a:endParaRPr lang="cs-CZ">
              <a:latin typeface="Trebuchet MS" pitchFamily="34" charset="0"/>
            </a:endParaRPr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2319338" y="463550"/>
            <a:ext cx="4627562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4400" b="1"/>
              <a:t>Splň další úkoly!</a:t>
            </a:r>
          </a:p>
        </p:txBody>
      </p:sp>
      <p:pic>
        <p:nvPicPr>
          <p:cNvPr id="37895" name="Picture 7" descr="MC900423860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845642">
            <a:off x="6948488" y="404813"/>
            <a:ext cx="1670050" cy="18446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66800" y="0"/>
            <a:ext cx="7234238" cy="6716713"/>
          </a:xfrm>
        </p:spPr>
        <p:txBody>
          <a:bodyPr rtlCol="0">
            <a:normAutofit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8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8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28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987675" y="188913"/>
            <a:ext cx="2436813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latin typeface="Trebuchet MS" pitchFamily="34" charset="0"/>
              </a:rPr>
              <a:t>Kontrola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84213" y="1700213"/>
            <a:ext cx="3297237" cy="23082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800100" lvl="1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latin typeface="+mn-lt"/>
              </a:rPr>
              <a:t>a 2. úkol:</a:t>
            </a:r>
          </a:p>
          <a:p>
            <a:pPr lvl="1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latin typeface="+mn-lt"/>
              </a:rPr>
              <a:t>Německo – Berlín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latin typeface="+mn-lt"/>
              </a:rPr>
              <a:t>Polsko – Varšava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latin typeface="+mn-lt"/>
              </a:rPr>
              <a:t>Slovensko – Bratislava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latin typeface="+mn-lt"/>
              </a:rPr>
              <a:t>Rakousko - Vídeň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4932363" y="1733550"/>
            <a:ext cx="19653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Trebuchet MS" pitchFamily="34" charset="0"/>
              </a:rPr>
              <a:t>3. úkol:</a:t>
            </a:r>
          </a:p>
          <a:p>
            <a:endParaRPr lang="cs-CZ" sz="2400" b="1">
              <a:latin typeface="Trebuchet MS" pitchFamily="34" charset="0"/>
            </a:endParaRPr>
          </a:p>
          <a:p>
            <a:r>
              <a:rPr lang="cs-CZ" sz="2400" b="1">
                <a:solidFill>
                  <a:srgbClr val="FF0000"/>
                </a:solidFill>
                <a:latin typeface="Trebuchet MS" pitchFamily="34" charset="0"/>
              </a:rPr>
              <a:t>Státní vlajka</a:t>
            </a:r>
          </a:p>
        </p:txBody>
      </p:sp>
      <p:pic>
        <p:nvPicPr>
          <p:cNvPr id="30729" name="Picture 9" descr="MC90000120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3068638"/>
            <a:ext cx="2305050" cy="1549400"/>
          </a:xfrm>
          <a:prstGeom prst="rect">
            <a:avLst/>
          </a:prstGeom>
          <a:noFill/>
        </p:spPr>
      </p:pic>
      <p:pic>
        <p:nvPicPr>
          <p:cNvPr id="37901" name="Picture 13" descr="MC900424466[2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578181">
            <a:off x="7451725" y="476250"/>
            <a:ext cx="1079500" cy="92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79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79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79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7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07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07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07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0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66800" y="0"/>
            <a:ext cx="7234238" cy="6716713"/>
          </a:xfrm>
        </p:spPr>
        <p:txBody>
          <a:bodyPr rtlCol="0">
            <a:normAutofit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8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8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28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25425" y="188913"/>
            <a:ext cx="5395913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latin typeface="Trebuchet MS" pitchFamily="34" charset="0"/>
              </a:rPr>
              <a:t>Poslední tři úkoly….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07950" y="2205038"/>
            <a:ext cx="894556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Trebuchet MS" pitchFamily="34" charset="0"/>
              </a:rPr>
              <a:t>4. Napiš alespoň jeden ze státních svátků </a:t>
            </a:r>
            <a:r>
              <a:rPr lang="cs-CZ" sz="2000" b="1">
                <a:latin typeface="Trebuchet MS" pitchFamily="34" charset="0"/>
              </a:rPr>
              <a:t>(najdeš je v kalendáři)</a:t>
            </a:r>
          </a:p>
          <a:p>
            <a:r>
              <a:rPr lang="cs-CZ" sz="3600" b="1">
                <a:latin typeface="Trebuchet MS" pitchFamily="34" charset="0"/>
              </a:rPr>
              <a:t>………………………………………………………………….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7950" y="3660775"/>
            <a:ext cx="4930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Trebuchet MS" pitchFamily="34" charset="0"/>
              </a:rPr>
              <a:t>5. V které zemi patří tato vlajka: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07950" y="5373688"/>
            <a:ext cx="502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Trebuchet MS" pitchFamily="34" charset="0"/>
              </a:rPr>
              <a:t>6.Patří k tomuto společenství ČR?</a:t>
            </a:r>
          </a:p>
        </p:txBody>
      </p:sp>
      <p:pic>
        <p:nvPicPr>
          <p:cNvPr id="31752" name="Picture 8" descr="MC900391798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6825" y="3573463"/>
            <a:ext cx="1943100" cy="1284287"/>
          </a:xfrm>
          <a:prstGeom prst="rect">
            <a:avLst/>
          </a:prstGeom>
          <a:noFill/>
        </p:spPr>
      </p:pic>
      <p:pic>
        <p:nvPicPr>
          <p:cNvPr id="31753" name="Picture 9" descr="MC90042386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845642">
            <a:off x="6804025" y="260350"/>
            <a:ext cx="1670050" cy="18446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17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17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1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1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6013" y="0"/>
            <a:ext cx="7234237" cy="6716713"/>
          </a:xfrm>
        </p:spPr>
        <p:txBody>
          <a:bodyPr rtlCol="0">
            <a:normAutofit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8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8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28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25425" y="188913"/>
            <a:ext cx="43037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latin typeface="Trebuchet MS" pitchFamily="34" charset="0"/>
              </a:rPr>
              <a:t>Úkol pro chytré</a:t>
            </a:r>
          </a:p>
          <a:p>
            <a:r>
              <a:rPr lang="cs-CZ" sz="4400" b="1">
                <a:latin typeface="Trebuchet MS" pitchFamily="34" charset="0"/>
              </a:rPr>
              <a:t>hlavičky……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25425" y="2011363"/>
            <a:ext cx="4714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Trebuchet MS" pitchFamily="34" charset="0"/>
              </a:rPr>
              <a:t>Napiš jméno města na obrázku!</a:t>
            </a:r>
          </a:p>
        </p:txBody>
      </p:sp>
      <p:pic>
        <p:nvPicPr>
          <p:cNvPr id="32778" name="Picture 10" descr="MC900423860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845642">
            <a:off x="6804025" y="260350"/>
            <a:ext cx="1670050" cy="1844675"/>
          </a:xfrm>
          <a:prstGeom prst="rect">
            <a:avLst/>
          </a:prstGeom>
          <a:noFill/>
        </p:spPr>
      </p:pic>
      <p:pic>
        <p:nvPicPr>
          <p:cNvPr id="32785" name="Picture 17" descr="MP900427886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1913" y="2470150"/>
            <a:ext cx="6335712" cy="42211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27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27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2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27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27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27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2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 rtlCol="0">
            <a:normAutofit/>
          </a:bodyPr>
          <a:lstStyle/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Zdroje: Čerpáno z galerie Microsoft Office </a:t>
            </a:r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www.microsoft.office.com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347</TotalTime>
  <Words>212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Matematika- násob10</dc:title>
  <dc:creator>Mirka Cedidlová</dc:creator>
  <cp:lastModifiedBy>Mirka Cedidlová</cp:lastModifiedBy>
  <cp:revision>52</cp:revision>
  <dcterms:created xsi:type="dcterms:W3CDTF">2012-03-23T12:47:45Z</dcterms:created>
  <dcterms:modified xsi:type="dcterms:W3CDTF">2012-09-18T11:27:52Z</dcterms:modified>
</cp:coreProperties>
</file>