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9" r:id="rId4"/>
    <p:sldId id="256" r:id="rId5"/>
    <p:sldId id="267" r:id="rId6"/>
    <p:sldId id="260" r:id="rId7"/>
    <p:sldId id="258" r:id="rId8"/>
    <p:sldId id="261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69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0B22"/>
    <a:srgbClr val="24E2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D3BA8-77A1-4ED6-A589-BAAF9D115B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FDE93-8DDB-48AF-A70F-5955A6F3D1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86637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17.2.2012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VY_32_INOVACE_07_ČESKÝ</a:t>
                      </a:r>
                      <a:r>
                        <a:rPr lang="cs-CZ" sz="2400" baseline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 </a:t>
                      </a:r>
                      <a:r>
                        <a:rPr lang="cs-CZ" sz="2400" b="0" dirty="0" smtClean="0"/>
                        <a:t>Druhy</a:t>
                      </a:r>
                      <a:r>
                        <a:rPr lang="cs-CZ" sz="2400" b="0" baseline="0" dirty="0" smtClean="0"/>
                        <a:t> slov </a:t>
                      </a:r>
                      <a:r>
                        <a:rPr lang="cs-CZ" sz="2400" b="0" baseline="0" dirty="0" smtClean="0"/>
                        <a:t>– Slovesa - úvod</a:t>
                      </a:r>
                      <a:r>
                        <a:rPr lang="cs-CZ" sz="2400" baseline="0" dirty="0" smtClean="0"/>
                        <a:t>  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 </a:t>
                      </a:r>
                      <a:r>
                        <a:rPr lang="cs-CZ" sz="2400" b="0" baseline="0" dirty="0" smtClean="0"/>
                        <a:t>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slovesech</a:t>
            </a:r>
          </a:p>
          <a:p>
            <a:pPr>
              <a:defRPr/>
            </a:pPr>
            <a:r>
              <a:rPr lang="cs-CZ" dirty="0" smtClean="0"/>
              <a:t>opakovací hodina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Na tento materiál navazují materiály určené k procvičení učiva, osvojení </a:t>
            </a:r>
            <a:r>
              <a:rPr lang="cs-CZ" dirty="0" smtClean="0"/>
              <a:t>          si </a:t>
            </a:r>
            <a:r>
              <a:rPr lang="cs-CZ" dirty="0" smtClean="0"/>
              <a:t>učiva, které jsou určené hlavně k samostatné práci žáků.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Návštěvy s </a:t>
            </a:r>
            <a:r>
              <a:rPr lang="cs-CZ" dirty="0" err="1" smtClean="0"/>
              <a:t>Alíkem</a:t>
            </a:r>
            <a:endParaRPr lang="cs-CZ" dirty="0"/>
          </a:p>
        </p:txBody>
      </p:sp>
      <p:pic>
        <p:nvPicPr>
          <p:cNvPr id="4098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59" y="1785926"/>
            <a:ext cx="3890665" cy="4340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1928794" y="714356"/>
            <a:ext cx="4772052" cy="3071834"/>
          </a:xfrm>
          <a:prstGeom prst="wedgeEllipseCallout">
            <a:avLst>
              <a:gd name="adj1" fmla="val 63100"/>
              <a:gd name="adj2" fmla="val 8975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Kam půjdeme dnes?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36296" y="285293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Slovesa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1428736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dirty="0" smtClean="0"/>
              <a:t>Slovesa </a:t>
            </a:r>
            <a:br>
              <a:rPr lang="cs-CZ" sz="8000" dirty="0" smtClean="0"/>
            </a:b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857496"/>
            <a:ext cx="6400800" cy="17526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slova, která vyjadřují, co osoby, zvířata a věci dělají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4678" y="3984058"/>
            <a:ext cx="2219322" cy="2873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speczs.cz1\AppData\Local\Microsoft\Windows\Temporary Internet Files\Content.IE5\SHHF0DU7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1855" y="4446589"/>
            <a:ext cx="1862145" cy="2411411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699792" y="188640"/>
            <a:ext cx="6120680" cy="1512168"/>
          </a:xfrm>
          <a:prstGeom prst="wedgeEllipseCallout">
            <a:avLst>
              <a:gd name="adj1" fmla="val 30228"/>
              <a:gd name="adj2" fmla="val 2675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Říkej, co osoby dělají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NB\AppData\Local\Microsoft\Windows\Temporary Internet Files\Content.IE5\NCWIYVN2\MC9002997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1665122" cy="1811426"/>
          </a:xfrm>
          <a:prstGeom prst="rect">
            <a:avLst/>
          </a:prstGeom>
          <a:noFill/>
        </p:spPr>
      </p:pic>
      <p:pic>
        <p:nvPicPr>
          <p:cNvPr id="1030" name="Picture 6" descr="C:\Users\NB\AppData\Local\Microsoft\Windows\Temporary Internet Files\Content.IE5\G1YMPHGA\MC9002504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988840"/>
            <a:ext cx="1368152" cy="2083057"/>
          </a:xfrm>
          <a:prstGeom prst="rect">
            <a:avLst/>
          </a:prstGeom>
          <a:noFill/>
        </p:spPr>
      </p:pic>
      <p:pic>
        <p:nvPicPr>
          <p:cNvPr id="1031" name="Picture 7" descr="C:\Users\NB\AppData\Local\Microsoft\Windows\Temporary Internet Files\Content.IE5\8P0513AD\MC9002875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1988840"/>
            <a:ext cx="1368152" cy="1872208"/>
          </a:xfrm>
          <a:prstGeom prst="rect">
            <a:avLst/>
          </a:prstGeom>
          <a:noFill/>
        </p:spPr>
      </p:pic>
      <p:pic>
        <p:nvPicPr>
          <p:cNvPr id="1032" name="Picture 8" descr="C:\Users\NB\AppData\Local\Microsoft\Windows\Temporary Internet Files\Content.IE5\S7687CZ2\MC9002416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941168"/>
            <a:ext cx="1751990" cy="1709928"/>
          </a:xfrm>
          <a:prstGeom prst="rect">
            <a:avLst/>
          </a:prstGeom>
          <a:noFill/>
        </p:spPr>
      </p:pic>
      <p:pic>
        <p:nvPicPr>
          <p:cNvPr id="1035" name="Picture 11" descr="C:\Users\NB\AppData\Local\Microsoft\Windows\Temporary Internet Files\Content.IE5\DE4CGPLA\MC90028259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4581128"/>
            <a:ext cx="1495044" cy="180502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355976" y="5805264"/>
            <a:ext cx="1490464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běží, utíká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47664" y="6231632"/>
            <a:ext cx="1490464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8064" y="3429000"/>
            <a:ext cx="1490464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zpívá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83768" y="3645024"/>
            <a:ext cx="1490464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7544" y="3645024"/>
            <a:ext cx="1490464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plave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 animBg="1"/>
      <p:bldP spid="16" grpId="0" build="p" animBg="1"/>
      <p:bldP spid="17" grpId="0" build="p" animBg="1"/>
      <p:bldP spid="18" grpId="0" build="p" animBg="1"/>
      <p:bldP spid="19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 descr="C:\Users\NB\AppData\Local\Microsoft\Windows\Temporary Internet Files\Content.IE5\8L54VNKW\MC9004345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1137295" cy="1340619"/>
          </a:xfrm>
          <a:prstGeom prst="rect">
            <a:avLst/>
          </a:prstGeom>
          <a:noFill/>
        </p:spPr>
      </p:pic>
      <p:pic>
        <p:nvPicPr>
          <p:cNvPr id="5" name="Picture 2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1855" y="4446589"/>
            <a:ext cx="1862145" cy="2411411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1115616" y="404664"/>
            <a:ext cx="7488832" cy="1152128"/>
          </a:xfrm>
          <a:prstGeom prst="wedgeEllipseCallout">
            <a:avLst>
              <a:gd name="adj1" fmla="val 39279"/>
              <a:gd name="adj2" fmla="val 3331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Říkej, co zvířata dělají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NB\AppData\Local\Microsoft\Windows\Temporary Internet Files\Content.IE5\G1YMPHGA\MC9003561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060848"/>
            <a:ext cx="1820570" cy="1107338"/>
          </a:xfrm>
          <a:prstGeom prst="rect">
            <a:avLst/>
          </a:prstGeom>
          <a:noFill/>
        </p:spPr>
      </p:pic>
      <p:pic>
        <p:nvPicPr>
          <p:cNvPr id="2052" name="Picture 4" descr="C:\Users\NB\AppData\Local\Microsoft\Windows\Temporary Internet Files\Content.IE5\DE4CGPLA\MC9003244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365104"/>
            <a:ext cx="1854403" cy="1335938"/>
          </a:xfrm>
          <a:prstGeom prst="rect">
            <a:avLst/>
          </a:prstGeom>
          <a:noFill/>
        </p:spPr>
      </p:pic>
      <p:pic>
        <p:nvPicPr>
          <p:cNvPr id="2053" name="Picture 5" descr="C:\Users\NB\AppData\Local\Microsoft\Windows\Temporary Internet Files\Content.IE5\K0O7W0UI\MC90043620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3861048"/>
            <a:ext cx="1295238" cy="1828572"/>
          </a:xfrm>
          <a:prstGeom prst="rect">
            <a:avLst/>
          </a:prstGeom>
          <a:noFill/>
        </p:spPr>
      </p:pic>
      <p:pic>
        <p:nvPicPr>
          <p:cNvPr id="2054" name="Picture 6" descr="C:\Users\NB\AppData\Local\Microsoft\Windows\Temporary Internet Files\Content.IE5\DE4CGPLA\MC9001921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3645024"/>
            <a:ext cx="1471698" cy="151846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580112" y="5229200"/>
            <a:ext cx="158417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91880" y="5445224"/>
            <a:ext cx="158417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mňouká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5616" y="5733256"/>
            <a:ext cx="158417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syčí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39952" y="2276872"/>
            <a:ext cx="158417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43608" y="3429000"/>
            <a:ext cx="158417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štěká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  <p:bldP spid="15" grpId="0" build="p" animBg="1"/>
      <p:bldP spid="16" grpId="0" build="p" animBg="1"/>
      <p:bldP spid="17" grpId="0" build="p" animBg="1"/>
      <p:bldP spid="18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1855" y="4446589"/>
            <a:ext cx="1862145" cy="2411411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339752" y="332656"/>
            <a:ext cx="6336704" cy="1152128"/>
          </a:xfrm>
          <a:prstGeom prst="wedgeEllipseCallout">
            <a:avLst>
              <a:gd name="adj1" fmla="val 33558"/>
              <a:gd name="adj2" fmla="val 3331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Říkej, co věci dělají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NB\AppData\Local\Microsoft\Windows\Temporary Internet Files\Content.IE5\8P0513AD\MC9002788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420888"/>
            <a:ext cx="920801" cy="847649"/>
          </a:xfrm>
          <a:prstGeom prst="rect">
            <a:avLst/>
          </a:prstGeom>
          <a:noFill/>
        </p:spPr>
      </p:pic>
      <p:pic>
        <p:nvPicPr>
          <p:cNvPr id="3077" name="Picture 5" descr="C:\Users\NB\AppData\Local\Microsoft\Windows\Temporary Internet Files\Content.IE5\8P0513AD\MC90044174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73016"/>
            <a:ext cx="1659632" cy="1659632"/>
          </a:xfrm>
          <a:prstGeom prst="rect">
            <a:avLst/>
          </a:prstGeom>
          <a:noFill/>
        </p:spPr>
      </p:pic>
      <p:pic>
        <p:nvPicPr>
          <p:cNvPr id="3078" name="Picture 6" descr="C:\Users\NB\AppData\Local\Microsoft\Windows\Temporary Internet Files\Content.IE5\S7687CZ2\MC9004417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204864"/>
            <a:ext cx="1371600" cy="1515616"/>
          </a:xfrm>
          <a:prstGeom prst="rect">
            <a:avLst/>
          </a:prstGeom>
          <a:noFill/>
        </p:spPr>
      </p:pic>
      <p:pic>
        <p:nvPicPr>
          <p:cNvPr id="3079" name="Picture 7" descr="C:\Users\NB\AppData\Local\Microsoft\Windows\Temporary Internet Files\Content.IE5\NCWIYVN2\MC9003511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2564904"/>
            <a:ext cx="798968" cy="818249"/>
          </a:xfrm>
          <a:prstGeom prst="rect">
            <a:avLst/>
          </a:prstGeom>
          <a:noFill/>
        </p:spPr>
      </p:pic>
      <p:pic>
        <p:nvPicPr>
          <p:cNvPr id="3080" name="Picture 8" descr="C:\Users\NB\AppData\Local\Microsoft\Windows\Temporary Internet Files\Content.IE5\8P0513AD\MC900440405[1].png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4581128"/>
            <a:ext cx="1299592" cy="1301724"/>
          </a:xfrm>
          <a:prstGeom prst="rect">
            <a:avLst/>
          </a:prstGeom>
          <a:noFill/>
        </p:spPr>
      </p:pic>
      <p:pic>
        <p:nvPicPr>
          <p:cNvPr id="3081" name="Picture 9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4149080"/>
            <a:ext cx="1368152" cy="136815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932040" y="5517232"/>
            <a:ext cx="1346448" cy="6537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zvoní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83768" y="5877272"/>
            <a:ext cx="1346448" cy="6537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hřeje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9552" y="5157192"/>
            <a:ext cx="1346448" cy="6537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48064" y="3356992"/>
            <a:ext cx="1346448" cy="6537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843808" y="3573016"/>
            <a:ext cx="1346448" cy="6537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55576" y="3212976"/>
            <a:ext cx="1346448" cy="6537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kouří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 animBg="1"/>
      <p:bldP spid="16" grpId="0" build="p" animBg="1"/>
      <p:bldP spid="17" grpId="0" build="p" animBg="1"/>
      <p:bldP spid="18" grpId="0" build="p" animBg="1"/>
      <p:bldP spid="19" grpId="0" build="p" animBg="1"/>
      <p:bldP spid="20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>
            <a:off x="2051720" y="260648"/>
            <a:ext cx="4896544" cy="1224136"/>
          </a:xfrm>
          <a:prstGeom prst="wedgeEllipseCallout">
            <a:avLst>
              <a:gd name="adj1" fmla="val 73258"/>
              <a:gd name="adj2" fmla="val 36858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Maminka pere prádlo. </a:t>
            </a:r>
          </a:p>
          <a:p>
            <a:r>
              <a:rPr lang="cs-CZ" dirty="0" smtClean="0"/>
              <a:t>Tatínek spravuje auto. </a:t>
            </a:r>
          </a:p>
          <a:p>
            <a:r>
              <a:rPr lang="cs-CZ" dirty="0" smtClean="0"/>
              <a:t>Děti skáčou přes švihadlo. </a:t>
            </a:r>
          </a:p>
          <a:p>
            <a:r>
              <a:rPr lang="cs-CZ" dirty="0" smtClean="0"/>
              <a:t>Kočka se vyhřívá u kamen.</a:t>
            </a:r>
          </a:p>
          <a:p>
            <a:r>
              <a:rPr lang="cs-CZ" dirty="0" smtClean="0"/>
              <a:t>Pes spí ve svém pelíšku.</a:t>
            </a:r>
          </a:p>
          <a:p>
            <a:r>
              <a:rPr lang="cs-CZ" dirty="0" smtClean="0"/>
              <a:t>Babička plete svetr.</a:t>
            </a:r>
          </a:p>
          <a:p>
            <a:r>
              <a:rPr lang="cs-CZ" dirty="0" smtClean="0"/>
              <a:t>Dědeček si čte knížku.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>
            <a:off x="2051720" y="260648"/>
            <a:ext cx="4896544" cy="1224136"/>
          </a:xfrm>
          <a:prstGeom prst="wedgeEllipseCallout">
            <a:avLst>
              <a:gd name="adj1" fmla="val 73258"/>
              <a:gd name="adj2" fmla="val 36858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Maminka </a:t>
            </a:r>
            <a:r>
              <a:rPr lang="cs-CZ" dirty="0" smtClean="0">
                <a:solidFill>
                  <a:srgbClr val="FF0000"/>
                </a:solidFill>
              </a:rPr>
              <a:t>pere</a:t>
            </a:r>
            <a:r>
              <a:rPr lang="cs-CZ" dirty="0" smtClean="0"/>
              <a:t> prádlo. </a:t>
            </a:r>
          </a:p>
          <a:p>
            <a:r>
              <a:rPr lang="cs-CZ" dirty="0" smtClean="0"/>
              <a:t>Tatínek</a:t>
            </a:r>
            <a:r>
              <a:rPr lang="cs-CZ" dirty="0" smtClean="0">
                <a:solidFill>
                  <a:srgbClr val="FF0000"/>
                </a:solidFill>
              </a:rPr>
              <a:t> spravuje </a:t>
            </a:r>
            <a:r>
              <a:rPr lang="cs-CZ" dirty="0" smtClean="0"/>
              <a:t>auto. </a:t>
            </a:r>
          </a:p>
          <a:p>
            <a:r>
              <a:rPr lang="cs-CZ" dirty="0" smtClean="0"/>
              <a:t>Děti </a:t>
            </a:r>
            <a:r>
              <a:rPr lang="cs-CZ" dirty="0" smtClean="0">
                <a:solidFill>
                  <a:srgbClr val="FF0000"/>
                </a:solidFill>
              </a:rPr>
              <a:t>skáčou </a:t>
            </a:r>
            <a:r>
              <a:rPr lang="cs-CZ" dirty="0" smtClean="0"/>
              <a:t>přes švihadlo. </a:t>
            </a:r>
          </a:p>
          <a:p>
            <a:r>
              <a:rPr lang="cs-CZ" dirty="0" smtClean="0"/>
              <a:t>Kočka </a:t>
            </a:r>
            <a:r>
              <a:rPr lang="cs-CZ" dirty="0" smtClean="0">
                <a:solidFill>
                  <a:srgbClr val="FF0000"/>
                </a:solidFill>
              </a:rPr>
              <a:t>se vyhřívá </a:t>
            </a:r>
            <a:r>
              <a:rPr lang="cs-CZ" dirty="0" smtClean="0"/>
              <a:t>u kamen.</a:t>
            </a:r>
          </a:p>
          <a:p>
            <a:r>
              <a:rPr lang="cs-CZ" dirty="0" smtClean="0"/>
              <a:t>Pes</a:t>
            </a:r>
            <a:r>
              <a:rPr lang="cs-CZ" dirty="0" smtClean="0">
                <a:solidFill>
                  <a:srgbClr val="FF0000"/>
                </a:solidFill>
              </a:rPr>
              <a:t> spí </a:t>
            </a:r>
            <a:r>
              <a:rPr lang="cs-CZ" dirty="0" smtClean="0"/>
              <a:t>ve svém pelíšku.</a:t>
            </a:r>
          </a:p>
          <a:p>
            <a:r>
              <a:rPr lang="cs-CZ" dirty="0" smtClean="0"/>
              <a:t>Babička </a:t>
            </a:r>
            <a:r>
              <a:rPr lang="cs-CZ" dirty="0" smtClean="0">
                <a:solidFill>
                  <a:srgbClr val="FF0000"/>
                </a:solidFill>
              </a:rPr>
              <a:t>plete</a:t>
            </a:r>
            <a:r>
              <a:rPr lang="cs-CZ" dirty="0" smtClean="0"/>
              <a:t> svetr.</a:t>
            </a:r>
          </a:p>
          <a:p>
            <a:r>
              <a:rPr lang="cs-CZ" dirty="0" smtClean="0"/>
              <a:t>Dědeček </a:t>
            </a:r>
            <a:r>
              <a:rPr lang="cs-CZ" dirty="0" smtClean="0">
                <a:solidFill>
                  <a:srgbClr val="FF0000"/>
                </a:solidFill>
              </a:rPr>
              <a:t>si čte </a:t>
            </a:r>
            <a:r>
              <a:rPr lang="cs-CZ" dirty="0" smtClean="0"/>
              <a:t>knížku.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Přiřaď k podstatným jménům vhodná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Maminka 				vane</a:t>
            </a:r>
          </a:p>
          <a:p>
            <a:r>
              <a:rPr lang="cs-CZ" dirty="0" smtClean="0"/>
              <a:t>Spisovatel				štěká</a:t>
            </a:r>
          </a:p>
          <a:p>
            <a:r>
              <a:rPr lang="cs-CZ" dirty="0" smtClean="0"/>
              <a:t>Učitel					vaří</a:t>
            </a:r>
          </a:p>
          <a:p>
            <a:r>
              <a:rPr lang="cs-CZ" dirty="0" smtClean="0"/>
              <a:t>Sníh					teče</a:t>
            </a:r>
          </a:p>
          <a:p>
            <a:r>
              <a:rPr lang="cs-CZ" dirty="0" smtClean="0"/>
              <a:t>Vítr					vrká</a:t>
            </a:r>
          </a:p>
          <a:p>
            <a:r>
              <a:rPr lang="cs-CZ" dirty="0" smtClean="0"/>
              <a:t>Pes						taje </a:t>
            </a:r>
          </a:p>
          <a:p>
            <a:r>
              <a:rPr lang="cs-CZ" dirty="0" smtClean="0"/>
              <a:t>Voda					píše</a:t>
            </a:r>
          </a:p>
          <a:p>
            <a:r>
              <a:rPr lang="cs-CZ" dirty="0" smtClean="0"/>
              <a:t>Holub					učí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555776" y="1916832"/>
            <a:ext cx="3384376" cy="1008112"/>
          </a:xfrm>
          <a:prstGeom prst="straightConnector1">
            <a:avLst/>
          </a:prstGeom>
          <a:ln w="19050" cmpd="sng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699792" y="2420888"/>
            <a:ext cx="3240360" cy="2664296"/>
          </a:xfrm>
          <a:prstGeom prst="straightConnector1">
            <a:avLst/>
          </a:prstGeom>
          <a:ln w="190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051720" y="2924944"/>
            <a:ext cx="3888432" cy="266429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1763688" y="3501008"/>
            <a:ext cx="4176464" cy="1008112"/>
          </a:xfrm>
          <a:prstGeom prst="straightConnector1">
            <a:avLst/>
          </a:prstGeom>
          <a:ln w="190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691680" y="1916832"/>
            <a:ext cx="4176464" cy="2088232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619672" y="2420888"/>
            <a:ext cx="4176464" cy="2088232"/>
          </a:xfrm>
          <a:prstGeom prst="straightConnector1">
            <a:avLst/>
          </a:prstGeom>
          <a:ln w="19050">
            <a:solidFill>
              <a:srgbClr val="24E24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1907704" y="3501008"/>
            <a:ext cx="3960440" cy="1584176"/>
          </a:xfrm>
          <a:prstGeom prst="straightConnector1">
            <a:avLst/>
          </a:prstGeom>
          <a:ln w="19050">
            <a:solidFill>
              <a:srgbClr val="FB0B2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051720" y="4005064"/>
            <a:ext cx="3816424" cy="1584176"/>
          </a:xfrm>
          <a:prstGeom prst="straightConnector1">
            <a:avLst/>
          </a:prstGeom>
          <a:ln w="190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8407" y="5428211"/>
            <a:ext cx="1105593" cy="1429789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755576" y="1412776"/>
            <a:ext cx="6552728" cy="1836784"/>
          </a:xfrm>
          <a:prstGeom prst="wedgeEllipseCallout">
            <a:avLst>
              <a:gd name="adj1" fmla="val 61463"/>
              <a:gd name="adj2" fmla="val 17100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Říkejte, co dělají děti </a:t>
            </a:r>
            <a:r>
              <a:rPr lang="cs-CZ" sz="2400" smtClean="0">
                <a:solidFill>
                  <a:schemeClr val="tx1"/>
                </a:solidFill>
              </a:rPr>
              <a:t>ve škole.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8407" y="5428211"/>
            <a:ext cx="1105593" cy="1429789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755576" y="1412776"/>
            <a:ext cx="6552728" cy="1836784"/>
          </a:xfrm>
          <a:prstGeom prst="wedgeEllipseCallout">
            <a:avLst>
              <a:gd name="adj1" fmla="val 61463"/>
              <a:gd name="adj2" fmla="val 17100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Seznámili jsme se  s  velmi důležitými obyvateli domečku. Můžeme rozsvítit jejich okénko.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391</Words>
  <Application>Microsoft Office PowerPoint</Application>
  <PresentationFormat>Předvádění na obrazovce (4:3)</PresentationFormat>
  <Paragraphs>142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Návštěvy s Alíkem</vt:lpstr>
      <vt:lpstr>Prezentace aplikace PowerPoint</vt:lpstr>
      <vt:lpstr>Prezentace aplikace PowerPoint</vt:lpstr>
      <vt:lpstr>Prezentace aplikace PowerPoint</vt:lpstr>
      <vt:lpstr>Slovesa  </vt:lpstr>
      <vt:lpstr>Prezentace aplikace PowerPoint</vt:lpstr>
      <vt:lpstr>Prezentace aplikace PowerPoint</vt:lpstr>
      <vt:lpstr>Prezentace aplikace PowerPoint</vt:lpstr>
      <vt:lpstr>Najdi slovesa</vt:lpstr>
      <vt:lpstr>Najdi slovesa</vt:lpstr>
      <vt:lpstr>Přiřaď k podstatným jménům vhodná slovesa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Návštěvy s Alíkem</dc:title>
  <dc:creator>speczs.cz1</dc:creator>
  <cp:lastModifiedBy>Učitel</cp:lastModifiedBy>
  <cp:revision>23</cp:revision>
  <dcterms:created xsi:type="dcterms:W3CDTF">1980-01-20T03:59:14Z</dcterms:created>
  <dcterms:modified xsi:type="dcterms:W3CDTF">2012-03-08T13:37:31Z</dcterms:modified>
</cp:coreProperties>
</file>